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0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9"/>
    <p:restoredTop sz="82967"/>
  </p:normalViewPr>
  <p:slideViewPr>
    <p:cSldViewPr snapToGrid="0" snapToObjects="1">
      <p:cViewPr varScale="1">
        <p:scale>
          <a:sx n="104" d="100"/>
          <a:sy n="104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AE62-932E-D247-94BE-F8626A5E1F58}" type="datetimeFigureOut">
              <a:t>2019/2/12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EB7C9-0CA0-EB4A-992F-65F0EF75C58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5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开场白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互动，有多少人开发过小程序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173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除了上面讲的控制包的大小，对异步请求的优化也很重要。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17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比如说，点赞的按钮，可以先改变按钮的样式，再发起异步请求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如果异步请求失败了，再给用户一个弹窗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65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总结刚才： </a:t>
            </a:r>
            <a:r>
              <a:rPr kumimoji="1" lang="en-US" altLang="zh-CN"/>
              <a:t>1.</a:t>
            </a:r>
            <a:r>
              <a:rPr kumimoji="1" lang="zh-CN" altLang="en-US"/>
              <a:t> 减少包的大小， </a:t>
            </a:r>
            <a:r>
              <a:rPr kumimoji="1" lang="en-US" altLang="zh-CN"/>
              <a:t>2.</a:t>
            </a:r>
            <a:r>
              <a:rPr kumimoji="1" lang="zh-CN" altLang="en-US"/>
              <a:t> 优化异步流程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能做的很少，接下来的渲染性能，才是瓶颈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渲染性能的瓶颈在</a:t>
            </a:r>
            <a:r>
              <a:rPr kumimoji="1" lang="en-US" altLang="zh-CN"/>
              <a:t>setData</a:t>
            </a:r>
            <a:r>
              <a:rPr kumimoji="1" lang="zh-CN" altLang="en-US"/>
              <a:t>，我们接下来看</a:t>
            </a:r>
            <a:r>
              <a:rPr kumimoji="1" lang="en-US" altLang="zh-CN"/>
              <a:t>setData</a:t>
            </a:r>
            <a:r>
              <a:rPr kumimoji="1" lang="zh-CN" altLang="en-US"/>
              <a:t> 背后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229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里面，每调用一次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setData,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都是逻辑层向渲染层的一次通讯，这个通信还不是直接传给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webView,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而是通过走了微信自己实现的一个机制，通讯的开销很大。而且渲染层收到通讯后，还需要重新渲染出来，所以，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emmm,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带来两次开销：通信的开销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更新的开销。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而且更严重的问题是，如果上一次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setData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如果没有结束，会占用通讯线路，那么本次的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setData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将不会被发起，页面失去响应</a:t>
            </a:r>
            <a:endParaRPr kumimoji="1" lang="zh-CN" altLang="en-US"/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为什么性能那么差？微信开发者文档：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我们传输的数据，需要将其转换为字符串形式传递，同时把转换后的数据内容拼接成一份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脚本，再通过执行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脚本的形式传递到两边独立环境。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66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（念</a:t>
            </a:r>
            <a:r>
              <a:rPr kumimoji="1" lang="en-US" altLang="zh-CN"/>
              <a:t>ppt</a:t>
            </a:r>
            <a:r>
              <a:rPr kumimoji="1" lang="zh-CN" altLang="en-US"/>
              <a:t>）</a:t>
            </a:r>
            <a:endParaRPr kumimoji="1" lang="en-US" altLang="zh-CN"/>
          </a:p>
          <a:p>
            <a:endParaRPr kumimoji="1" lang="en-US" altLang="zh-CN"/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很容易被忽视的，如果一个数据不能会影响渲染层，也就是在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wxml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里面没有用到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则不用放在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里面，直接作为一个普通属性去使用。只有我们需要影响到渲染层的时候，才使用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改变数据。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182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  <a:p>
            <a:r>
              <a:rPr kumimoji="1" lang="en-US" altLang="zh-CN"/>
              <a:t>【</a:t>
            </a:r>
            <a:r>
              <a:rPr kumimoji="1" lang="zh-CN" altLang="en-US"/>
              <a:t>下一页</a:t>
            </a:r>
            <a:r>
              <a:rPr kumimoji="1" lang="en-US" altLang="zh-CN"/>
              <a:t>】</a:t>
            </a:r>
            <a:r>
              <a:rPr kumimoji="1" lang="zh-CN" altLang="en-US"/>
              <a:t>我们怎么去优化它？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24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不要相信开发者工具，开发者工具可能看不出来一丁点性能问题，但是在真机上却性能问题很严重，这是因为开发者工具和真机实现的不同，比如说，逻辑层和渲染层的通信，开发者工具本层是通过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h5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—— postMessage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来实现的，而真机则是通过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evaluateJavascript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所实现。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所以我们可能在开发者工具里面感觉良好，但是在真机上却出现卡顿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30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总结刚才： 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加载性能： </a:t>
            </a:r>
            <a:r>
              <a:rPr kumimoji="1" lang="en-US" altLang="zh-CN"/>
              <a:t>1.</a:t>
            </a:r>
            <a:r>
              <a:rPr kumimoji="1" lang="zh-CN" altLang="en-US"/>
              <a:t> 减少包的大小， </a:t>
            </a:r>
            <a:r>
              <a:rPr kumimoji="1" lang="en-US" altLang="zh-CN"/>
              <a:t>2.</a:t>
            </a:r>
            <a:r>
              <a:rPr kumimoji="1" lang="zh-CN" altLang="en-US"/>
              <a:t> 优化异步流程</a:t>
            </a:r>
            <a:r>
              <a:rPr kumimoji="1" lang="en-US" altLang="zh-CN"/>
              <a:t>,</a:t>
            </a:r>
          </a:p>
          <a:p>
            <a:endParaRPr kumimoji="1" lang="en-US" altLang="zh-CN"/>
          </a:p>
          <a:p>
            <a:r>
              <a:rPr kumimoji="1" lang="zh-CN" altLang="en-US"/>
              <a:t>渲染性能： 瓶颈在</a:t>
            </a:r>
            <a:r>
              <a:rPr kumimoji="1" lang="en-US" altLang="zh-CN"/>
              <a:t>setData</a:t>
            </a:r>
            <a:r>
              <a:rPr kumimoji="1" lang="zh-CN" altLang="en-US"/>
              <a:t>，</a:t>
            </a:r>
            <a:r>
              <a:rPr kumimoji="1" lang="en-US" altLang="zh-CN"/>
              <a:t>1.</a:t>
            </a:r>
            <a:r>
              <a:rPr kumimoji="1" lang="zh-CN" altLang="en-US"/>
              <a:t> </a:t>
            </a:r>
            <a:r>
              <a:rPr kumimoji="1" lang="en-US" altLang="zh-CN"/>
              <a:t>setData</a:t>
            </a:r>
            <a:r>
              <a:rPr kumimoji="1" lang="zh-CN" altLang="en-US"/>
              <a:t>数据量要小 </a:t>
            </a:r>
            <a:r>
              <a:rPr kumimoji="1" lang="en-US" altLang="zh-CN"/>
              <a:t>2.</a:t>
            </a:r>
            <a:r>
              <a:rPr kumimoji="1" lang="zh-CN" altLang="en-US"/>
              <a:t> 合并降低频率   下拉加载的优化。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比较简单，考虑到可能有同学没有接触过小程序</a:t>
            </a:r>
            <a:endParaRPr kumimoji="1" lang="en-US" altLang="zh-CN"/>
          </a:p>
          <a:p>
            <a:r>
              <a:rPr kumimoji="1" lang="zh-CN" altLang="en-US"/>
              <a:t>下周如果有分享的话，会接着分享遇到的一些问题和尝试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39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想要优化，就需要了解运行的机制，就如同 浏览器 </a:t>
            </a:r>
            <a:r>
              <a:rPr kumimoji="1" lang="en-US" altLang="zh-CN"/>
              <a:t>h5</a:t>
            </a:r>
            <a:r>
              <a:rPr kumimoji="1" lang="zh-CN" altLang="en-US"/>
              <a:t> 优化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但是小程序是黑盒   怎么被渲染出来的， 文章比较少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99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这次分享的主要来源：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（公开课）推荐，</a:t>
            </a:r>
            <a:r>
              <a:rPr kumimoji="1" lang="en-US" altLang="zh-CN"/>
              <a:t>15</a:t>
            </a:r>
            <a:r>
              <a:rPr kumimoji="1" lang="zh-CN" altLang="en-US"/>
              <a:t>分钟，很多截图都是这里来的，肯定比我分享的深入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76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首先问大家一个问题，点击了小程序的入口，背后发生了什么？ 或者我们写的代码是如何被画到屏幕上？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【</a:t>
            </a:r>
            <a:r>
              <a:rPr kumimoji="1" lang="zh-CN" altLang="en-US"/>
              <a:t>念</a:t>
            </a:r>
            <a:r>
              <a:rPr kumimoji="1" lang="en-US" altLang="zh-CN"/>
              <a:t>ppt】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43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分下面两个阶段：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运行环境的加载</a:t>
            </a: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下载代码包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运行环境预加载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：这步是微信做的，和我们没关系。微信会在用户打开小程序之前就已经准备好环境。当用户点击小程序入口后，直接下载小程序的代码包即可。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下载代码包启动小程序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：小程序代码包里面的代码，不是小程序的源代码，而是编译、压缩、打包之后的代码包。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下面是更详细的一张图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50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左侧的“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预加载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”对应的是小程序运行环境的预加载，右侧的“小程序启动” 对应的是下载代码包启动小程序。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小程序提供的运行环境，分为逻辑层（点击动画）和 视图层（点击动画）</a:t>
            </a:r>
            <a:r>
              <a:rPr lang="zh-CN" altLang="e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逻辑层是执行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的地方，视图层是渲染页面的地方。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然后用户点击小程序的入口， 小程序的代码包下载（点击动画），业务代码分别注入逻辑层和渲染层（点击动画）。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来看具体的案例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【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下一页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】</a:t>
            </a:r>
            <a:endParaRPr lang="zh-CN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95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用户打开贝贝小程序，会依次看到这面这三个白屏：</a:t>
            </a:r>
            <a:endParaRPr lang="en-US" altLang="zh-CN" sz="12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有三个点的白屏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下载代码包的阶段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点击动画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没有三个点的白屏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业务代码注入和渲染的阶段（点击动画）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加载中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异步请求数据（点击动画）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一般来说，白屏时间占比最多的是第一种情况，有三个点的阶段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60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提升体验最直接的方法是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控制小程序包的大小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，这个也是是微信官方的说法。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基本上可以说，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的代码包，下载耗时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秒左右。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54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这一步其实我们已经做了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B7C9-0CA0-EB4A-992F-65F0EF75C58C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24997-18D1-5345-A154-E867ABDFA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271E8-3CEF-DB49-848D-B55EDBCDC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9FADC-90D4-A542-849F-41AE3DD8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F0CA-E083-2D4F-9A16-173FFBC6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41533-C4D6-8744-BD2F-E805F670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1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5A81F-E677-7247-B18D-E6A30299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83483-DED1-8D4F-B7CE-E9E564082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E255D-E1A1-F54A-8E70-9117482F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CA821-A146-E04B-865E-E925DA4E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A20D2-8430-7448-86E3-E59BE079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3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36AC8-45B8-3943-A3CD-119EF8275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55AF2-FBAA-B04A-AB48-AECA1B7AE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E7C2E-61DF-3E46-B5CA-7262AA33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0ECF1-69B0-A944-ADAB-42AC9237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5E056-FD8E-8B4C-9A48-03543473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0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37BC3-0839-E640-A53E-9B2FD342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D8B1A-22C6-7B4B-B8F6-72C11687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9DD4A-8102-6E49-A3E4-35D0A067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2BCAA-D7A0-964B-B9FF-2604290E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5D016-089D-7B43-9425-CD065CE1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CD9CB-74D6-1C4F-BAAF-3A960355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1D850-EBEA-7F44-8804-2B0B4F77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64B25-C02D-3D40-AD02-6B734649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BD82B-9856-B943-B78D-F032642C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8C6E4-D82B-6040-BBFA-46E0CA98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4BC31-3E87-F443-92E2-83CEEDBE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4A1B9-4F52-BD46-B46B-9367B486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3A403-46AC-634B-9EDB-F7F64C23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124ED-D110-0345-8CD3-DC6A0E7D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02D0C-4D92-6443-81F4-29B967E2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B541B-2B5D-0544-A14A-29AC5C38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9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21BBA-A896-4744-8DCE-BA1CB140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67EA4-3F8A-A545-AD8E-71A3C9CE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36959-0116-9C4D-9721-1AF7664CA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21A35-F0F4-A14A-9E5D-6213003D8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0DF322-CB4A-FC44-A0F8-9B3859A52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4E0AD-6E26-CD4C-A443-5D4DBD10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C3EC5-2E26-3240-A6B8-85AFEC27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662C1E-1F5D-FB4A-9EA2-1B18078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9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9CEC-2720-074F-9118-41423C48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8943B6-07B3-EC4A-B387-894AD33E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EF9F63-8222-CC46-B2FD-A56F57D2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175E6-EE76-264E-9A6D-50804691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3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EFDEBF-E3F5-654A-B780-8653C135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A685FE-4155-334F-A395-E62EBA87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EB06B-B305-FA49-A579-C2BACFC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0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7DF8-F592-054B-A386-B58FDCB7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54F17-76BF-C64F-91F5-5D8F3609D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A59BA-D99B-2047-B69A-7A5EB58E9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FBBD5-0238-E048-9CEA-A1100D67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432C6-2A0D-C142-8510-127A4995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06D23-9CC4-624E-B379-7C1AAF67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01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3681-FE87-C546-BE6E-3EC5C76F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A21D1E-42B1-2F4A-9B92-D52B6F5B3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8BB31-4454-8244-A118-A9F2A250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F6292-0FD8-2A4F-AE11-81EF2922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ECC89-9AE7-464A-B004-98BFE0FD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D8F80-4A4B-A64E-82E7-E92C66F2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24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02ED1C-B4E2-4448-BF61-713FC816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C343D-ACB0-3842-A0C5-4F408264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CB727-A0E4-D349-A9CA-997776DE2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A478-92BA-EC44-9319-3216920DAE18}" type="datetimeFigureOut"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88D99-46ED-E54B-9F16-661ADADFB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5F525-9DC3-5943-AC10-05C7DF6BE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A456-F268-3044-89AD-5F4518C499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80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x0026nzqtp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732640-25AD-AA4A-BBCC-BC12FC77B8B0}"/>
              </a:ext>
            </a:extLst>
          </p:cNvPr>
          <p:cNvSpPr/>
          <p:nvPr/>
        </p:nvSpPr>
        <p:spPr>
          <a:xfrm>
            <a:off x="469953" y="1426029"/>
            <a:ext cx="11386457" cy="1948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600" b="1"/>
              <a:t>小程序性能优化</a:t>
            </a:r>
            <a:r>
              <a:rPr kumimoji="1" lang="en-US" altLang="zh-CN" sz="9600" b="1"/>
              <a:t>(</a:t>
            </a:r>
            <a:r>
              <a:rPr kumimoji="1" lang="zh-CN" altLang="en-US" sz="9600" b="1"/>
              <a:t>一</a:t>
            </a:r>
            <a:r>
              <a:rPr kumimoji="1" lang="en-US" altLang="zh-CN" sz="9600" b="1"/>
              <a:t>)</a:t>
            </a:r>
            <a:endParaRPr kumimoji="1" lang="zh-CN" altLang="en-US" sz="9600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2176C0-7E8C-0443-952D-DB3C96315EDA}"/>
              </a:ext>
            </a:extLst>
          </p:cNvPr>
          <p:cNvSpPr txBox="1"/>
          <p:nvPr/>
        </p:nvSpPr>
        <p:spPr>
          <a:xfrm>
            <a:off x="428278" y="4016830"/>
            <a:ext cx="114698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b="1">
                <a:solidFill>
                  <a:srgbClr val="4372C4"/>
                </a:solidFill>
              </a:rPr>
              <a:t>让你的小程序如此丝滑</a:t>
            </a:r>
          </a:p>
        </p:txBody>
      </p:sp>
    </p:spTree>
    <p:extLst>
      <p:ext uri="{BB962C8B-B14F-4D97-AF65-F5344CB8AC3E}">
        <p14:creationId xmlns:p14="http://schemas.microsoft.com/office/powerpoint/2010/main" val="264317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2976A8-8B7D-A644-BAE7-327FB8AA19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9563" y="282003"/>
            <a:ext cx="3435940" cy="6111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42E2A289-E094-7143-BB0B-DE41B0B7DA5B}"/>
              </a:ext>
            </a:extLst>
          </p:cNvPr>
          <p:cNvSpPr/>
          <p:nvPr/>
        </p:nvSpPr>
        <p:spPr>
          <a:xfrm>
            <a:off x="1197973" y="2943225"/>
            <a:ext cx="4967441" cy="1271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b="1"/>
              <a:t>优化异步流程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1AFEC3-4340-B949-A0D8-3FDA300A90DA}"/>
              </a:ext>
            </a:extLst>
          </p:cNvPr>
          <p:cNvSpPr txBox="1"/>
          <p:nvPr/>
        </p:nvSpPr>
        <p:spPr>
          <a:xfrm>
            <a:off x="1197973" y="2114550"/>
            <a:ext cx="588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rgbClr val="FFC000"/>
                </a:solidFill>
              </a:rPr>
              <a:t>也很重要的一个点</a:t>
            </a:r>
            <a:r>
              <a:rPr kumimoji="1" lang="en-US" altLang="zh-CN" sz="4000" b="1">
                <a:solidFill>
                  <a:srgbClr val="FFC000"/>
                </a:solidFill>
              </a:rPr>
              <a:t>……</a:t>
            </a:r>
            <a:endParaRPr kumimoji="1" lang="zh-CN" altLang="en-US" sz="40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2563E3-AADC-444C-8271-E885D5476A2F}"/>
              </a:ext>
            </a:extLst>
          </p:cNvPr>
          <p:cNvSpPr txBox="1"/>
          <p:nvPr/>
        </p:nvSpPr>
        <p:spPr>
          <a:xfrm>
            <a:off x="742951" y="62865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>
                <a:solidFill>
                  <a:schemeClr val="accent5">
                    <a:lumMod val="75000"/>
                  </a:schemeClr>
                </a:solidFill>
                <a:latin typeface="HYYaKuHei 85J" pitchFamily="18" charset="-122"/>
                <a:ea typeface="HYYaKuHei 85J" pitchFamily="18" charset="-122"/>
              </a:rPr>
              <a:t>对异步流程的优化</a:t>
            </a:r>
            <a:endParaRPr kumimoji="1" lang="en-US" altLang="zh-CN" sz="4800" b="1">
              <a:solidFill>
                <a:schemeClr val="accent5">
                  <a:lumMod val="75000"/>
                </a:schemeClr>
              </a:solidFill>
              <a:latin typeface="HYYaKuHei 85J" pitchFamily="18" charset="-122"/>
              <a:ea typeface="HYYaKuHei 85J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33B0FC-3AC1-7343-834B-38EC2D4552BA}"/>
              </a:ext>
            </a:extLst>
          </p:cNvPr>
          <p:cNvSpPr/>
          <p:nvPr/>
        </p:nvSpPr>
        <p:spPr>
          <a:xfrm>
            <a:off x="2522251" y="1735614"/>
            <a:ext cx="9324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4400" b="1">
                <a:solidFill>
                  <a:schemeClr val="accent5">
                    <a:lumMod val="75000"/>
                  </a:schemeClr>
                </a:solidFill>
              </a:rPr>
              <a:t>onLoad </a:t>
            </a:r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时就发起请求，不用等</a:t>
            </a:r>
            <a:r>
              <a:rPr lang="en" altLang="zh-CN" sz="4400" b="1">
                <a:solidFill>
                  <a:schemeClr val="accent5">
                    <a:lumMod val="75000"/>
                  </a:schemeClr>
                </a:solidFill>
              </a:rPr>
              <a:t>ready</a:t>
            </a:r>
            <a:endParaRPr lang="zh-CN" altLang="en-US" sz="4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4C6D06-212F-CF48-BAF6-27F6172160AF}"/>
              </a:ext>
            </a:extLst>
          </p:cNvPr>
          <p:cNvSpPr/>
          <p:nvPr/>
        </p:nvSpPr>
        <p:spPr>
          <a:xfrm>
            <a:off x="2486025" y="2654282"/>
            <a:ext cx="83760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请求结果放在缓存中</a:t>
            </a:r>
            <a:r>
              <a:rPr lang="en-US" altLang="zh-CN" sz="4400" b="1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下次接着用</a:t>
            </a:r>
            <a:endParaRPr lang="en" altLang="zh-CN" sz="4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4AD10C-9424-2A45-A270-F1DCE2B57B31}"/>
              </a:ext>
            </a:extLst>
          </p:cNvPr>
          <p:cNvSpPr/>
          <p:nvPr/>
        </p:nvSpPr>
        <p:spPr>
          <a:xfrm>
            <a:off x="2486024" y="3515573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等待中展示骨架图</a:t>
            </a:r>
            <a:endParaRPr lang="en" altLang="zh-CN" sz="6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7F33131-C64F-8641-AD4B-111D9FEB5C9D}"/>
              </a:ext>
            </a:extLst>
          </p:cNvPr>
          <p:cNvSpPr/>
          <p:nvPr/>
        </p:nvSpPr>
        <p:spPr>
          <a:xfrm>
            <a:off x="2164010" y="2016122"/>
            <a:ext cx="314325" cy="314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BB3A01-147F-D24A-9762-2E10E3CB173B}"/>
              </a:ext>
            </a:extLst>
          </p:cNvPr>
          <p:cNvSpPr/>
          <p:nvPr/>
        </p:nvSpPr>
        <p:spPr>
          <a:xfrm>
            <a:off x="2164010" y="2902794"/>
            <a:ext cx="314325" cy="314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ACC7C14-1E8B-E345-B1A8-64D0596D50DF}"/>
              </a:ext>
            </a:extLst>
          </p:cNvPr>
          <p:cNvSpPr/>
          <p:nvPr/>
        </p:nvSpPr>
        <p:spPr>
          <a:xfrm>
            <a:off x="2171699" y="3773594"/>
            <a:ext cx="314325" cy="314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4DE782-FF07-7840-926E-19DC9EB5F3FB}"/>
              </a:ext>
            </a:extLst>
          </p:cNvPr>
          <p:cNvSpPr/>
          <p:nvPr/>
        </p:nvSpPr>
        <p:spPr>
          <a:xfrm>
            <a:off x="2478335" y="438637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先反馈，再请求</a:t>
            </a:r>
            <a:endParaRPr lang="en" altLang="zh-CN" sz="6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60DA06B-C412-CE43-A4DD-70726C2C8C92}"/>
              </a:ext>
            </a:extLst>
          </p:cNvPr>
          <p:cNvSpPr/>
          <p:nvPr/>
        </p:nvSpPr>
        <p:spPr>
          <a:xfrm>
            <a:off x="2164010" y="4644394"/>
            <a:ext cx="314325" cy="314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42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A13F300-A3D1-6442-9B58-252D7F97613D}"/>
              </a:ext>
            </a:extLst>
          </p:cNvPr>
          <p:cNvSpPr/>
          <p:nvPr/>
        </p:nvSpPr>
        <p:spPr>
          <a:xfrm>
            <a:off x="1340848" y="642937"/>
            <a:ext cx="9823262" cy="25146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800" b="1"/>
              <a:t>加载性能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B4C82AB-637D-CA48-9ED2-225687B8EB45}"/>
              </a:ext>
            </a:extLst>
          </p:cNvPr>
          <p:cNvSpPr/>
          <p:nvPr/>
        </p:nvSpPr>
        <p:spPr>
          <a:xfrm>
            <a:off x="1340848" y="3552824"/>
            <a:ext cx="9823262" cy="25146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800" b="1"/>
              <a:t>渲染性能</a:t>
            </a:r>
          </a:p>
        </p:txBody>
      </p:sp>
    </p:spTree>
    <p:extLst>
      <p:ext uri="{BB962C8B-B14F-4D97-AF65-F5344CB8AC3E}">
        <p14:creationId xmlns:p14="http://schemas.microsoft.com/office/powerpoint/2010/main" val="34447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5812D7B-B14E-DB4F-9039-99E758E54AF2}"/>
              </a:ext>
            </a:extLst>
          </p:cNvPr>
          <p:cNvSpPr/>
          <p:nvPr/>
        </p:nvSpPr>
        <p:spPr>
          <a:xfrm>
            <a:off x="3045324" y="166687"/>
            <a:ext cx="6145802" cy="11763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200" b="1"/>
              <a:t>setData</a:t>
            </a:r>
            <a:r>
              <a:rPr kumimoji="1" lang="zh-CN" altLang="en-US" sz="7200" b="1"/>
              <a:t>背后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034C7-8D76-CA4B-8F7D-94A5598B7B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862" y="1491677"/>
            <a:ext cx="8594726" cy="53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AC575049-BF01-9C47-80D3-3003690F84AA}"/>
              </a:ext>
            </a:extLst>
          </p:cNvPr>
          <p:cNvSpPr/>
          <p:nvPr/>
        </p:nvSpPr>
        <p:spPr>
          <a:xfrm>
            <a:off x="1273674" y="352424"/>
            <a:ext cx="9627689" cy="13335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200" b="1"/>
              <a:t>优化建议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D21977-81F3-AD4D-BB28-7A1120E3DA86}"/>
              </a:ext>
            </a:extLst>
          </p:cNvPr>
          <p:cNvSpPr txBox="1"/>
          <p:nvPr/>
        </p:nvSpPr>
        <p:spPr>
          <a:xfrm>
            <a:off x="2000250" y="2686050"/>
            <a:ext cx="788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>
                <a:solidFill>
                  <a:srgbClr val="00B050"/>
                </a:solidFill>
              </a:rPr>
              <a:t>减少</a:t>
            </a:r>
            <a:r>
              <a:rPr kumimoji="1" lang="en-US" altLang="zh-CN" sz="4800" b="1">
                <a:solidFill>
                  <a:srgbClr val="00B050"/>
                </a:solidFill>
              </a:rPr>
              <a:t>setData</a:t>
            </a:r>
            <a:r>
              <a:rPr kumimoji="1" lang="zh-CN" altLang="en-US" sz="4800" b="1">
                <a:solidFill>
                  <a:srgbClr val="00B050"/>
                </a:solidFill>
              </a:rPr>
              <a:t>的数据量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E70750-7FD7-A647-AE14-C3EAEC5A966B}"/>
              </a:ext>
            </a:extLst>
          </p:cNvPr>
          <p:cNvSpPr/>
          <p:nvPr/>
        </p:nvSpPr>
        <p:spPr>
          <a:xfrm>
            <a:off x="1428750" y="2922955"/>
            <a:ext cx="391014" cy="3571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7E3D0A-80BA-1446-9CAC-79B461B8E3D7}"/>
              </a:ext>
            </a:extLst>
          </p:cNvPr>
          <p:cNvSpPr txBox="1"/>
          <p:nvPr/>
        </p:nvSpPr>
        <p:spPr>
          <a:xfrm>
            <a:off x="2000250" y="3867150"/>
            <a:ext cx="974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>
                <a:solidFill>
                  <a:srgbClr val="00B050"/>
                </a:solidFill>
              </a:rPr>
              <a:t>合并</a:t>
            </a:r>
            <a:r>
              <a:rPr kumimoji="1" lang="en" altLang="zh-CN" sz="4800" b="1">
                <a:solidFill>
                  <a:srgbClr val="00B050"/>
                </a:solidFill>
              </a:rPr>
              <a:t>setData</a:t>
            </a:r>
            <a:r>
              <a:rPr kumimoji="1" lang="zh-CN" altLang="en-US" sz="4800" b="1">
                <a:solidFill>
                  <a:srgbClr val="00B050"/>
                </a:solidFill>
              </a:rPr>
              <a:t>，减少通讯的次数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A5A934F-B542-304A-B395-27D5162B5DA0}"/>
              </a:ext>
            </a:extLst>
          </p:cNvPr>
          <p:cNvSpPr/>
          <p:nvPr/>
        </p:nvSpPr>
        <p:spPr>
          <a:xfrm>
            <a:off x="1428750" y="4104055"/>
            <a:ext cx="391014" cy="3571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25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11EEC77-9A0C-BA41-A764-27FE0EAB5801}"/>
              </a:ext>
            </a:extLst>
          </p:cNvPr>
          <p:cNvSpPr/>
          <p:nvPr/>
        </p:nvSpPr>
        <p:spPr>
          <a:xfrm>
            <a:off x="2057778" y="665019"/>
            <a:ext cx="2874440" cy="174567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b="1"/>
              <a:t>案例</a:t>
            </a:r>
            <a:endParaRPr kumimoji="1" lang="en-US" altLang="zh-CN" sz="6000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1A6836-BDB8-F64A-B5B8-DB7AB081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7" y="0"/>
            <a:ext cx="3768436" cy="66599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1EFD573-E28A-4B4D-960A-4AA6E4A2D7BB}"/>
              </a:ext>
            </a:extLst>
          </p:cNvPr>
          <p:cNvSpPr/>
          <p:nvPr/>
        </p:nvSpPr>
        <p:spPr>
          <a:xfrm>
            <a:off x="2274151" y="357684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>
                <a:solidFill>
                  <a:srgbClr val="00B050"/>
                </a:solidFill>
              </a:rPr>
              <a:t>上拉加载</a:t>
            </a:r>
            <a:endParaRPr lang="zh-CN" altLang="en-US" sz="4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9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7C6D5A-62A3-A44A-87A9-169EB924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650"/>
            <a:ext cx="12206642" cy="18024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5EB01F-05B7-6D4B-8D0D-23BAD6414C9D}"/>
              </a:ext>
            </a:extLst>
          </p:cNvPr>
          <p:cNvGrpSpPr/>
          <p:nvPr/>
        </p:nvGrpSpPr>
        <p:grpSpPr>
          <a:xfrm>
            <a:off x="129790" y="459582"/>
            <a:ext cx="12202245" cy="6205287"/>
            <a:chOff x="129790" y="459582"/>
            <a:chExt cx="12202245" cy="620528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ABAC988-5250-D14E-A8C4-0BE292698DEB}"/>
                </a:ext>
              </a:extLst>
            </p:cNvPr>
            <p:cNvGrpSpPr/>
            <p:nvPr/>
          </p:nvGrpSpPr>
          <p:grpSpPr>
            <a:xfrm>
              <a:off x="683708" y="459582"/>
              <a:ext cx="11648327" cy="4561723"/>
              <a:chOff x="241748" y="1596044"/>
              <a:chExt cx="11648327" cy="4561723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D94792F-2FD3-174B-AF69-07BB101472A8}"/>
                  </a:ext>
                </a:extLst>
              </p:cNvPr>
              <p:cNvSpPr/>
              <p:nvPr/>
            </p:nvSpPr>
            <p:spPr>
              <a:xfrm>
                <a:off x="241748" y="1596044"/>
                <a:ext cx="3568252" cy="1726276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" name="直线箭头连接符 7">
                <a:extLst>
                  <a:ext uri="{FF2B5EF4-FFF2-40B4-BE49-F238E27FC236}">
                    <a16:creationId xmlns:a16="http://schemas.microsoft.com/office/drawing/2014/main" id="{92A27BD3-72D4-2243-B204-442EB39EB592}"/>
                  </a:ext>
                </a:extLst>
              </p:cNvPr>
              <p:cNvCxnSpPr>
                <a:cxnSpLocks/>
                <a:stCxn id="6" idx="5"/>
              </p:cNvCxnSpPr>
              <p:nvPr/>
            </p:nvCxnSpPr>
            <p:spPr>
              <a:xfrm>
                <a:off x="3287442" y="3069513"/>
                <a:ext cx="1574118" cy="1084469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553BBB1-C454-E64B-964C-146585493767}"/>
                  </a:ext>
                </a:extLst>
              </p:cNvPr>
              <p:cNvSpPr txBox="1"/>
              <p:nvPr/>
            </p:nvSpPr>
            <p:spPr>
              <a:xfrm>
                <a:off x="4632960" y="4027538"/>
                <a:ext cx="57246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600">
                    <a:solidFill>
                      <a:srgbClr val="00B050"/>
                    </a:solidFill>
                  </a:rPr>
                  <a:t>随着用户加载的越来越多，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3657C8-ECE5-E44D-BB71-952AC20987D5}"/>
                  </a:ext>
                </a:extLst>
              </p:cNvPr>
              <p:cNvSpPr txBox="1"/>
              <p:nvPr/>
            </p:nvSpPr>
            <p:spPr>
              <a:xfrm>
                <a:off x="4632960" y="4825636"/>
                <a:ext cx="3621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600">
                    <a:solidFill>
                      <a:srgbClr val="00B050"/>
                    </a:solidFill>
                  </a:rPr>
                  <a:t>list</a:t>
                </a:r>
                <a:r>
                  <a:rPr kumimoji="1" lang="zh-CN" altLang="en-US" sz="3600">
                    <a:solidFill>
                      <a:srgbClr val="00B050"/>
                    </a:solidFill>
                  </a:rPr>
                  <a:t> 数组越来越长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84674E-084E-AF4D-AE5A-37FD942B7357}"/>
                  </a:ext>
                </a:extLst>
              </p:cNvPr>
              <p:cNvSpPr txBox="1"/>
              <p:nvPr/>
            </p:nvSpPr>
            <p:spPr>
              <a:xfrm>
                <a:off x="4632960" y="5511436"/>
                <a:ext cx="72571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3600">
                    <a:solidFill>
                      <a:srgbClr val="00B050"/>
                    </a:solidFill>
                  </a:rPr>
                  <a:t>setData</a:t>
                </a:r>
                <a:r>
                  <a:rPr kumimoji="1" lang="zh-CN" altLang="en-US" sz="3600">
                    <a:solidFill>
                      <a:srgbClr val="00B050"/>
                    </a:solidFill>
                  </a:rPr>
                  <a:t>用在通讯上的开销也就越大</a:t>
                </a: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22CC956-8188-8D40-AD82-48C119C47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790" y="2317109"/>
              <a:ext cx="4122170" cy="4347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8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7CAE530-E4BF-5348-B750-D53A1414D411}"/>
              </a:ext>
            </a:extLst>
          </p:cNvPr>
          <p:cNvSpPr/>
          <p:nvPr/>
        </p:nvSpPr>
        <p:spPr>
          <a:xfrm>
            <a:off x="1273674" y="352424"/>
            <a:ext cx="9627689" cy="13335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200" b="1"/>
              <a:t>列表的局部刷新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75090-DAAB-C84E-8978-DB77BE0D0B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" y="2354947"/>
            <a:ext cx="4959350" cy="3359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FEAF3A-3BB8-9646-81C5-1F1FD27B469B}"/>
              </a:ext>
            </a:extLst>
          </p:cNvPr>
          <p:cNvSpPr txBox="1"/>
          <p:nvPr/>
        </p:nvSpPr>
        <p:spPr>
          <a:xfrm>
            <a:off x="5188358" y="2727960"/>
            <a:ext cx="6881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00B050"/>
                </a:solidFill>
              </a:rPr>
              <a:t>this.setData({</a:t>
            </a:r>
          </a:p>
          <a:p>
            <a:r>
              <a:rPr kumimoji="1" lang="zh-CN" altLang="en-US" sz="4800">
                <a:solidFill>
                  <a:srgbClr val="00B050"/>
                </a:solidFill>
              </a:rPr>
              <a:t>       </a:t>
            </a:r>
            <a:r>
              <a:rPr kumimoji="1" lang="en-US" altLang="zh-CN" sz="4800" b="1">
                <a:solidFill>
                  <a:srgbClr val="00B050"/>
                </a:solidFill>
              </a:rPr>
              <a:t>list[page]</a:t>
            </a:r>
            <a:r>
              <a:rPr kumimoji="1" lang="zh-CN" altLang="en-US" sz="4800" b="1">
                <a:solidFill>
                  <a:srgbClr val="00B050"/>
                </a:solidFill>
              </a:rPr>
              <a:t> </a:t>
            </a:r>
            <a:r>
              <a:rPr kumimoji="1" lang="en-US" altLang="zh-CN" sz="4800" b="1">
                <a:solidFill>
                  <a:srgbClr val="00B050"/>
                </a:solidFill>
              </a:rPr>
              <a:t>:</a:t>
            </a:r>
            <a:r>
              <a:rPr kumimoji="1" lang="zh-CN" altLang="en-US" sz="4800" b="1">
                <a:solidFill>
                  <a:srgbClr val="00B050"/>
                </a:solidFill>
              </a:rPr>
              <a:t> </a:t>
            </a:r>
            <a:r>
              <a:rPr kumimoji="1" lang="en-US" altLang="zh-CN" sz="4800" b="1">
                <a:solidFill>
                  <a:srgbClr val="00B050"/>
                </a:solidFill>
              </a:rPr>
              <a:t>pageList</a:t>
            </a:r>
          </a:p>
          <a:p>
            <a:r>
              <a:rPr kumimoji="1" lang="en-US" altLang="zh-CN" sz="4800">
                <a:solidFill>
                  <a:srgbClr val="00B050"/>
                </a:solidFill>
              </a:rPr>
              <a:t>})</a:t>
            </a:r>
            <a:endParaRPr kumimoji="1" lang="zh-CN" altLang="en-US" sz="4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2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B358EE73-6851-C141-A561-5CF3C0754D97}"/>
              </a:ext>
            </a:extLst>
          </p:cNvPr>
          <p:cNvSpPr/>
          <p:nvPr/>
        </p:nvSpPr>
        <p:spPr>
          <a:xfrm>
            <a:off x="1273674" y="671079"/>
            <a:ext cx="9627689" cy="13335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200" b="1"/>
              <a:t>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431447-2F2D-8040-8A01-688E7117590B}"/>
              </a:ext>
            </a:extLst>
          </p:cNvPr>
          <p:cNvSpPr txBox="1"/>
          <p:nvPr/>
        </p:nvSpPr>
        <p:spPr>
          <a:xfrm>
            <a:off x="1378536" y="3103419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>
                <a:solidFill>
                  <a:srgbClr val="00B050"/>
                </a:solidFill>
              </a:rPr>
              <a:t>不要相信开发者工具</a:t>
            </a:r>
          </a:p>
        </p:txBody>
      </p:sp>
    </p:spTree>
    <p:extLst>
      <p:ext uri="{BB962C8B-B14F-4D97-AF65-F5344CB8AC3E}">
        <p14:creationId xmlns:p14="http://schemas.microsoft.com/office/powerpoint/2010/main" val="254347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A13F300-A3D1-6442-9B58-252D7F97613D}"/>
              </a:ext>
            </a:extLst>
          </p:cNvPr>
          <p:cNvSpPr/>
          <p:nvPr/>
        </p:nvSpPr>
        <p:spPr>
          <a:xfrm>
            <a:off x="1340848" y="642937"/>
            <a:ext cx="9823262" cy="25146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800" b="1"/>
              <a:t>加载性能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B4C82AB-637D-CA48-9ED2-225687B8EB45}"/>
              </a:ext>
            </a:extLst>
          </p:cNvPr>
          <p:cNvSpPr/>
          <p:nvPr/>
        </p:nvSpPr>
        <p:spPr>
          <a:xfrm>
            <a:off x="1340848" y="3552824"/>
            <a:ext cx="9823262" cy="251460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800" b="1"/>
              <a:t>渲染性能</a:t>
            </a:r>
          </a:p>
        </p:txBody>
      </p:sp>
    </p:spTree>
    <p:extLst>
      <p:ext uri="{BB962C8B-B14F-4D97-AF65-F5344CB8AC3E}">
        <p14:creationId xmlns:p14="http://schemas.microsoft.com/office/powerpoint/2010/main" val="36461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39A870-D23D-184E-AF79-70363A52A860}"/>
              </a:ext>
            </a:extLst>
          </p:cNvPr>
          <p:cNvSpPr/>
          <p:nvPr/>
        </p:nvSpPr>
        <p:spPr>
          <a:xfrm>
            <a:off x="2945027" y="347045"/>
            <a:ext cx="6301946" cy="61639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800"/>
              <a:t>黑盒</a:t>
            </a:r>
          </a:p>
        </p:txBody>
      </p:sp>
    </p:spTree>
    <p:extLst>
      <p:ext uri="{BB962C8B-B14F-4D97-AF65-F5344CB8AC3E}">
        <p14:creationId xmlns:p14="http://schemas.microsoft.com/office/powerpoint/2010/main" val="7680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9CED5A-17BF-6545-A104-A337988BE923}"/>
              </a:ext>
            </a:extLst>
          </p:cNvPr>
          <p:cNvSpPr txBox="1"/>
          <p:nvPr/>
        </p:nvSpPr>
        <p:spPr>
          <a:xfrm>
            <a:off x="450862" y="1211845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>
                <a:solidFill>
                  <a:srgbClr val="00B050"/>
                </a:solidFill>
              </a:rPr>
              <a:t>官方</a:t>
            </a:r>
            <a:endParaRPr kumimoji="1" lang="en-US" altLang="zh-CN" sz="7200" b="1">
              <a:solidFill>
                <a:srgbClr val="00B050"/>
              </a:solidFill>
            </a:endParaRPr>
          </a:p>
          <a:p>
            <a:pPr algn="ctr"/>
            <a:r>
              <a:rPr kumimoji="1" lang="zh-CN" altLang="en-US" sz="7200" b="1">
                <a:solidFill>
                  <a:srgbClr val="00B050"/>
                </a:solidFill>
              </a:rPr>
              <a:t>文档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2B3528-B5D3-B849-9C17-23D99C33BD85}"/>
              </a:ext>
            </a:extLst>
          </p:cNvPr>
          <p:cNvSpPr txBox="1"/>
          <p:nvPr/>
        </p:nvSpPr>
        <p:spPr>
          <a:xfrm>
            <a:off x="4101210" y="1211845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>
                <a:solidFill>
                  <a:srgbClr val="00B050"/>
                </a:solidFill>
              </a:rPr>
              <a:t>微信</a:t>
            </a:r>
            <a:endParaRPr kumimoji="1" lang="en-US" altLang="zh-CN" sz="7200" b="1">
              <a:solidFill>
                <a:srgbClr val="00B050"/>
              </a:solidFill>
            </a:endParaRPr>
          </a:p>
          <a:p>
            <a:pPr algn="ctr"/>
            <a:r>
              <a:rPr kumimoji="1" lang="zh-CN" altLang="en-US" sz="7200" b="1">
                <a:solidFill>
                  <a:srgbClr val="00B050"/>
                </a:solidFill>
              </a:rPr>
              <a:t>公开课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A2D5A7-F713-5244-8162-0881B902F491}"/>
              </a:ext>
            </a:extLst>
          </p:cNvPr>
          <p:cNvSpPr txBox="1"/>
          <p:nvPr/>
        </p:nvSpPr>
        <p:spPr>
          <a:xfrm>
            <a:off x="8220442" y="1211844"/>
            <a:ext cx="3690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>
                <a:solidFill>
                  <a:srgbClr val="00B050"/>
                </a:solidFill>
              </a:rPr>
              <a:t>一点点的实践</a:t>
            </a: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55723332-40DC-9240-8D7B-712057602B2A}"/>
              </a:ext>
            </a:extLst>
          </p:cNvPr>
          <p:cNvSpPr/>
          <p:nvPr/>
        </p:nvSpPr>
        <p:spPr>
          <a:xfrm>
            <a:off x="2623817" y="1705232"/>
            <a:ext cx="1335763" cy="1335763"/>
          </a:xfrm>
          <a:prstGeom prst="plus">
            <a:avLst>
              <a:gd name="adj" fmla="val 402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1A3F83F9-2F40-4745-9B57-CE2C61BC1849}"/>
              </a:ext>
            </a:extLst>
          </p:cNvPr>
          <p:cNvSpPr/>
          <p:nvPr/>
        </p:nvSpPr>
        <p:spPr>
          <a:xfrm>
            <a:off x="7197495" y="1698124"/>
            <a:ext cx="1335763" cy="1335763"/>
          </a:xfrm>
          <a:prstGeom prst="plus">
            <a:avLst>
              <a:gd name="adj" fmla="val 402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FA0253-CD3E-4343-B6B4-95C9116DED0C}"/>
              </a:ext>
            </a:extLst>
          </p:cNvPr>
          <p:cNvSpPr txBox="1"/>
          <p:nvPr/>
        </p:nvSpPr>
        <p:spPr>
          <a:xfrm>
            <a:off x="889686" y="5090983"/>
            <a:ext cx="1075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50"/>
                </a:solidFill>
              </a:rPr>
              <a:t>微信小程序文档： </a:t>
            </a:r>
            <a:r>
              <a:rPr kumimoji="1" lang="en" altLang="zh-CN">
                <a:solidFill>
                  <a:srgbClr val="00B050"/>
                </a:solidFill>
              </a:rPr>
              <a:t>https://developers.weixin.qq.com/miniprogram/dev/framework/performance/tools.html</a:t>
            </a:r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5A09B-FE8C-624A-8048-C3755045A438}"/>
              </a:ext>
            </a:extLst>
          </p:cNvPr>
          <p:cNvSpPr txBox="1"/>
          <p:nvPr/>
        </p:nvSpPr>
        <p:spPr>
          <a:xfrm>
            <a:off x="889685" y="5577264"/>
            <a:ext cx="653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50"/>
                </a:solidFill>
              </a:rPr>
              <a:t>微信小程序公开课：</a:t>
            </a:r>
            <a:r>
              <a:rPr kumimoji="1" lang="en" altLang="zh-CN">
                <a:solidFill>
                  <a:srgbClr val="00B050"/>
                </a:solidFill>
                <a:hlinkClick r:id="rId3"/>
              </a:rPr>
              <a:t>https://v.qq.com/x/page/x0026nzqtp5.html</a:t>
            </a:r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12" name="心形 11">
            <a:extLst>
              <a:ext uri="{FF2B5EF4-FFF2-40B4-BE49-F238E27FC236}">
                <a16:creationId xmlns:a16="http://schemas.microsoft.com/office/drawing/2014/main" id="{AC2C138C-99AC-DA4F-AB59-E7A30BA65F35}"/>
              </a:ext>
            </a:extLst>
          </p:cNvPr>
          <p:cNvSpPr/>
          <p:nvPr/>
        </p:nvSpPr>
        <p:spPr>
          <a:xfrm>
            <a:off x="7543139" y="5600811"/>
            <a:ext cx="322237" cy="322237"/>
          </a:xfrm>
          <a:prstGeom prst="hear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心形 12">
            <a:extLst>
              <a:ext uri="{FF2B5EF4-FFF2-40B4-BE49-F238E27FC236}">
                <a16:creationId xmlns:a16="http://schemas.microsoft.com/office/drawing/2014/main" id="{83AAC96D-C521-D940-A330-044217C233D7}"/>
              </a:ext>
            </a:extLst>
          </p:cNvPr>
          <p:cNvSpPr/>
          <p:nvPr/>
        </p:nvSpPr>
        <p:spPr>
          <a:xfrm>
            <a:off x="7983066" y="5600810"/>
            <a:ext cx="322237" cy="322237"/>
          </a:xfrm>
          <a:prstGeom prst="hear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心形 13">
            <a:extLst>
              <a:ext uri="{FF2B5EF4-FFF2-40B4-BE49-F238E27FC236}">
                <a16:creationId xmlns:a16="http://schemas.microsoft.com/office/drawing/2014/main" id="{78C97E55-7513-2A41-8E25-164C51B211E2}"/>
              </a:ext>
            </a:extLst>
          </p:cNvPr>
          <p:cNvSpPr/>
          <p:nvPr/>
        </p:nvSpPr>
        <p:spPr>
          <a:xfrm>
            <a:off x="8422993" y="5600809"/>
            <a:ext cx="322237" cy="322237"/>
          </a:xfrm>
          <a:prstGeom prst="hear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心形 14">
            <a:extLst>
              <a:ext uri="{FF2B5EF4-FFF2-40B4-BE49-F238E27FC236}">
                <a16:creationId xmlns:a16="http://schemas.microsoft.com/office/drawing/2014/main" id="{CB92EA26-7441-8040-BA08-706916238D0D}"/>
              </a:ext>
            </a:extLst>
          </p:cNvPr>
          <p:cNvSpPr/>
          <p:nvPr/>
        </p:nvSpPr>
        <p:spPr>
          <a:xfrm>
            <a:off x="8862920" y="5600808"/>
            <a:ext cx="322237" cy="322237"/>
          </a:xfrm>
          <a:prstGeom prst="hear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9CD2363-FCFF-2A4C-9EA6-5F866D353AD5}"/>
              </a:ext>
            </a:extLst>
          </p:cNvPr>
          <p:cNvSpPr/>
          <p:nvPr/>
        </p:nvSpPr>
        <p:spPr>
          <a:xfrm>
            <a:off x="605481" y="421501"/>
            <a:ext cx="11911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0070C0"/>
                </a:solidFill>
                <a:latin typeface="HYYaKuHei 85J" pitchFamily="18" charset="-122"/>
                <a:ea typeface="HYYaKuHei 85J" pitchFamily="18" charset="-122"/>
              </a:rPr>
              <a:t>当用户点击了小程序入口，发生了什么？</a:t>
            </a:r>
            <a:endParaRPr lang="en-US" altLang="zh-CN" sz="4800" b="1">
              <a:solidFill>
                <a:srgbClr val="0070C0"/>
              </a:solidFill>
              <a:latin typeface="HYYaKuHei 85J" pitchFamily="18" charset="-122"/>
              <a:ea typeface="HYYaKuHei 85J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971011-44F9-6E47-99DE-06871E3236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481" y="1487276"/>
            <a:ext cx="10448870" cy="5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0326C0-CD49-9446-8E74-1C78992E8B47}"/>
              </a:ext>
            </a:extLst>
          </p:cNvPr>
          <p:cNvSpPr/>
          <p:nvPr/>
        </p:nvSpPr>
        <p:spPr>
          <a:xfrm>
            <a:off x="580766" y="1902939"/>
            <a:ext cx="4510217" cy="451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/>
              <a:t>预加载</a:t>
            </a:r>
            <a:endParaRPr lang="en-US" altLang="zh-CN" sz="5400"/>
          </a:p>
          <a:p>
            <a:pPr algn="ctr"/>
            <a:r>
              <a:rPr lang="zh-CN" altLang="en-US" sz="5400"/>
              <a:t>运行环境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8E62B-8483-2B44-A02A-96B514757B47}"/>
              </a:ext>
            </a:extLst>
          </p:cNvPr>
          <p:cNvSpPr/>
          <p:nvPr/>
        </p:nvSpPr>
        <p:spPr>
          <a:xfrm>
            <a:off x="7121609" y="1902938"/>
            <a:ext cx="4510217" cy="45102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/>
              <a:t>下载代码包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E1179047-765C-164C-A47B-EE7B5F9F84E2}"/>
              </a:ext>
            </a:extLst>
          </p:cNvPr>
          <p:cNvSpPr/>
          <p:nvPr/>
        </p:nvSpPr>
        <p:spPr>
          <a:xfrm>
            <a:off x="5408139" y="3589635"/>
            <a:ext cx="1396313" cy="113682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A739D-905E-BA43-AD6B-ECD1E8CEFFEE}"/>
              </a:ext>
            </a:extLst>
          </p:cNvPr>
          <p:cNvSpPr/>
          <p:nvPr/>
        </p:nvSpPr>
        <p:spPr>
          <a:xfrm>
            <a:off x="150338" y="409144"/>
            <a:ext cx="11911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>
                <a:solidFill>
                  <a:srgbClr val="0070C0"/>
                </a:solidFill>
                <a:latin typeface="HYYaKuHei 85J" pitchFamily="18" charset="-122"/>
                <a:ea typeface="HYYaKuHei 85J" pitchFamily="18" charset="-122"/>
              </a:rPr>
              <a:t>两个阶段</a:t>
            </a:r>
            <a:endParaRPr lang="en-US" altLang="zh-CN" sz="6000" b="1">
              <a:solidFill>
                <a:srgbClr val="0070C0"/>
              </a:solidFill>
              <a:latin typeface="HYYaKuHei 85J" pitchFamily="18" charset="-122"/>
              <a:ea typeface="HYYaKuHei 85J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7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B69F8B-BBC2-9145-A814-419D7DF088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0110"/>
            <a:ext cx="12092115" cy="3953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B200F3-1494-F542-9CD8-342C6FAD6294}"/>
              </a:ext>
            </a:extLst>
          </p:cNvPr>
          <p:cNvSpPr/>
          <p:nvPr/>
        </p:nvSpPr>
        <p:spPr>
          <a:xfrm>
            <a:off x="150338" y="409144"/>
            <a:ext cx="119119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>
                <a:solidFill>
                  <a:srgbClr val="0070C0"/>
                </a:solidFill>
                <a:latin typeface="HYYaKuHei 85J" pitchFamily="18" charset="-122"/>
                <a:ea typeface="HYYaKuHei 85J" pitchFamily="18" charset="-122"/>
              </a:rPr>
              <a:t>两个阶段</a:t>
            </a:r>
            <a:r>
              <a:rPr lang="en-US" altLang="zh-CN" sz="6000" b="1">
                <a:solidFill>
                  <a:srgbClr val="0070C0"/>
                </a:solidFill>
                <a:latin typeface="HYYaKuHei 85J" pitchFamily="18" charset="-122"/>
                <a:ea typeface="HYYaKuHei 85J" pitchFamily="18" charset="-122"/>
              </a:rPr>
              <a:t>——</a:t>
            </a:r>
            <a:r>
              <a:rPr lang="zh-CN" altLang="en-US" sz="6000" b="1">
                <a:solidFill>
                  <a:srgbClr val="0070C0"/>
                </a:solidFill>
                <a:latin typeface="HYYaKuHei 85J" pitchFamily="18" charset="-122"/>
                <a:ea typeface="HYYaKuHei 85J" pitchFamily="18" charset="-122"/>
              </a:rPr>
              <a:t>更详细的图</a:t>
            </a:r>
            <a:endParaRPr lang="en-US" altLang="zh-CN" sz="6000" b="1">
              <a:solidFill>
                <a:srgbClr val="0070C0"/>
              </a:solidFill>
              <a:latin typeface="HYYaKuHei 85J" pitchFamily="18" charset="-122"/>
              <a:ea typeface="HYYaKuHei 85J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A4EB7A-4C37-FB42-9759-1E36214602C1}"/>
              </a:ext>
            </a:extLst>
          </p:cNvPr>
          <p:cNvSpPr/>
          <p:nvPr/>
        </p:nvSpPr>
        <p:spPr>
          <a:xfrm>
            <a:off x="-132481" y="2844689"/>
            <a:ext cx="3355366" cy="102277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53632-F92A-0C44-9877-0B30D5468DA5}"/>
              </a:ext>
            </a:extLst>
          </p:cNvPr>
          <p:cNvSpPr/>
          <p:nvPr/>
        </p:nvSpPr>
        <p:spPr>
          <a:xfrm>
            <a:off x="-132481" y="4735948"/>
            <a:ext cx="3355366" cy="102277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D09CCB-4D52-CA4E-98ED-944557A33469}"/>
              </a:ext>
            </a:extLst>
          </p:cNvPr>
          <p:cNvSpPr/>
          <p:nvPr/>
        </p:nvSpPr>
        <p:spPr>
          <a:xfrm>
            <a:off x="5386398" y="3206952"/>
            <a:ext cx="2408487" cy="226445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6F01D3-80EE-5040-881B-AB92BD32A1D4}"/>
              </a:ext>
            </a:extLst>
          </p:cNvPr>
          <p:cNvSpPr/>
          <p:nvPr/>
        </p:nvSpPr>
        <p:spPr>
          <a:xfrm>
            <a:off x="8067005" y="3027538"/>
            <a:ext cx="2016244" cy="65707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336F07-F8B9-3A40-9238-B7436921786C}"/>
              </a:ext>
            </a:extLst>
          </p:cNvPr>
          <p:cNvSpPr/>
          <p:nvPr/>
        </p:nvSpPr>
        <p:spPr>
          <a:xfrm>
            <a:off x="8067005" y="4918797"/>
            <a:ext cx="2016244" cy="65707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8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D6FDE63-642B-024D-828E-B86E0BC64E02}"/>
              </a:ext>
            </a:extLst>
          </p:cNvPr>
          <p:cNvGrpSpPr/>
          <p:nvPr/>
        </p:nvGrpSpPr>
        <p:grpSpPr>
          <a:xfrm>
            <a:off x="669336" y="224853"/>
            <a:ext cx="10853329" cy="5261548"/>
            <a:chOff x="291160" y="224853"/>
            <a:chExt cx="10853329" cy="526154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6B23B5-6CB6-8A48-B147-623C443E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1160" y="224853"/>
              <a:ext cx="2958142" cy="52615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1AB0849-AFB3-4444-8EB6-6C319A5B8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6348" y="224853"/>
              <a:ext cx="2958141" cy="52615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0C789CB-8AB0-FD43-A6DC-713EEB47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38754" y="224853"/>
              <a:ext cx="2958142" cy="52615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0A2EC0D-9870-AF4F-A3AA-B952ED6D56DE}"/>
              </a:ext>
            </a:extLst>
          </p:cNvPr>
          <p:cNvSpPr/>
          <p:nvPr/>
        </p:nvSpPr>
        <p:spPr>
          <a:xfrm>
            <a:off x="669336" y="5757863"/>
            <a:ext cx="2958142" cy="75723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b="1"/>
              <a:t>下载代码包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C4D00A5-7DC9-3743-82CC-6F45A95AA18A}"/>
              </a:ext>
            </a:extLst>
          </p:cNvPr>
          <p:cNvSpPr/>
          <p:nvPr/>
        </p:nvSpPr>
        <p:spPr>
          <a:xfrm>
            <a:off x="4494452" y="5757863"/>
            <a:ext cx="3203097" cy="75723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/>
              <a:t>代码注入和渲染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1FAF590-B2B9-DE4E-89B3-7254784F74F7}"/>
              </a:ext>
            </a:extLst>
          </p:cNvPr>
          <p:cNvSpPr/>
          <p:nvPr/>
        </p:nvSpPr>
        <p:spPr>
          <a:xfrm>
            <a:off x="8564524" y="5757863"/>
            <a:ext cx="2958142" cy="75723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b="1"/>
              <a:t>异步请求</a:t>
            </a:r>
          </a:p>
        </p:txBody>
      </p:sp>
    </p:spTree>
    <p:extLst>
      <p:ext uri="{BB962C8B-B14F-4D97-AF65-F5344CB8AC3E}">
        <p14:creationId xmlns:p14="http://schemas.microsoft.com/office/powerpoint/2010/main" val="16591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D0F0C6-67EF-CB40-A449-91B31773EF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1623" y="639191"/>
            <a:ext cx="2958142" cy="5261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1357E877-464B-D240-A6E3-6D4B4BF9B9C3}"/>
              </a:ext>
            </a:extLst>
          </p:cNvPr>
          <p:cNvSpPr/>
          <p:nvPr/>
        </p:nvSpPr>
        <p:spPr>
          <a:xfrm>
            <a:off x="1197973" y="2943225"/>
            <a:ext cx="4967441" cy="12715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b="1"/>
              <a:t>减少代码包体积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0E0A17-E858-B747-82BC-E159DB25B483}"/>
              </a:ext>
            </a:extLst>
          </p:cNvPr>
          <p:cNvSpPr txBox="1"/>
          <p:nvPr/>
        </p:nvSpPr>
        <p:spPr>
          <a:xfrm>
            <a:off x="1197973" y="2114550"/>
            <a:ext cx="588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C000"/>
                </a:solidFill>
              </a:rPr>
              <a:t>提升体验最直接的方法</a:t>
            </a:r>
            <a:endParaRPr kumimoji="1" lang="zh-CN" altLang="en-US" sz="40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91B10-C1B0-F449-B83C-A7D9FEAB46FF}"/>
              </a:ext>
            </a:extLst>
          </p:cNvPr>
          <p:cNvSpPr txBox="1"/>
          <p:nvPr/>
        </p:nvSpPr>
        <p:spPr>
          <a:xfrm>
            <a:off x="1285876" y="62865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>
                <a:solidFill>
                  <a:schemeClr val="accent5">
                    <a:lumMod val="75000"/>
                  </a:schemeClr>
                </a:solidFill>
                <a:latin typeface="HYYaKuHei 85J" pitchFamily="18" charset="-122"/>
                <a:ea typeface="HYYaKuHei 85J" pitchFamily="18" charset="-122"/>
              </a:rPr>
              <a:t>这一步其实我们已经做了</a:t>
            </a:r>
            <a:endParaRPr kumimoji="1" lang="en-US" altLang="zh-CN" sz="4800" b="1">
              <a:solidFill>
                <a:schemeClr val="accent5">
                  <a:lumMod val="75000"/>
                </a:schemeClr>
              </a:solidFill>
              <a:latin typeface="HYYaKuHei 85J" pitchFamily="18" charset="-122"/>
              <a:ea typeface="HYYaKuHei 85J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C34FD2-BD78-F642-B966-81C3EBEDE773}"/>
              </a:ext>
            </a:extLst>
          </p:cNvPr>
          <p:cNvSpPr/>
          <p:nvPr/>
        </p:nvSpPr>
        <p:spPr>
          <a:xfrm>
            <a:off x="3349872" y="1792992"/>
            <a:ext cx="6955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压缩代码，清理无用的代码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AEE44E-F2D3-1C44-B9A0-2ED6D964505A}"/>
              </a:ext>
            </a:extLst>
          </p:cNvPr>
          <p:cNvSpPr/>
          <p:nvPr/>
        </p:nvSpPr>
        <p:spPr>
          <a:xfrm>
            <a:off x="3349872" y="2654282"/>
            <a:ext cx="33762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图片放在</a:t>
            </a:r>
            <a:r>
              <a:rPr lang="en" altLang="zh-CN" sz="4400" b="1">
                <a:solidFill>
                  <a:schemeClr val="accent5">
                    <a:lumMod val="75000"/>
                  </a:schemeClr>
                </a:solidFill>
              </a:rPr>
              <a:t>cdn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7B7485-7944-3E49-A41C-80A6C0CF0E97}"/>
              </a:ext>
            </a:extLst>
          </p:cNvPr>
          <p:cNvSpPr/>
          <p:nvPr/>
        </p:nvSpPr>
        <p:spPr>
          <a:xfrm>
            <a:off x="3349872" y="3515573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accent5">
                    <a:lumMod val="75000"/>
                  </a:schemeClr>
                </a:solidFill>
              </a:rPr>
              <a:t>采用分包策略</a:t>
            </a:r>
            <a:endParaRPr lang="en" altLang="zh-CN" sz="66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AE0C7-6A88-6545-87DC-DE2519827595}"/>
              </a:ext>
            </a:extLst>
          </p:cNvPr>
          <p:cNvSpPr/>
          <p:nvPr/>
        </p:nvSpPr>
        <p:spPr>
          <a:xfrm>
            <a:off x="4787551" y="4438902"/>
            <a:ext cx="5221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</a:rPr>
              <a:t>分包预加载 （版本要求高）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52F438-FA6E-0C41-8B67-DDDBEA626B6E}"/>
              </a:ext>
            </a:extLst>
          </p:cNvPr>
          <p:cNvSpPr/>
          <p:nvPr/>
        </p:nvSpPr>
        <p:spPr>
          <a:xfrm>
            <a:off x="4787551" y="5186079"/>
            <a:ext cx="4810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</a:rPr>
              <a:t>独立分包 （版本要求高）</a:t>
            </a:r>
            <a:endParaRPr lang="zh-CN" altLang="en-US" sz="4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B139444-4F70-324F-BD65-4ED76B96B992}"/>
              </a:ext>
            </a:extLst>
          </p:cNvPr>
          <p:cNvSpPr/>
          <p:nvPr/>
        </p:nvSpPr>
        <p:spPr>
          <a:xfrm>
            <a:off x="3035547" y="2016122"/>
            <a:ext cx="314325" cy="314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B62DFE-BFA6-C646-974B-61B4851F4145}"/>
              </a:ext>
            </a:extLst>
          </p:cNvPr>
          <p:cNvSpPr/>
          <p:nvPr/>
        </p:nvSpPr>
        <p:spPr>
          <a:xfrm>
            <a:off x="3027857" y="2902794"/>
            <a:ext cx="314325" cy="314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CC8F46-5337-0D42-8AC6-FF172D7C46FC}"/>
              </a:ext>
            </a:extLst>
          </p:cNvPr>
          <p:cNvSpPr/>
          <p:nvPr/>
        </p:nvSpPr>
        <p:spPr>
          <a:xfrm>
            <a:off x="3035546" y="3773594"/>
            <a:ext cx="314325" cy="3143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0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FB1FAA-7356-C74A-8A8F-A6648BF11175}">
  <we:reference id="wa104178141" version="3.10.0.124" store="zh-CN" storeType="OMEX"/>
  <we:alternateReferences>
    <we:reference id="WA104178141" version="3.10.0.124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1246</Words>
  <Application>Microsoft Macintosh PowerPoint</Application>
  <PresentationFormat>宽屏</PresentationFormat>
  <Paragraphs>149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HYYaKuHei 85J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Microsoft Office User</cp:lastModifiedBy>
  <cp:revision>199</cp:revision>
  <dcterms:created xsi:type="dcterms:W3CDTF">2018-11-06T02:43:23Z</dcterms:created>
  <dcterms:modified xsi:type="dcterms:W3CDTF">2019-02-12T03:31:20Z</dcterms:modified>
  <cp:category/>
</cp:coreProperties>
</file>