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61676"/>
  </p:normalViewPr>
  <p:slideViewPr>
    <p:cSldViewPr snapToGrid="0" snapToObjects="1">
      <p:cViewPr varScale="1">
        <p:scale>
          <a:sx n="75" d="100"/>
          <a:sy n="75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64E8A-5D82-8344-B62B-57B304C6088D}" type="datetimeFigureOut">
              <a:t>2019/2/12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AADF0-EE8F-9343-A01B-2B2174DD431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26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/>
              <a:t>`git add files`</a:t>
            </a:r>
            <a:r>
              <a:rPr lang="zh-CN" altLang="en-US"/>
              <a:t>把工作目录中的文件加入 </a:t>
            </a:r>
            <a:r>
              <a:rPr lang="en" altLang="zh-CN"/>
              <a:t>stage </a:t>
            </a:r>
            <a:r>
              <a:rPr lang="zh-CN" altLang="en-US"/>
              <a:t>缓存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`</a:t>
            </a:r>
            <a:r>
              <a:rPr lang="en" altLang="zh-CN"/>
              <a:t>git commit`</a:t>
            </a:r>
            <a:r>
              <a:rPr lang="zh-CN" altLang="en-US"/>
              <a:t>把 </a:t>
            </a:r>
            <a:r>
              <a:rPr lang="en" altLang="zh-CN"/>
              <a:t>stage </a:t>
            </a:r>
            <a:r>
              <a:rPr lang="zh-CN" altLang="en-US"/>
              <a:t>缓存生成一次 </a:t>
            </a:r>
            <a:r>
              <a:rPr lang="en" altLang="zh-CN"/>
              <a:t>commit</a:t>
            </a:r>
            <a:r>
              <a:rPr lang="zh-CN" altLang="en"/>
              <a:t>，</a:t>
            </a:r>
            <a:r>
              <a:rPr lang="zh-CN" altLang="en-US"/>
              <a:t>并加入 </a:t>
            </a:r>
            <a:r>
              <a:rPr lang="en" altLang="zh-CN"/>
              <a:t>commit </a:t>
            </a:r>
            <a:r>
              <a:rPr lang="zh-CN" altLang="en-US"/>
              <a:t>历史</a:t>
            </a:r>
            <a:endParaRPr lang="en-US" altLang="zh-CN"/>
          </a:p>
          <a:p>
            <a:endParaRPr lang="en-US" altLang="zh-CN"/>
          </a:p>
          <a:p>
            <a:br>
              <a:rPr kumimoji="1" lang="en-US" altLang="zh-CN"/>
            </a:br>
            <a:r>
              <a:rPr kumimoji="1" lang="zh-CN" altLang="en-US"/>
              <a:t>不用记，</a:t>
            </a:r>
            <a:r>
              <a:rPr kumimoji="1" lang="en-US" altLang="zh-CN"/>
              <a:t>git</a:t>
            </a:r>
            <a:r>
              <a:rPr kumimoji="1" lang="zh-CN" altLang="en-US"/>
              <a:t> </a:t>
            </a:r>
            <a:r>
              <a:rPr kumimoji="1" lang="en-US" altLang="zh-CN"/>
              <a:t>status</a:t>
            </a:r>
            <a:r>
              <a:rPr kumimoji="1" lang="zh-CN" altLang="en-US"/>
              <a:t> 会提示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AADF0-EE8F-9343-A01B-2B2174DD4312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191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AADF0-EE8F-9343-A01B-2B2174DD4312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91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AADF0-EE8F-9343-A01B-2B2174DD4312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69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AADF0-EE8F-9343-A01B-2B2174DD4312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073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/>
              <a:t>`reset` </a:t>
            </a:r>
            <a:r>
              <a:rPr lang="zh-CN" altLang="en-US"/>
              <a:t>之后执行</a:t>
            </a:r>
            <a:r>
              <a:rPr lang="en-US" altLang="zh-CN"/>
              <a:t>`</a:t>
            </a:r>
            <a:r>
              <a:rPr lang="en" altLang="zh-CN"/>
              <a:t>git push` </a:t>
            </a:r>
            <a:r>
              <a:rPr lang="zh-CN" altLang="en-US"/>
              <a:t>操作会报错，因为本地分支落后线上分支，因此需要执行 </a:t>
            </a:r>
            <a:r>
              <a:rPr lang="en-US" altLang="zh-CN"/>
              <a:t>`</a:t>
            </a:r>
            <a:r>
              <a:rPr lang="en" altLang="zh-CN"/>
              <a:t>git push -f`</a:t>
            </a:r>
          </a:p>
          <a:p>
            <a:endParaRPr lang="en" altLang="zh-CN"/>
          </a:p>
          <a:p>
            <a:r>
              <a:rPr lang="zh-CN" altLang="en-US"/>
              <a:t>如果</a:t>
            </a:r>
            <a:r>
              <a:rPr lang="en" altLang="zh-CN"/>
              <a:t>git reset commit-id </a:t>
            </a:r>
            <a:r>
              <a:rPr lang="zh-CN" altLang="en-US"/>
              <a:t>之后后悔了怎么办，比如说我想回到</a:t>
            </a:r>
            <a:r>
              <a:rPr lang="en" altLang="zh-CN"/>
              <a:t>c3, </a:t>
            </a:r>
            <a:r>
              <a:rPr lang="zh-CN" altLang="en-US"/>
              <a:t>执行 </a:t>
            </a:r>
            <a:r>
              <a:rPr lang="en-US" altLang="zh-CN"/>
              <a:t>`</a:t>
            </a:r>
            <a:r>
              <a:rPr lang="en" altLang="zh-CN"/>
              <a:t>git reflog` , </a:t>
            </a:r>
            <a:r>
              <a:rPr lang="zh-CN" altLang="en-US"/>
              <a:t>就可以找到每一次操作的</a:t>
            </a:r>
            <a:r>
              <a:rPr lang="en" altLang="zh-CN"/>
              <a:t>id</a:t>
            </a:r>
            <a:r>
              <a:rPr lang="zh-CN" altLang="en-US"/>
              <a:t>了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AADF0-EE8F-9343-A01B-2B2174DD4312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221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比较工作区，暂存区：</a:t>
            </a:r>
            <a:r>
              <a:rPr lang="en-US" altLang="zh-CN"/>
              <a:t>`</a:t>
            </a:r>
            <a:r>
              <a:rPr lang="en" altLang="zh-CN"/>
              <a:t>git diff`</a:t>
            </a:r>
          </a:p>
          <a:p>
            <a:r>
              <a:rPr lang="zh-CN" altLang="en-US"/>
              <a:t>比较暂存区，版本库区： </a:t>
            </a:r>
            <a:r>
              <a:rPr lang="en-US" altLang="zh-CN"/>
              <a:t>`</a:t>
            </a:r>
            <a:r>
              <a:rPr lang="en" altLang="zh-CN"/>
              <a:t>git diff --cached`</a:t>
            </a:r>
          </a:p>
          <a:p>
            <a:r>
              <a:rPr lang="zh-CN" altLang="en-US"/>
              <a:t>比较工作区，版本库区： </a:t>
            </a:r>
            <a:r>
              <a:rPr lang="en-US" altLang="zh-CN"/>
              <a:t>`</a:t>
            </a:r>
            <a:r>
              <a:rPr lang="en" altLang="zh-CN"/>
              <a:t>git diff HEAD`</a:t>
            </a:r>
          </a:p>
          <a:p>
            <a:r>
              <a:rPr lang="zh-CN" altLang="en-US"/>
              <a:t>比较工作区，和指定</a:t>
            </a:r>
            <a:r>
              <a:rPr lang="en" altLang="zh-CN"/>
              <a:t>commitid: `git diff commitid`</a:t>
            </a:r>
          </a:p>
          <a:p>
            <a:r>
              <a:rPr lang="zh-CN" altLang="en-US"/>
              <a:t>比较暂存区，和指定</a:t>
            </a:r>
            <a:r>
              <a:rPr lang="en" altLang="zh-CN"/>
              <a:t>commitid: `git diff --cached commitid`</a:t>
            </a:r>
          </a:p>
          <a:p>
            <a:r>
              <a:rPr lang="zh-CN" altLang="en-US"/>
              <a:t>比较任意两个</a:t>
            </a:r>
            <a:r>
              <a:rPr lang="en" altLang="zh-CN"/>
              <a:t>commitid</a:t>
            </a:r>
            <a:r>
              <a:rPr lang="zh-CN" altLang="en"/>
              <a:t>：</a:t>
            </a:r>
            <a:r>
              <a:rPr lang="en" altLang="zh-CN"/>
              <a:t>`git diff commitid commitid`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AADF0-EE8F-9343-A01B-2B2174DD4312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52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注意，</a:t>
            </a:r>
            <a:r>
              <a:rPr lang="en" altLang="zh-CN"/>
              <a:t>checkout </a:t>
            </a:r>
            <a:r>
              <a:rPr lang="zh-CN" altLang="en-US"/>
              <a:t>是根据当前的分支作为基，比如说，你在</a:t>
            </a:r>
            <a:r>
              <a:rPr lang="en-US" altLang="zh-CN"/>
              <a:t>`</a:t>
            </a:r>
            <a:r>
              <a:rPr lang="en" altLang="zh-CN"/>
              <a:t>branch-10`</a:t>
            </a:r>
            <a:r>
              <a:rPr lang="zh-CN" altLang="en-US"/>
              <a:t>的分支上</a:t>
            </a:r>
            <a:r>
              <a:rPr lang="en-US" altLang="zh-CN"/>
              <a:t>`</a:t>
            </a:r>
            <a:r>
              <a:rPr lang="en" altLang="zh-CN"/>
              <a:t>git checkout -b branch-11`, </a:t>
            </a:r>
            <a:r>
              <a:rPr lang="zh-CN" altLang="en-US"/>
              <a:t>则 </a:t>
            </a:r>
            <a:r>
              <a:rPr lang="en-US" altLang="zh-CN"/>
              <a:t>`</a:t>
            </a:r>
            <a:r>
              <a:rPr lang="en" altLang="zh-CN"/>
              <a:t>branch-10` </a:t>
            </a:r>
            <a:r>
              <a:rPr lang="zh-CN" altLang="en-US"/>
              <a:t>分支修改的代码也会被带到 </a:t>
            </a:r>
            <a:r>
              <a:rPr lang="en-US" altLang="zh-CN"/>
              <a:t>`</a:t>
            </a:r>
            <a:r>
              <a:rPr lang="en" altLang="zh-CN"/>
              <a:t>branch-11`</a:t>
            </a:r>
            <a:r>
              <a:rPr lang="zh-CN" altLang="en"/>
              <a:t>。</a:t>
            </a:r>
          </a:p>
          <a:p>
            <a:r>
              <a:rPr lang="zh-CN" altLang="en-US"/>
              <a:t>新建一个干净的分支，需要先到</a:t>
            </a:r>
            <a:r>
              <a:rPr lang="en-US" altLang="zh-CN"/>
              <a:t>`</a:t>
            </a:r>
            <a:r>
              <a:rPr lang="en" altLang="zh-CN"/>
              <a:t>master` </a:t>
            </a:r>
            <a:r>
              <a:rPr lang="zh-CN" altLang="en-US"/>
              <a:t>分支，再执行</a:t>
            </a:r>
            <a:r>
              <a:rPr lang="en-US" altLang="zh-CN"/>
              <a:t>`</a:t>
            </a:r>
            <a:r>
              <a:rPr lang="en" altLang="zh-CN"/>
              <a:t>git checkout -b dev`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我的锅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AADF0-EE8F-9343-A01B-2B2174DD4312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89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AADF0-EE8F-9343-A01B-2B2174DD4312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33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AADF0-EE8F-9343-A01B-2B2174DD4312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65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AADF0-EE8F-9343-A01B-2B2174DD4312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9667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当执行 </a:t>
            </a:r>
            <a:r>
              <a:rPr lang="en-US" altLang="zh-CN"/>
              <a:t>`(</a:t>
            </a:r>
            <a:r>
              <a:rPr lang="en" altLang="zh-CN"/>
              <a:t>master) git merge feature1` </a:t>
            </a:r>
            <a:r>
              <a:rPr lang="zh-CN" altLang="en-US"/>
              <a:t>时，有可能会遇到冲突，</a:t>
            </a:r>
            <a:r>
              <a:rPr lang="en" altLang="zh-CN"/>
              <a:t>Git </a:t>
            </a:r>
            <a:r>
              <a:rPr lang="zh-CN" altLang="en-US"/>
              <a:t>会暂停下来，等待你去解决合并产生的冲突。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AADF0-EE8F-9343-A01B-2B2174DD4312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80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/>
              <a:t>`HEAD` </a:t>
            </a:r>
            <a:r>
              <a:rPr lang="zh-CN" altLang="en-US"/>
              <a:t>表示当前的版本（也就是</a:t>
            </a:r>
            <a:r>
              <a:rPr lang="en" altLang="zh-CN"/>
              <a:t>master </a:t>
            </a:r>
            <a:r>
              <a:rPr lang="zh-CN" altLang="en-US"/>
              <a:t>分支），</a:t>
            </a:r>
            <a:r>
              <a:rPr lang="en-US" altLang="zh-CN"/>
              <a:t>`===` </a:t>
            </a:r>
            <a:r>
              <a:rPr lang="zh-CN" altLang="en-US"/>
              <a:t>用来区分版本。</a:t>
            </a:r>
          </a:p>
          <a:p>
            <a:r>
              <a:rPr lang="zh-CN" altLang="en-US"/>
              <a:t>我们需要人工的去编辑这个文件。</a:t>
            </a:r>
          </a:p>
          <a:p>
            <a:r>
              <a:rPr lang="zh-CN" altLang="en-US"/>
              <a:t>使用</a:t>
            </a:r>
            <a:r>
              <a:rPr lang="en-US" altLang="zh-CN"/>
              <a:t>`</a:t>
            </a:r>
            <a:r>
              <a:rPr lang="en" altLang="zh-CN"/>
              <a:t>git add &lt;filename&gt;` </a:t>
            </a:r>
            <a:r>
              <a:rPr lang="zh-CN" altLang="en-US"/>
              <a:t>来标记冲突已经解决，之后再</a:t>
            </a:r>
            <a:r>
              <a:rPr lang="en-US" altLang="zh-CN"/>
              <a:t>`</a:t>
            </a:r>
            <a:r>
              <a:rPr lang="en" altLang="zh-CN"/>
              <a:t>git commit -m 'solve conflict'` </a:t>
            </a:r>
            <a:r>
              <a:rPr lang="zh-CN" altLang="en-US"/>
              <a:t>即可。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AADF0-EE8F-9343-A01B-2B2174DD4312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3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假设，你正在开发</a:t>
            </a:r>
            <a:r>
              <a:rPr lang="en-US" altLang="zh-CN"/>
              <a:t>`</a:t>
            </a:r>
            <a:r>
              <a:rPr lang="en" altLang="zh-CN"/>
              <a:t>iss53` </a:t>
            </a:r>
            <a:r>
              <a:rPr lang="zh-CN" altLang="en-US"/>
              <a:t>分支，一个大型的项目，提交了一次</a:t>
            </a:r>
            <a:r>
              <a:rPr lang="en-US" altLang="zh-CN"/>
              <a:t>`</a:t>
            </a:r>
            <a:r>
              <a:rPr lang="en" altLang="zh-CN"/>
              <a:t>commit`, </a:t>
            </a:r>
            <a:r>
              <a:rPr lang="zh-CN" altLang="en-US"/>
              <a:t>如下图所示。</a:t>
            </a:r>
            <a:endParaRPr lang="en-US" altLang="zh-CN"/>
          </a:p>
          <a:p>
            <a:endParaRPr kumimoji="1" lang="en-US" altLang="zh-CN"/>
          </a:p>
          <a:p>
            <a:r>
              <a:rPr lang="zh-CN" altLang="en-US"/>
              <a:t>突然接到了一个紧急的</a:t>
            </a:r>
            <a:r>
              <a:rPr lang="en" altLang="zh-CN"/>
              <a:t>bug</a:t>
            </a:r>
            <a:r>
              <a:rPr lang="zh-CN" altLang="en"/>
              <a:t>，</a:t>
            </a:r>
            <a:r>
              <a:rPr lang="zh-CN" altLang="en-US"/>
              <a:t>需要拉取一个</a:t>
            </a:r>
            <a:r>
              <a:rPr lang="en" altLang="zh-CN"/>
              <a:t>bug</a:t>
            </a:r>
            <a:r>
              <a:rPr lang="zh-CN" altLang="en-US"/>
              <a:t>分支。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需要哪些步骤来解决呢？</a:t>
            </a:r>
            <a:endParaRPr lang="en-US" altLang="zh-CN"/>
          </a:p>
          <a:p>
            <a:endParaRPr lang="zh-CN" altLang="en-US"/>
          </a:p>
          <a:p>
            <a:pPr marL="228600" indent="-228600">
              <a:buAutoNum type="arabicPeriod"/>
            </a:pPr>
            <a:r>
              <a:rPr lang="zh-CN" altLang="en-US"/>
              <a:t>在拉取之前，需要在</a:t>
            </a:r>
            <a:r>
              <a:rPr lang="en-US" altLang="zh-CN"/>
              <a:t>`</a:t>
            </a:r>
            <a:r>
              <a:rPr lang="en" altLang="zh-CN"/>
              <a:t>iss53` </a:t>
            </a:r>
            <a:r>
              <a:rPr lang="zh-CN" altLang="en-US"/>
              <a:t>分支的</a:t>
            </a:r>
            <a:r>
              <a:rPr lang="en-US" altLang="zh-CN"/>
              <a:t>`</a:t>
            </a:r>
            <a:r>
              <a:rPr lang="zh-CN" altLang="en-US"/>
              <a:t>工作区</a:t>
            </a:r>
            <a:r>
              <a:rPr lang="en-US" altLang="zh-CN"/>
              <a:t>`</a:t>
            </a:r>
            <a:r>
              <a:rPr lang="zh-CN" altLang="en-US"/>
              <a:t>和</a:t>
            </a:r>
            <a:r>
              <a:rPr lang="en-US" altLang="zh-CN"/>
              <a:t>`</a:t>
            </a:r>
            <a:r>
              <a:rPr lang="zh-CN" altLang="en-US"/>
              <a:t>暂存区</a:t>
            </a:r>
            <a:r>
              <a:rPr lang="en-US" altLang="zh-CN"/>
              <a:t>`</a:t>
            </a:r>
            <a:r>
              <a:rPr lang="zh-CN" altLang="en-US"/>
              <a:t>变成干净的状态。有两种方法：</a:t>
            </a:r>
            <a:r>
              <a:rPr lang="en-US" altLang="zh-CN"/>
              <a:t>`</a:t>
            </a:r>
            <a:r>
              <a:rPr lang="en" altLang="zh-CN"/>
              <a:t>commit </a:t>
            </a:r>
            <a:r>
              <a:rPr lang="zh-CN" altLang="en-US"/>
              <a:t>提交</a:t>
            </a:r>
            <a:r>
              <a:rPr lang="en-US" altLang="zh-CN"/>
              <a:t>`</a:t>
            </a:r>
            <a:r>
              <a:rPr lang="zh-CN" altLang="en-US"/>
              <a:t>（适合</a:t>
            </a:r>
            <a:r>
              <a:rPr lang="en" altLang="zh-CN"/>
              <a:t>iss53</a:t>
            </a:r>
            <a:r>
              <a:rPr lang="zh-CN" altLang="en-US"/>
              <a:t>已经开发完）， </a:t>
            </a:r>
            <a:r>
              <a:rPr lang="en-US" altLang="zh-CN"/>
              <a:t>`</a:t>
            </a:r>
            <a:r>
              <a:rPr lang="en" altLang="zh-CN"/>
              <a:t>stash</a:t>
            </a:r>
            <a:r>
              <a:rPr lang="zh-CN" altLang="en-US"/>
              <a:t>保存进度</a:t>
            </a:r>
            <a:r>
              <a:rPr lang="en-US" altLang="zh-CN"/>
              <a:t>` (</a:t>
            </a:r>
            <a:r>
              <a:rPr lang="zh-CN" altLang="en-US"/>
              <a:t>会在下一小结讲到</a:t>
            </a:r>
            <a:r>
              <a:rPr lang="en-US" altLang="zh-CN"/>
              <a:t>)</a:t>
            </a:r>
          </a:p>
          <a:p>
            <a:pPr marL="228600" indent="-228600">
              <a:buAutoNum type="arabicPeriod"/>
            </a:pPr>
            <a:endParaRPr lang="en-US" altLang="zh-CN"/>
          </a:p>
          <a:p>
            <a:pPr marL="228600" indent="-228600">
              <a:buAutoNum type="arabicPeriod"/>
            </a:pPr>
            <a:endParaRPr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AADF0-EE8F-9343-A01B-2B2174DD4312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744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在</a:t>
            </a:r>
            <a:r>
              <a:rPr lang="en-US" altLang="zh-CN"/>
              <a:t>`</a:t>
            </a:r>
            <a:r>
              <a:rPr lang="en" altLang="zh-CN"/>
              <a:t>iss53` </a:t>
            </a:r>
            <a:r>
              <a:rPr lang="zh-CN" altLang="en-US"/>
              <a:t>变成干净状态之后，切到</a:t>
            </a:r>
            <a:r>
              <a:rPr lang="en-US" altLang="zh-CN"/>
              <a:t>`</a:t>
            </a:r>
            <a:r>
              <a:rPr lang="en" altLang="zh-CN"/>
              <a:t>master`</a:t>
            </a:r>
            <a:r>
              <a:rPr lang="zh-CN" altLang="en"/>
              <a:t>，</a:t>
            </a:r>
            <a:r>
              <a:rPr lang="zh-CN" altLang="en-US"/>
              <a:t>拉一个干净的分支</a:t>
            </a:r>
            <a:r>
              <a:rPr lang="en-US" altLang="zh-CN"/>
              <a:t>`</a:t>
            </a:r>
            <a:r>
              <a:rPr lang="en" altLang="zh-CN"/>
              <a:t>hosfix`, </a:t>
            </a:r>
          </a:p>
          <a:p>
            <a:r>
              <a:rPr lang="en-US" altLang="zh-CN"/>
              <a:t>3.</a:t>
            </a:r>
            <a:r>
              <a:rPr lang="zh-CN" altLang="en-US"/>
              <a:t> 在</a:t>
            </a:r>
            <a:r>
              <a:rPr lang="en-US" altLang="zh-CN"/>
              <a:t>`hotfix`</a:t>
            </a:r>
            <a:r>
              <a:rPr lang="zh-CN" altLang="en-US"/>
              <a:t> 分支上，修复</a:t>
            </a:r>
            <a:r>
              <a:rPr lang="en" altLang="zh-CN"/>
              <a:t>bug</a:t>
            </a:r>
            <a:r>
              <a:rPr lang="zh-CN" altLang="en"/>
              <a:t>，</a:t>
            </a:r>
            <a:r>
              <a:rPr lang="zh-CN" altLang="en-US"/>
              <a:t>提交一个新的</a:t>
            </a:r>
            <a:r>
              <a:rPr lang="en-US" altLang="zh-CN"/>
              <a:t>`</a:t>
            </a:r>
            <a:r>
              <a:rPr lang="en" altLang="zh-CN"/>
              <a:t>commit`</a:t>
            </a:r>
            <a:r>
              <a:rPr lang="zh-CN" altLang="en-US"/>
              <a:t>， 如图所示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 切回到</a:t>
            </a:r>
            <a:r>
              <a:rPr lang="en-US" altLang="zh-CN"/>
              <a:t>`</a:t>
            </a:r>
            <a:r>
              <a:rPr lang="en" altLang="zh-CN"/>
              <a:t>master`</a:t>
            </a:r>
            <a:r>
              <a:rPr lang="zh-CN" altLang="en-US"/>
              <a:t>分支，合并</a:t>
            </a:r>
            <a:r>
              <a:rPr lang="en-US" altLang="zh-CN"/>
              <a:t>`</a:t>
            </a:r>
            <a:r>
              <a:rPr lang="en" altLang="zh-CN"/>
              <a:t>hotfix`</a:t>
            </a:r>
            <a:r>
              <a:rPr lang="zh-CN" altLang="en-US"/>
              <a:t>分支，删除</a:t>
            </a:r>
            <a:r>
              <a:rPr lang="en-US" altLang="zh-CN"/>
              <a:t>`</a:t>
            </a:r>
            <a:r>
              <a:rPr lang="en" altLang="zh-CN"/>
              <a:t>hotfix` </a:t>
            </a:r>
            <a:r>
              <a:rPr lang="zh-CN" altLang="en-US"/>
              <a:t>分支</a:t>
            </a:r>
          </a:p>
          <a:p>
            <a:r>
              <a:rPr lang="en-US" altLang="zh-CN"/>
              <a:t>5.</a:t>
            </a:r>
            <a:r>
              <a:rPr lang="zh-CN" altLang="en-US"/>
              <a:t> 回到</a:t>
            </a:r>
            <a:r>
              <a:rPr lang="en-US" altLang="zh-CN"/>
              <a:t>`</a:t>
            </a:r>
            <a:r>
              <a:rPr lang="en" altLang="zh-CN"/>
              <a:t>iss53`</a:t>
            </a:r>
            <a:r>
              <a:rPr lang="zh-CN" altLang="en-US"/>
              <a:t>的开发中，切回到</a:t>
            </a:r>
            <a:r>
              <a:rPr lang="en-US" altLang="zh-CN"/>
              <a:t>`</a:t>
            </a:r>
            <a:r>
              <a:rPr lang="en" altLang="zh-CN"/>
              <a:t>iss53` </a:t>
            </a:r>
            <a:r>
              <a:rPr lang="zh-CN" altLang="en-US"/>
              <a:t>分支，如果你需要拉取</a:t>
            </a:r>
            <a:r>
              <a:rPr lang="en-US" altLang="zh-CN"/>
              <a:t>`</a:t>
            </a:r>
            <a:r>
              <a:rPr lang="en" altLang="zh-CN"/>
              <a:t>hotfix`</a:t>
            </a:r>
            <a:r>
              <a:rPr lang="zh-CN" altLang="en-US"/>
              <a:t>所做的修改，你可以使用</a:t>
            </a:r>
            <a:r>
              <a:rPr lang="en-US" altLang="zh-CN"/>
              <a:t>`</a:t>
            </a:r>
            <a:r>
              <a:rPr lang="en" altLang="zh-CN"/>
              <a:t>git merge master`</a:t>
            </a:r>
            <a:r>
              <a:rPr lang="zh-CN" altLang="en-US"/>
              <a:t>命令将</a:t>
            </a:r>
            <a:r>
              <a:rPr lang="en-US" altLang="zh-CN"/>
              <a:t>`</a:t>
            </a:r>
            <a:r>
              <a:rPr lang="en" altLang="zh-CN"/>
              <a:t>master`</a:t>
            </a:r>
            <a:r>
              <a:rPr lang="zh-CN" altLang="en-US"/>
              <a:t>分支合并入</a:t>
            </a:r>
            <a:r>
              <a:rPr lang="en-US" altLang="zh-CN"/>
              <a:t>`</a:t>
            </a:r>
            <a:r>
              <a:rPr lang="en" altLang="zh-CN"/>
              <a:t>iss53`</a:t>
            </a:r>
            <a:r>
              <a:rPr lang="zh-CN" altLang="en-US"/>
              <a:t>分支，或者你也可以等到</a:t>
            </a:r>
            <a:r>
              <a:rPr lang="en-US" altLang="zh-CN"/>
              <a:t>`</a:t>
            </a:r>
            <a:r>
              <a:rPr lang="en" altLang="zh-CN"/>
              <a:t>iss53`</a:t>
            </a:r>
            <a:r>
              <a:rPr lang="zh-CN" altLang="en-US"/>
              <a:t>分支完成其使命，再将其合并回</a:t>
            </a:r>
            <a:r>
              <a:rPr lang="en-US" altLang="zh-CN"/>
              <a:t>`</a:t>
            </a:r>
            <a:r>
              <a:rPr lang="en" altLang="zh-CN"/>
              <a:t>master`</a:t>
            </a:r>
            <a:r>
              <a:rPr lang="zh-CN" altLang="en-US"/>
              <a:t>分支。</a:t>
            </a:r>
          </a:p>
          <a:p>
            <a:endParaRPr lang="en-US" altLang="zh-CN"/>
          </a:p>
          <a:p>
            <a:endParaRPr lang="e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AADF0-EE8F-9343-A01B-2B2174DD4312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67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7106A-8744-7741-BF7D-113F9BFD9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4C73C5-7048-AC44-BD1A-EF83D290B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CBD52-EA0F-6640-9A58-B594C6CC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6B3D-3443-F74A-9990-B0A54A305F8A}" type="datetimeFigureOut"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C3BFF-EBB2-EF4C-82F9-E57A023E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3602E-756B-984C-97F6-B235F202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471D-CB35-5645-99E8-BC9C9D76EE2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18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20230-BA63-2340-B193-06CCFF2C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443510-9C1B-0C45-8C6A-AC5F6D3C2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D3809-FF6F-714D-B6F8-E481EA0B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6B3D-3443-F74A-9990-B0A54A305F8A}" type="datetimeFigureOut"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21E09-4082-5842-A66F-E76A248A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EFCE5-B6AA-384E-85A0-A4CEBAB3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471D-CB35-5645-99E8-BC9C9D76EE2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13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7300CA-A744-504F-A26B-01E7DA9E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88020-BE46-8C4E-8EFC-02A55BF2C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D882A-0F5D-6342-BEB8-B94036DB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6B3D-3443-F74A-9990-B0A54A305F8A}" type="datetimeFigureOut"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7221C-2F1F-A540-8C14-8198D4BB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156E0-6279-F14A-A16F-162E18A5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471D-CB35-5645-99E8-BC9C9D76EE2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72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CBD50-5E0E-4D46-8814-FD300F14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FCC5F-740D-B148-A556-B5DB1B2E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A251D-B3D5-5A4E-B105-4A870EB2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6B3D-3443-F74A-9990-B0A54A305F8A}" type="datetimeFigureOut"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2BC1A-F7AB-834E-A8D3-879340D5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D8083-C82F-8940-A62F-3051A8B4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471D-CB35-5645-99E8-BC9C9D76EE2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3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88A89-FCA7-4F4D-82D6-FEAF336F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1835B-74BE-AA4D-A7A1-9AFB9F245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1EA11-AC14-034C-8C5A-ECD71F5A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6B3D-3443-F74A-9990-B0A54A305F8A}" type="datetimeFigureOut"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A26F8-F532-A249-889E-27DF58E4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EB34B-F589-1049-ABE7-6D346A46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471D-CB35-5645-99E8-BC9C9D76EE2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33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B9A25-1038-9F43-8846-28313F29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7E424-F8E3-4E42-860C-FC677D147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07BCFD-4A4D-9941-B2ED-34F650708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BC1DBD-189C-2048-A717-2C6DB1B7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6B3D-3443-F74A-9990-B0A54A305F8A}" type="datetimeFigureOut">
              <a:t>2019/2/12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E91FB-A0AF-C742-B686-2B7BDAC8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063C75-4C73-2E46-93C5-B079417D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471D-CB35-5645-99E8-BC9C9D76EE2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2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E98DD-CA61-8E47-8156-1750E686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383C1-FD5A-FC4C-9B06-F6FE084D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18D13-1242-B645-815E-559C22EA1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D27B9C-8167-6540-9677-F860F75B8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429774-A03F-B245-94C2-AA5FD921A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ED302C-773B-B647-AB25-FAF7B723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6B3D-3443-F74A-9990-B0A54A305F8A}" type="datetimeFigureOut">
              <a:t>2019/2/12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51B5EE-359C-3C49-B2A8-4EB54EF5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D50E20-9FCB-8944-993D-91AA5BAE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471D-CB35-5645-99E8-BC9C9D76EE2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98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F5DD4-0318-514E-97D3-12BD27D0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419347-D95C-D246-AA27-1DA89308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6B3D-3443-F74A-9990-B0A54A305F8A}" type="datetimeFigureOut">
              <a:t>2019/2/12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254E97-592F-3445-8724-0CCD0C2F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C77342-A3B9-DB46-B9BE-8AE6146C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471D-CB35-5645-99E8-BC9C9D76EE2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1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EE26FE-CBAB-CB49-B1A8-7A32B81E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6B3D-3443-F74A-9990-B0A54A305F8A}" type="datetimeFigureOut">
              <a:t>2019/2/12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60CD3A-BD90-3B43-8B83-0679E254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019768-7B2D-D141-95EF-4D2EFC7C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471D-CB35-5645-99E8-BC9C9D76EE2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7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8A8AB-A726-3C43-B6B5-3BF76BE8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C9602-4B36-474E-8446-4A7343A9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1D1E6-3FF4-6542-9E68-F875290F2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895CE-96B3-5C4D-8495-1D6B1FEA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6B3D-3443-F74A-9990-B0A54A305F8A}" type="datetimeFigureOut">
              <a:t>2019/2/12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41E27-206D-4B42-81CA-1CD91089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3BF7B-E7BB-3840-AA36-1FDD7998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471D-CB35-5645-99E8-BC9C9D76EE2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79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74C9A-9985-BC40-9B17-0345E72F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622F2E-F42A-AF4A-831E-7B52C68CE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DB0658-546D-E341-A69C-7995B6B9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345832-C6BC-FF4C-A565-A742EE2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6B3D-3443-F74A-9990-B0A54A305F8A}" type="datetimeFigureOut">
              <a:t>2019/2/12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BD1A7-5ACE-F842-9F7F-2CD60836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9ADCCC-6DF3-9040-BE2B-FE4A5A2B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471D-CB35-5645-99E8-BC9C9D76EE2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60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21FA0-C265-F144-BD4E-6300130D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80A5E7-3007-BB4B-8497-6EB9E390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34422-EB80-6540-9D9D-516DEB51A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6B3D-3443-F74A-9990-B0A54A305F8A}" type="datetimeFigureOut"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533BC-735B-4E41-AA30-0313D5BC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97585-24C5-AC4E-B171-2A72A3046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471D-CB35-5645-99E8-BC9C9D76EE2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697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4D9236-A456-5D41-BCAC-C9413AED0256}"/>
              </a:ext>
            </a:extLst>
          </p:cNvPr>
          <p:cNvSpPr txBox="1"/>
          <p:nvPr/>
        </p:nvSpPr>
        <p:spPr>
          <a:xfrm>
            <a:off x="4060371" y="2721428"/>
            <a:ext cx="3789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/>
              <a:t>git</a:t>
            </a:r>
            <a:r>
              <a:rPr kumimoji="1" lang="zh-CN" altLang="en-US" sz="4400"/>
              <a:t> 的基本使用</a:t>
            </a:r>
          </a:p>
        </p:txBody>
      </p:sp>
    </p:spTree>
    <p:extLst>
      <p:ext uri="{BB962C8B-B14F-4D97-AF65-F5344CB8AC3E}">
        <p14:creationId xmlns:p14="http://schemas.microsoft.com/office/powerpoint/2010/main" val="380068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5A16D5-A2A4-484C-94C3-A6E661590DAB}"/>
              </a:ext>
            </a:extLst>
          </p:cNvPr>
          <p:cNvSpPr txBox="1"/>
          <p:nvPr/>
        </p:nvSpPr>
        <p:spPr>
          <a:xfrm>
            <a:off x="4464784" y="299349"/>
            <a:ext cx="3239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/>
              <a:t>bug</a:t>
            </a:r>
            <a:r>
              <a:rPr kumimoji="1" lang="zh-CN" altLang="en-US" sz="6000"/>
              <a:t> 分支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2E52EF-40E1-024F-96E8-2B1EF801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23" y="2856261"/>
            <a:ext cx="12718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zh-CN" altLang="zh-CN" sz="1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6AB1C0-F25D-7F40-8676-5BBF5EA5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67" y="16594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 </a:t>
            </a:r>
            <a:endParaRPr kumimoji="0" lang="zh-CN" altLang="zh-CN" sz="30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s2.sinaimg.cn/large/006tNc79gy1g03qc6nmihj30m80anaa1.jpg">
            <a:extLst>
              <a:ext uri="{FF2B5EF4-FFF2-40B4-BE49-F238E27FC236}">
                <a16:creationId xmlns:a16="http://schemas.microsoft.com/office/drawing/2014/main" id="{976113D0-3D25-F74F-AB70-BCE562CC1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67" y="1522941"/>
            <a:ext cx="101600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82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C9A4B06-7B0F-A74F-9BA3-06B08442F9ED}"/>
              </a:ext>
            </a:extLst>
          </p:cNvPr>
          <p:cNvSpPr txBox="1"/>
          <p:nvPr/>
        </p:nvSpPr>
        <p:spPr>
          <a:xfrm>
            <a:off x="4888117" y="316282"/>
            <a:ext cx="2932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/>
              <a:t>git</a:t>
            </a:r>
            <a:r>
              <a:rPr kumimoji="1" lang="zh-CN" altLang="en-US" sz="6000"/>
              <a:t> </a:t>
            </a:r>
            <a:r>
              <a:rPr kumimoji="1" lang="en-US" altLang="zh-CN" sz="6000"/>
              <a:t>stash</a:t>
            </a:r>
            <a:endParaRPr kumimoji="1" lang="zh-CN" altLang="en-US" sz="60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BA2044-5FBA-C449-99BB-144088A1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2" y="1917700"/>
            <a:ext cx="1081559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1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2EFE05-4978-5A4D-A22D-F9D4BCD7FFD0}"/>
              </a:ext>
            </a:extLst>
          </p:cNvPr>
          <p:cNvSpPr txBox="1"/>
          <p:nvPr/>
        </p:nvSpPr>
        <p:spPr>
          <a:xfrm>
            <a:off x="4532517" y="46868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/>
              <a:t>修改历史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F7D266-756D-AA48-A741-179E6FC6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6" y="2641599"/>
            <a:ext cx="11658602" cy="20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1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3289B3-B3CC-944F-A9EA-117052BD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33" y="238824"/>
            <a:ext cx="10007599" cy="64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0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635A84-3122-0A43-B357-095C9C17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39" y="118533"/>
            <a:ext cx="8163995" cy="850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8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E55201-06F9-DD4C-BA4E-832AB8808000}"/>
              </a:ext>
            </a:extLst>
          </p:cNvPr>
          <p:cNvSpPr txBox="1"/>
          <p:nvPr/>
        </p:nvSpPr>
        <p:spPr>
          <a:xfrm>
            <a:off x="4677298" y="163882"/>
            <a:ext cx="2789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/>
              <a:t>使用</a:t>
            </a:r>
            <a:r>
              <a:rPr kumimoji="1" lang="en-US" altLang="zh-CN" sz="6000"/>
              <a:t>diff</a:t>
            </a:r>
            <a:endParaRPr kumimoji="1" lang="zh-CN" altLang="en-US" sz="6000"/>
          </a:p>
        </p:txBody>
      </p:sp>
      <p:pic>
        <p:nvPicPr>
          <p:cNvPr id="12290" name="Picture 2" descr="https://ws1.sinaimg.cn/large/006tNc79ly1g02z3vqe15j312c0o0mzz.jpg">
            <a:extLst>
              <a:ext uri="{FF2B5EF4-FFF2-40B4-BE49-F238E27FC236}">
                <a16:creationId xmlns:a16="http://schemas.microsoft.com/office/drawing/2014/main" id="{E8203BCC-7CC8-964A-A8B2-785FFDF26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44" y="1179545"/>
            <a:ext cx="8713453" cy="545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849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3FBD5F2-CA2E-B842-93FC-67A3AFACF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67" y="-338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 </a:t>
            </a:r>
            <a:endParaRPr kumimoji="0" lang="zh-CN" altLang="zh-CN" sz="4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s1.sinaimg.cn/large/006tNc79gy1g03ozjshsdj30p70epgm1.jpg">
            <a:extLst>
              <a:ext uri="{FF2B5EF4-FFF2-40B4-BE49-F238E27FC236}">
                <a16:creationId xmlns:a16="http://schemas.microsoft.com/office/drawing/2014/main" id="{1756CD2E-986D-8A4E-A75A-38E2D599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7" y="-170392"/>
            <a:ext cx="11518900" cy="67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3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BE163F51-3F4E-3246-8703-BFA3F9E2CC7A}"/>
              </a:ext>
            </a:extLst>
          </p:cNvPr>
          <p:cNvSpPr/>
          <p:nvPr/>
        </p:nvSpPr>
        <p:spPr>
          <a:xfrm>
            <a:off x="4199467" y="3488267"/>
            <a:ext cx="3488266" cy="9821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工作区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9924BC9-8E97-3A46-9A65-6AEB5E969737}"/>
              </a:ext>
            </a:extLst>
          </p:cNvPr>
          <p:cNvSpPr/>
          <p:nvPr/>
        </p:nvSpPr>
        <p:spPr>
          <a:xfrm>
            <a:off x="4199467" y="1871133"/>
            <a:ext cx="3488266" cy="9821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暂存区（</a:t>
            </a:r>
            <a:r>
              <a:rPr kumimoji="1" lang="en-US" altLang="zh-CN"/>
              <a:t>stage</a:t>
            </a:r>
            <a:r>
              <a:rPr kumimoji="1" lang="zh-CN" altLang="en-US"/>
              <a:t>、</a:t>
            </a:r>
            <a:r>
              <a:rPr kumimoji="1" lang="en-US" altLang="zh-CN"/>
              <a:t>index</a:t>
            </a:r>
            <a:r>
              <a:rPr kumimoji="1" lang="zh-CN" altLang="en-US"/>
              <a:t>）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4E42982-35F7-4241-9C1E-2340B47CB9F8}"/>
              </a:ext>
            </a:extLst>
          </p:cNvPr>
          <p:cNvSpPr/>
          <p:nvPr/>
        </p:nvSpPr>
        <p:spPr>
          <a:xfrm>
            <a:off x="4199467" y="254000"/>
            <a:ext cx="3488266" cy="9821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版本库区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891F8C9-90AD-A44E-ADE2-4FA70FC0A720}"/>
              </a:ext>
            </a:extLst>
          </p:cNvPr>
          <p:cNvCxnSpPr>
            <a:cxnSpLocks/>
          </p:cNvCxnSpPr>
          <p:nvPr/>
        </p:nvCxnSpPr>
        <p:spPr>
          <a:xfrm flipV="1">
            <a:off x="7675033" y="745065"/>
            <a:ext cx="12700" cy="1617134"/>
          </a:xfrm>
          <a:prstGeom prst="curvedConnector3">
            <a:avLst>
              <a:gd name="adj1" fmla="val 5266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8">
            <a:extLst>
              <a:ext uri="{FF2B5EF4-FFF2-40B4-BE49-F238E27FC236}">
                <a16:creationId xmlns:a16="http://schemas.microsoft.com/office/drawing/2014/main" id="{F01F4B0E-3D34-1640-A9B4-FAB6BD14E6A6}"/>
              </a:ext>
            </a:extLst>
          </p:cNvPr>
          <p:cNvCxnSpPr>
            <a:cxnSpLocks/>
          </p:cNvCxnSpPr>
          <p:nvPr/>
        </p:nvCxnSpPr>
        <p:spPr>
          <a:xfrm flipV="1">
            <a:off x="7687733" y="2679699"/>
            <a:ext cx="12700" cy="1617134"/>
          </a:xfrm>
          <a:prstGeom prst="curvedConnector3">
            <a:avLst>
              <a:gd name="adj1" fmla="val 5266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C2FFDE0-9B6D-5D45-A0E9-4CEB6BC6A537}"/>
              </a:ext>
            </a:extLst>
          </p:cNvPr>
          <p:cNvSpPr txBox="1"/>
          <p:nvPr/>
        </p:nvSpPr>
        <p:spPr>
          <a:xfrm>
            <a:off x="8500534" y="3303600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git</a:t>
            </a:r>
            <a:r>
              <a:rPr kumimoji="1" lang="zh-CN" altLang="en-US"/>
              <a:t> </a:t>
            </a:r>
            <a:r>
              <a:rPr kumimoji="1" lang="en-US" altLang="zh-CN"/>
              <a:t>add</a:t>
            </a:r>
            <a:r>
              <a:rPr kumimoji="1" lang="zh-CN" altLang="en-US"/>
              <a:t> </a:t>
            </a:r>
            <a:r>
              <a:rPr kumimoji="1" lang="en-US" altLang="zh-CN"/>
              <a:t>[filename</a:t>
            </a:r>
            <a:r>
              <a:rPr kumimoji="1" lang="zh-CN" altLang="en-US"/>
              <a:t> </a:t>
            </a:r>
            <a:r>
              <a:rPr kumimoji="1" lang="en-US" altLang="zh-CN"/>
              <a:t>|</a:t>
            </a:r>
            <a:r>
              <a:rPr kumimoji="1" lang="zh-CN" altLang="en-US"/>
              <a:t> </a:t>
            </a:r>
            <a:r>
              <a:rPr kumimoji="1" lang="en-US" altLang="zh-CN"/>
              <a:t>.]</a:t>
            </a:r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586917-431C-B84F-A418-5394647362FA}"/>
              </a:ext>
            </a:extLst>
          </p:cNvPr>
          <p:cNvSpPr txBox="1"/>
          <p:nvPr/>
        </p:nvSpPr>
        <p:spPr>
          <a:xfrm>
            <a:off x="8314268" y="1368966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git</a:t>
            </a:r>
            <a:r>
              <a:rPr kumimoji="1" lang="zh-CN" altLang="en-US"/>
              <a:t> </a:t>
            </a:r>
            <a:r>
              <a:rPr kumimoji="1" lang="en-US" altLang="zh-CN"/>
              <a:t>commit</a:t>
            </a:r>
            <a:r>
              <a:rPr kumimoji="1" lang="zh-CN" altLang="en-US"/>
              <a:t> </a:t>
            </a:r>
            <a:r>
              <a:rPr kumimoji="1" lang="en-US" altLang="zh-CN"/>
              <a:t>–m‘add</a:t>
            </a:r>
            <a:r>
              <a:rPr kumimoji="1" lang="zh-CN" altLang="en-US"/>
              <a:t> </a:t>
            </a:r>
            <a:r>
              <a:rPr kumimoji="1" lang="en-US" altLang="zh-CN"/>
              <a:t>code’</a:t>
            </a:r>
            <a:endParaRPr kumimoji="1" lang="zh-CN" altLang="en-US"/>
          </a:p>
        </p:txBody>
      </p:sp>
      <p:cxnSp>
        <p:nvCxnSpPr>
          <p:cNvPr id="16" name="直线箭头连接符 8">
            <a:extLst>
              <a:ext uri="{FF2B5EF4-FFF2-40B4-BE49-F238E27FC236}">
                <a16:creationId xmlns:a16="http://schemas.microsoft.com/office/drawing/2014/main" id="{0EE0E0B0-140A-FA4A-AD93-2D7627574D77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3327400" y="3107267"/>
            <a:ext cx="1744134" cy="12700"/>
          </a:xfrm>
          <a:prstGeom prst="curvedConnector4">
            <a:avLst>
              <a:gd name="adj1" fmla="val 6796"/>
              <a:gd name="adj2" fmla="val 5633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2C096F2-D3BB-1E40-B802-2F17E6D65ADD}"/>
              </a:ext>
            </a:extLst>
          </p:cNvPr>
          <p:cNvSpPr txBox="1"/>
          <p:nvPr/>
        </p:nvSpPr>
        <p:spPr>
          <a:xfrm>
            <a:off x="946512" y="2923685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/>
              <a:t>git reset HEAD &lt;file&gt;...</a:t>
            </a:r>
            <a:endParaRPr kumimoji="1" lang="zh-CN" altLang="en-US"/>
          </a:p>
        </p:txBody>
      </p:sp>
      <p:cxnSp>
        <p:nvCxnSpPr>
          <p:cNvPr id="28" name="直线箭头连接符 8">
            <a:extLst>
              <a:ext uri="{FF2B5EF4-FFF2-40B4-BE49-F238E27FC236}">
                <a16:creationId xmlns:a16="http://schemas.microsoft.com/office/drawing/2014/main" id="{A9D01E13-1467-B544-876F-12DE7423EA9D}"/>
              </a:ext>
            </a:extLst>
          </p:cNvPr>
          <p:cNvCxnSpPr>
            <a:cxnSpLocks/>
          </p:cNvCxnSpPr>
          <p:nvPr/>
        </p:nvCxnSpPr>
        <p:spPr>
          <a:xfrm rot="5400000">
            <a:off x="3308350" y="5285316"/>
            <a:ext cx="1744134" cy="12700"/>
          </a:xfrm>
          <a:prstGeom prst="curvedConnector4">
            <a:avLst>
              <a:gd name="adj1" fmla="val 6796"/>
              <a:gd name="adj2" fmla="val 5633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9656C5C-F847-344F-A6E3-86AEE9F3E96D}"/>
              </a:ext>
            </a:extLst>
          </p:cNvPr>
          <p:cNvSpPr txBox="1"/>
          <p:nvPr/>
        </p:nvSpPr>
        <p:spPr>
          <a:xfrm>
            <a:off x="885598" y="510700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/>
              <a:t>git checkout -- &lt;file&gt;...</a:t>
            </a:r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36CB81-A2C2-E945-9F45-6DC5A6932B87}"/>
              </a:ext>
            </a:extLst>
          </p:cNvPr>
          <p:cNvSpPr txBox="1"/>
          <p:nvPr/>
        </p:nvSpPr>
        <p:spPr>
          <a:xfrm>
            <a:off x="4367045" y="59790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上一次提交的状态</a:t>
            </a:r>
          </a:p>
        </p:txBody>
      </p:sp>
    </p:spTree>
    <p:extLst>
      <p:ext uri="{BB962C8B-B14F-4D97-AF65-F5344CB8AC3E}">
        <p14:creationId xmlns:p14="http://schemas.microsoft.com/office/powerpoint/2010/main" val="132106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5A16D5-A2A4-484C-94C3-A6E661590DAB}"/>
              </a:ext>
            </a:extLst>
          </p:cNvPr>
          <p:cNvSpPr txBox="1"/>
          <p:nvPr/>
        </p:nvSpPr>
        <p:spPr>
          <a:xfrm>
            <a:off x="4402666" y="27093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/>
              <a:t>新建分支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3F9ACE3-6738-2D46-8B33-EE59A936A31B}"/>
              </a:ext>
            </a:extLst>
          </p:cNvPr>
          <p:cNvSpPr/>
          <p:nvPr/>
        </p:nvSpPr>
        <p:spPr>
          <a:xfrm>
            <a:off x="474133" y="1761066"/>
            <a:ext cx="5706534" cy="22182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git</a:t>
            </a:r>
            <a:r>
              <a:rPr kumimoji="1" lang="zh-CN" altLang="en-US" sz="3200"/>
              <a:t> </a:t>
            </a:r>
            <a:r>
              <a:rPr kumimoji="1" lang="en-US" altLang="zh-CN" sz="3200"/>
              <a:t>branch</a:t>
            </a:r>
            <a:r>
              <a:rPr kumimoji="1" lang="zh-CN" altLang="en-US" sz="3200"/>
              <a:t> </a:t>
            </a:r>
            <a:r>
              <a:rPr kumimoji="1" lang="en-US" altLang="zh-CN" sz="3200"/>
              <a:t>branchName</a:t>
            </a:r>
          </a:p>
          <a:p>
            <a:pPr algn="ctr"/>
            <a:r>
              <a:rPr kumimoji="1" lang="en-US" altLang="zh-CN" sz="3200"/>
              <a:t>git</a:t>
            </a:r>
            <a:r>
              <a:rPr kumimoji="1" lang="zh-CN" altLang="en-US" sz="3200"/>
              <a:t> </a:t>
            </a:r>
            <a:r>
              <a:rPr kumimoji="1" lang="en-US" altLang="zh-CN" sz="3200"/>
              <a:t>checkout</a:t>
            </a:r>
            <a:r>
              <a:rPr kumimoji="1" lang="zh-CN" altLang="en-US" sz="3200"/>
              <a:t> </a:t>
            </a:r>
            <a:r>
              <a:rPr kumimoji="1" lang="en-US" altLang="zh-CN" sz="3200"/>
              <a:t>branchName</a:t>
            </a:r>
            <a:endParaRPr kumimoji="1" lang="zh-CN" altLang="en-US" sz="320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E7A553B-2BDA-3E40-BCED-107AFB1B3CEB}"/>
              </a:ext>
            </a:extLst>
          </p:cNvPr>
          <p:cNvSpPr/>
          <p:nvPr/>
        </p:nvSpPr>
        <p:spPr>
          <a:xfrm>
            <a:off x="474133" y="4284133"/>
            <a:ext cx="5706534" cy="22182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git</a:t>
            </a:r>
            <a:r>
              <a:rPr kumimoji="1" lang="zh-CN" altLang="en-US" sz="3200"/>
              <a:t> </a:t>
            </a:r>
            <a:r>
              <a:rPr kumimoji="1" lang="en-US" altLang="zh-CN" sz="3200"/>
              <a:t>checkout</a:t>
            </a:r>
            <a:r>
              <a:rPr kumimoji="1" lang="zh-CN" altLang="en-US" sz="3200"/>
              <a:t> </a:t>
            </a:r>
            <a:r>
              <a:rPr kumimoji="1" lang="en-US" altLang="zh-CN" sz="3200"/>
              <a:t>-b</a:t>
            </a:r>
            <a:r>
              <a:rPr kumimoji="1" lang="zh-CN" altLang="en-US" sz="3200"/>
              <a:t> </a:t>
            </a:r>
            <a:r>
              <a:rPr kumimoji="1" lang="en-US" altLang="zh-CN" sz="3200"/>
              <a:t>branchName</a:t>
            </a:r>
            <a:endParaRPr kumimoji="1" lang="zh-CN" altLang="en-US" sz="320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B8CFE93-3819-5C48-B407-4B0FEA9B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667" y="26363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 </a:t>
            </a:r>
            <a:endParaRPr kumimoji="0" lang="zh-CN" altLang="zh-CN" sz="1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s1.sinaimg.cn/large/006tNc79gy1g03pnc6tzrj30a706h0sk.jpg">
            <a:extLst>
              <a:ext uri="{FF2B5EF4-FFF2-40B4-BE49-F238E27FC236}">
                <a16:creationId xmlns:a16="http://schemas.microsoft.com/office/drawing/2014/main" id="{CB802D74-924A-BB47-8729-622506929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67" y="2499783"/>
            <a:ext cx="4660900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2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5A16D5-A2A4-484C-94C3-A6E661590DAB}"/>
              </a:ext>
            </a:extLst>
          </p:cNvPr>
          <p:cNvSpPr txBox="1"/>
          <p:nvPr/>
        </p:nvSpPr>
        <p:spPr>
          <a:xfrm>
            <a:off x="4402666" y="27093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/>
              <a:t>管理分支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3F9ACE3-6738-2D46-8B33-EE59A936A31B}"/>
              </a:ext>
            </a:extLst>
          </p:cNvPr>
          <p:cNvSpPr/>
          <p:nvPr/>
        </p:nvSpPr>
        <p:spPr>
          <a:xfrm>
            <a:off x="4402666" y="1507066"/>
            <a:ext cx="3132667" cy="6942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git</a:t>
            </a:r>
            <a:r>
              <a:rPr kumimoji="1" lang="zh-CN" altLang="en-US"/>
              <a:t> </a:t>
            </a:r>
            <a:r>
              <a:rPr kumimoji="1" lang="en-US" altLang="zh-CN"/>
              <a:t>branch</a:t>
            </a:r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3276A5C-C10B-CB4B-B35E-FB4F8150C220}"/>
              </a:ext>
            </a:extLst>
          </p:cNvPr>
          <p:cNvSpPr/>
          <p:nvPr/>
        </p:nvSpPr>
        <p:spPr>
          <a:xfrm>
            <a:off x="4402665" y="2557269"/>
            <a:ext cx="3132667" cy="6942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git</a:t>
            </a:r>
            <a:r>
              <a:rPr kumimoji="1" lang="zh-CN" altLang="en-US"/>
              <a:t> </a:t>
            </a:r>
            <a:r>
              <a:rPr kumimoji="1" lang="en-US" altLang="zh-CN"/>
              <a:t>branch</a:t>
            </a:r>
            <a:r>
              <a:rPr kumimoji="1" lang="zh-CN" altLang="en-US"/>
              <a:t> </a:t>
            </a:r>
            <a:r>
              <a:rPr kumimoji="1" lang="en-US" altLang="zh-CN"/>
              <a:t>-v</a:t>
            </a:r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4A7551D-2F3E-5442-95BF-9FC1715DBFE3}"/>
              </a:ext>
            </a:extLst>
          </p:cNvPr>
          <p:cNvSpPr/>
          <p:nvPr/>
        </p:nvSpPr>
        <p:spPr>
          <a:xfrm>
            <a:off x="4402665" y="3607472"/>
            <a:ext cx="3132667" cy="6942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/>
              <a:t>git branch --merged</a:t>
            </a:r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54032E8-6175-FB44-ABB9-E0B3003F0157}"/>
              </a:ext>
            </a:extLst>
          </p:cNvPr>
          <p:cNvSpPr/>
          <p:nvPr/>
        </p:nvSpPr>
        <p:spPr>
          <a:xfrm>
            <a:off x="4402664" y="4657675"/>
            <a:ext cx="3132667" cy="6942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/>
              <a:t>git branch --no-merged</a:t>
            </a:r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199E8BD-C395-0843-96FE-093DE30F2910}"/>
              </a:ext>
            </a:extLst>
          </p:cNvPr>
          <p:cNvSpPr/>
          <p:nvPr/>
        </p:nvSpPr>
        <p:spPr>
          <a:xfrm>
            <a:off x="4385728" y="5658087"/>
            <a:ext cx="3132667" cy="6942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/>
              <a:t>git branch -d branch1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42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5A16D5-A2A4-484C-94C3-A6E661590DAB}"/>
              </a:ext>
            </a:extLst>
          </p:cNvPr>
          <p:cNvSpPr txBox="1"/>
          <p:nvPr/>
        </p:nvSpPr>
        <p:spPr>
          <a:xfrm>
            <a:off x="4413984" y="4534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/>
              <a:t>合并分支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E7A553B-2BDA-3E40-BCED-107AFB1B3CEB}"/>
              </a:ext>
            </a:extLst>
          </p:cNvPr>
          <p:cNvSpPr/>
          <p:nvPr/>
        </p:nvSpPr>
        <p:spPr>
          <a:xfrm>
            <a:off x="1117599" y="1306874"/>
            <a:ext cx="10320867" cy="68757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200"/>
              <a:t>(dev)$ git add . &amp;&amp; git commit -m 'add code'</a:t>
            </a:r>
            <a:endParaRPr kumimoji="1" lang="zh-CN" altLang="en-US" sz="320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3E9CF93-1ECD-D142-85F3-85764B9A4C60}"/>
              </a:ext>
            </a:extLst>
          </p:cNvPr>
          <p:cNvSpPr/>
          <p:nvPr/>
        </p:nvSpPr>
        <p:spPr>
          <a:xfrm>
            <a:off x="3334288" y="4389180"/>
            <a:ext cx="4910667" cy="8636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200"/>
              <a:t>(master) </a:t>
            </a:r>
            <a:r>
              <a:rPr lang="en-US" altLang="zh-CN" sz="3200"/>
              <a:t>$</a:t>
            </a:r>
            <a:r>
              <a:rPr lang="zh-CN" altLang="en-US" sz="3200"/>
              <a:t> </a:t>
            </a:r>
            <a:r>
              <a:rPr lang="en" altLang="zh-CN" sz="3200"/>
              <a:t>git merge dev</a:t>
            </a:r>
            <a:endParaRPr kumimoji="1" lang="zh-CN" altLang="en-US" sz="3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2E52EF-40E1-024F-96E8-2B1EF801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23" y="2856261"/>
            <a:ext cx="12718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 </a:t>
            </a:r>
            <a:endParaRPr kumimoji="0" lang="zh-CN" altLang="zh-CN" sz="1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s1.sinaimg.cn/large/006tNc79gy1g03pogwl21j30dq06hmx0.jpg">
            <a:extLst>
              <a:ext uri="{FF2B5EF4-FFF2-40B4-BE49-F238E27FC236}">
                <a16:creationId xmlns:a16="http://schemas.microsoft.com/office/drawing/2014/main" id="{2212D055-2E2D-AC43-9813-A415E3771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639" y="1995051"/>
            <a:ext cx="5075963" cy="239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61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5A16D5-A2A4-484C-94C3-A6E661590DAB}"/>
              </a:ext>
            </a:extLst>
          </p:cNvPr>
          <p:cNvSpPr txBox="1"/>
          <p:nvPr/>
        </p:nvSpPr>
        <p:spPr>
          <a:xfrm>
            <a:off x="4413984" y="4534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/>
              <a:t>合并分支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3E9CF93-1ECD-D142-85F3-85764B9A4C60}"/>
              </a:ext>
            </a:extLst>
          </p:cNvPr>
          <p:cNvSpPr/>
          <p:nvPr/>
        </p:nvSpPr>
        <p:spPr>
          <a:xfrm>
            <a:off x="3469755" y="1877573"/>
            <a:ext cx="4910667" cy="8636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200"/>
              <a:t>(master) </a:t>
            </a:r>
            <a:r>
              <a:rPr lang="en-US" altLang="zh-CN" sz="3200"/>
              <a:t>$</a:t>
            </a:r>
            <a:r>
              <a:rPr lang="zh-CN" altLang="en-US" sz="3200"/>
              <a:t> </a:t>
            </a:r>
            <a:r>
              <a:rPr lang="en" altLang="zh-CN" sz="3200"/>
              <a:t>git merge dev</a:t>
            </a:r>
            <a:endParaRPr kumimoji="1" lang="zh-CN" altLang="en-US" sz="3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2E52EF-40E1-024F-96E8-2B1EF801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23" y="2856261"/>
            <a:ext cx="12718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zh-CN" altLang="zh-CN" sz="1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E84BA7-6C4B-8944-A081-0BC8DD681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755" y="3254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 </a:t>
            </a:r>
            <a:endParaRPr kumimoji="0" lang="zh-CN" altLang="zh-CN" sz="17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s3.sinaimg.cn/large/006tNc79gy1g03ppy9ga5j30br0663yd.jpg">
            <a:extLst>
              <a:ext uri="{FF2B5EF4-FFF2-40B4-BE49-F238E27FC236}">
                <a16:creationId xmlns:a16="http://schemas.microsoft.com/office/drawing/2014/main" id="{6D36F4BB-91AD-8F4D-9FCC-40CF02A17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755" y="3118205"/>
            <a:ext cx="53721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0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5A16D5-A2A4-484C-94C3-A6E661590DAB}"/>
              </a:ext>
            </a:extLst>
          </p:cNvPr>
          <p:cNvSpPr txBox="1"/>
          <p:nvPr/>
        </p:nvSpPr>
        <p:spPr>
          <a:xfrm>
            <a:off x="4413984" y="4534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/>
              <a:t>解决冲突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2E52EF-40E1-024F-96E8-2B1EF801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23" y="2856261"/>
            <a:ext cx="12718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zh-CN" altLang="zh-CN" sz="1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E84BA7-6C4B-8944-A081-0BC8DD681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755" y="3254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 </a:t>
            </a:r>
            <a:endParaRPr kumimoji="0" lang="zh-CN" altLang="zh-CN" sz="17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091EB6-DC7D-DE43-91C1-B0E9FD6B96A3}"/>
              </a:ext>
            </a:extLst>
          </p:cNvPr>
          <p:cNvSpPr txBox="1"/>
          <p:nvPr/>
        </p:nvSpPr>
        <p:spPr>
          <a:xfrm>
            <a:off x="3062650" y="1393154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冲突的产生：不同的分支改动了同一行代码，并且都提交了</a:t>
            </a:r>
            <a:endParaRPr kumimoji="1" lang="zh-CN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9669F4-5F54-E84A-A0A4-4F708B4D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05" y="36481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 </a:t>
            </a:r>
            <a:endParaRPr kumimoji="0" lang="zh-CN" altLang="zh-CN" sz="2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s3.sinaimg.cn/large/006tNc79gy1g03psztsobj30bt07kwed.jpg">
            <a:extLst>
              <a:ext uri="{FF2B5EF4-FFF2-40B4-BE49-F238E27FC236}">
                <a16:creationId xmlns:a16="http://schemas.microsoft.com/office/drawing/2014/main" id="{2570753D-6726-5349-9BD8-4D113BEB1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26" y="1837718"/>
            <a:ext cx="7577128" cy="48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7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5A16D5-A2A4-484C-94C3-A6E661590DAB}"/>
              </a:ext>
            </a:extLst>
          </p:cNvPr>
          <p:cNvSpPr txBox="1"/>
          <p:nvPr/>
        </p:nvSpPr>
        <p:spPr>
          <a:xfrm>
            <a:off x="4413984" y="4534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/>
              <a:t>解决冲突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2E52EF-40E1-024F-96E8-2B1EF801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23" y="2856261"/>
            <a:ext cx="12718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zh-CN" altLang="zh-CN" sz="1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E29FE6-09F8-874D-BC42-0F926F4D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4" y="1653356"/>
            <a:ext cx="8050936" cy="4466487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787EA579-0A9D-2A4C-B3A4-4762E238293B}"/>
              </a:ext>
            </a:extLst>
          </p:cNvPr>
          <p:cNvSpPr/>
          <p:nvPr/>
        </p:nvSpPr>
        <p:spPr>
          <a:xfrm>
            <a:off x="9381067" y="3186254"/>
            <a:ext cx="2267489" cy="8636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git</a:t>
            </a:r>
            <a:r>
              <a:rPr kumimoji="1" lang="zh-CN" altLang="en-US" sz="3200"/>
              <a:t> </a:t>
            </a:r>
            <a:r>
              <a:rPr kumimoji="1" lang="en-US" altLang="zh-CN" sz="3200"/>
              <a:t>add</a:t>
            </a:r>
            <a:r>
              <a:rPr kumimoji="1" lang="zh-CN" altLang="en-US" sz="3200"/>
              <a:t> 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3A4E7CAB-7C3E-5D44-A0F8-C9FE7C48AC52}"/>
              </a:ext>
            </a:extLst>
          </p:cNvPr>
          <p:cNvSpPr/>
          <p:nvPr/>
        </p:nvSpPr>
        <p:spPr>
          <a:xfrm>
            <a:off x="7900351" y="3225593"/>
            <a:ext cx="1078117" cy="845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解决</a:t>
            </a:r>
          </a:p>
        </p:txBody>
      </p:sp>
    </p:spTree>
    <p:extLst>
      <p:ext uri="{BB962C8B-B14F-4D97-AF65-F5344CB8AC3E}">
        <p14:creationId xmlns:p14="http://schemas.microsoft.com/office/powerpoint/2010/main" val="409045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5A16D5-A2A4-484C-94C3-A6E661590DAB}"/>
              </a:ext>
            </a:extLst>
          </p:cNvPr>
          <p:cNvSpPr txBox="1"/>
          <p:nvPr/>
        </p:nvSpPr>
        <p:spPr>
          <a:xfrm>
            <a:off x="4464784" y="299349"/>
            <a:ext cx="3239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/>
              <a:t>bug</a:t>
            </a:r>
            <a:r>
              <a:rPr kumimoji="1" lang="zh-CN" altLang="en-US" sz="6000"/>
              <a:t> 分支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2E52EF-40E1-024F-96E8-2B1EF801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23" y="2856261"/>
            <a:ext cx="12718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zh-CN" altLang="zh-CN" sz="1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9669F4-5F54-E84A-A0A4-4F708B4D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05" y="346349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zh-CN" altLang="zh-CN" sz="2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4154C6D-7F7D-E843-AE8C-53785BC1B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33" y="19473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 </a:t>
            </a:r>
            <a:endParaRPr kumimoji="0" lang="zh-CN" altLang="zh-CN" sz="2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s3.sinaimg.cn/large/006tNc79gy1g03q55nilcj30m8080jra.jpg">
            <a:extLst>
              <a:ext uri="{FF2B5EF4-FFF2-40B4-BE49-F238E27FC236}">
                <a16:creationId xmlns:a16="http://schemas.microsoft.com/office/drawing/2014/main" id="{2AC696F4-848B-904A-B756-06E52CD33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3" y="1810808"/>
            <a:ext cx="10160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1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763</Words>
  <Application>Microsoft Macintosh PowerPoint</Application>
  <PresentationFormat>宽屏</PresentationFormat>
  <Paragraphs>97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User</dc:creator>
  <cp:keywords/>
  <dc:description/>
  <cp:lastModifiedBy>Microsoft Office User</cp:lastModifiedBy>
  <cp:revision>46</cp:revision>
  <dcterms:created xsi:type="dcterms:W3CDTF">2019-02-12T09:04:18Z</dcterms:created>
  <dcterms:modified xsi:type="dcterms:W3CDTF">2019-02-12T09:40:28Z</dcterms:modified>
  <cp:category/>
</cp:coreProperties>
</file>