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521" r:id="rId3"/>
    <p:sldId id="522" r:id="rId4"/>
    <p:sldId id="523" r:id="rId5"/>
    <p:sldId id="524" r:id="rId6"/>
    <p:sldId id="525" r:id="rId7"/>
    <p:sldId id="526" r:id="rId8"/>
    <p:sldId id="260" r:id="rId9"/>
    <p:sldId id="261" r:id="rId10"/>
    <p:sldId id="519" r:id="rId11"/>
    <p:sldId id="386" r:id="rId12"/>
    <p:sldId id="512" r:id="rId13"/>
    <p:sldId id="527" r:id="rId14"/>
    <p:sldId id="258" r:id="rId15"/>
    <p:sldId id="259" r:id="rId16"/>
    <p:sldId id="257" r:id="rId17"/>
    <p:sldId id="520" r:id="rId18"/>
    <p:sldId id="276" r:id="rId19"/>
    <p:sldId id="270" r:id="rId20"/>
    <p:sldId id="271" r:id="rId21"/>
    <p:sldId id="272"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BB1823-39A3-4558-930F-60E9E908B24A}">
          <p14:sldIdLst>
            <p14:sldId id="256"/>
            <p14:sldId id="521"/>
            <p14:sldId id="522"/>
            <p14:sldId id="523"/>
            <p14:sldId id="524"/>
            <p14:sldId id="525"/>
            <p14:sldId id="526"/>
            <p14:sldId id="260"/>
            <p14:sldId id="261"/>
            <p14:sldId id="519"/>
            <p14:sldId id="386"/>
            <p14:sldId id="512"/>
            <p14:sldId id="527"/>
            <p14:sldId id="258"/>
            <p14:sldId id="259"/>
            <p14:sldId id="257"/>
            <p14:sldId id="520"/>
            <p14:sldId id="276"/>
            <p14:sldId id="270"/>
            <p14:sldId id="271"/>
            <p14:sldId id="272"/>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744BC-DF47-47FB-B774-1DF27E54FA19}" type="datetimeFigureOut">
              <a:rPr lang="en-US" smtClean="0"/>
              <a:t>10/22/2018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0040B-58B2-40AC-80BE-E7F0233C3757}" type="slidenum">
              <a:rPr lang="en-US" smtClean="0"/>
              <a:t>‹#›</a:t>
            </a:fld>
            <a:endParaRPr lang="en-US"/>
          </a:p>
        </p:txBody>
      </p:sp>
    </p:spTree>
    <p:extLst>
      <p:ext uri="{BB962C8B-B14F-4D97-AF65-F5344CB8AC3E}">
        <p14:creationId xmlns:p14="http://schemas.microsoft.com/office/powerpoint/2010/main" val="319738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34BA5A-2A64-46F6-B1D6-8A226FA4173A}"/>
              </a:ext>
            </a:extLst>
          </p:cNvPr>
          <p:cNvSpPr>
            <a:spLocks noGrp="1" noChangeArrowheads="1"/>
          </p:cNvSpPr>
          <p:nvPr>
            <p:ph type="sldNum" sz="quarter" idx="5"/>
          </p:nvPr>
        </p:nvSpPr>
        <p:spPr>
          <a:ln/>
        </p:spPr>
        <p:txBody>
          <a:bodyPr/>
          <a:lstStyle/>
          <a:p>
            <a:fld id="{7B19C4EF-2CDE-464C-8362-DB090048F509}" type="slidenum">
              <a:rPr lang="en-US" altLang="en-US"/>
              <a:pPr/>
              <a:t>11</a:t>
            </a:fld>
            <a:endParaRPr lang="en-US" altLang="en-US"/>
          </a:p>
        </p:txBody>
      </p:sp>
      <p:sp>
        <p:nvSpPr>
          <p:cNvPr id="282626" name="Rectangle 2">
            <a:extLst>
              <a:ext uri="{FF2B5EF4-FFF2-40B4-BE49-F238E27FC236}">
                <a16:creationId xmlns:a16="http://schemas.microsoft.com/office/drawing/2014/main" id="{BA15DCDD-C308-4AEC-9D66-B884C63BB0A5}"/>
              </a:ext>
            </a:extLst>
          </p:cNvPr>
          <p:cNvSpPr>
            <a:spLocks noGrp="1" noRot="1" noChangeAspect="1" noChangeArrowheads="1" noTextEdit="1"/>
          </p:cNvSpPr>
          <p:nvPr>
            <p:ph type="sldImg"/>
          </p:nvPr>
        </p:nvSpPr>
        <p:spPr>
          <a:xfrm>
            <a:off x="36513" y="755650"/>
            <a:ext cx="6619875" cy="3724275"/>
          </a:xfrm>
          <a:ln w="12700" cap="flat">
            <a:solidFill>
              <a:schemeClr val="tx1"/>
            </a:solidFill>
          </a:ln>
          <a:extLst>
            <a:ext uri="{909E8E84-426E-40DD-AFC4-6F175D3DCCD1}">
              <a14:hiddenFill xmlns:a14="http://schemas.microsoft.com/office/drawing/2010/main">
                <a:noFill/>
              </a14:hiddenFill>
            </a:ext>
          </a:extLst>
        </p:spPr>
      </p:sp>
      <p:sp>
        <p:nvSpPr>
          <p:cNvPr id="282627" name="Rectangle 3">
            <a:extLst>
              <a:ext uri="{FF2B5EF4-FFF2-40B4-BE49-F238E27FC236}">
                <a16:creationId xmlns:a16="http://schemas.microsoft.com/office/drawing/2014/main" id="{BF38714B-7B2B-4E60-9128-98981ECCA2AC}"/>
              </a:ext>
            </a:extLst>
          </p:cNvPr>
          <p:cNvSpPr>
            <a:spLocks noGrp="1" noChangeArrowheads="1"/>
          </p:cNvSpPr>
          <p:nvPr>
            <p:ph type="body" idx="1"/>
          </p:nvPr>
        </p:nvSpPr>
        <p:spPr>
          <a:xfrm>
            <a:off x="892175" y="4733925"/>
            <a:ext cx="4908550" cy="4486275"/>
          </a:xfrm>
          <a:ln/>
        </p:spPr>
        <p:txBody>
          <a:bodyPr lIns="92075" tIns="46038" rIns="92075" bIns="46038"/>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E4AB9C-E4C7-4388-A71D-916D678E7329}"/>
              </a:ext>
            </a:extLst>
          </p:cNvPr>
          <p:cNvSpPr>
            <a:spLocks noGrp="1" noChangeArrowheads="1"/>
          </p:cNvSpPr>
          <p:nvPr>
            <p:ph type="sldNum" sz="quarter" idx="5"/>
          </p:nvPr>
        </p:nvSpPr>
        <p:spPr>
          <a:ln/>
        </p:spPr>
        <p:txBody>
          <a:bodyPr/>
          <a:lstStyle/>
          <a:p>
            <a:fld id="{785D732C-35C8-4DFB-880C-954782727056}" type="slidenum">
              <a:rPr lang="en-US" altLang="en-US"/>
              <a:pPr/>
              <a:t>12</a:t>
            </a:fld>
            <a:endParaRPr lang="en-US" altLang="en-US"/>
          </a:p>
        </p:txBody>
      </p:sp>
      <p:sp>
        <p:nvSpPr>
          <p:cNvPr id="79874" name="Rectangle 2">
            <a:extLst>
              <a:ext uri="{FF2B5EF4-FFF2-40B4-BE49-F238E27FC236}">
                <a16:creationId xmlns:a16="http://schemas.microsoft.com/office/drawing/2014/main" id="{E99F304B-2357-4A51-905B-E29632C71B8E}"/>
              </a:ext>
            </a:extLst>
          </p:cNvPr>
          <p:cNvSpPr>
            <a:spLocks noGrp="1" noRot="1" noChangeAspect="1" noChangeArrowheads="1" noTextEdit="1"/>
          </p:cNvSpPr>
          <p:nvPr>
            <p:ph type="sldImg"/>
          </p:nvPr>
        </p:nvSpPr>
        <p:spPr>
          <a:ln cap="flat"/>
        </p:spPr>
      </p:sp>
      <p:sp>
        <p:nvSpPr>
          <p:cNvPr id="79875" name="Rectangle 3">
            <a:extLst>
              <a:ext uri="{FF2B5EF4-FFF2-40B4-BE49-F238E27FC236}">
                <a16:creationId xmlns:a16="http://schemas.microsoft.com/office/drawing/2014/main" id="{201AF002-D439-4C9C-B18B-7464ECE825D0}"/>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AE04-4638-4DAC-A460-F74FDB7FB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3AE71A-BE84-4E68-B593-31A7D50836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531672-D4CC-4065-AC28-F83B3C0EECE4}"/>
              </a:ext>
            </a:extLst>
          </p:cNvPr>
          <p:cNvSpPr>
            <a:spLocks noGrp="1"/>
          </p:cNvSpPr>
          <p:nvPr>
            <p:ph type="dt" sz="half" idx="10"/>
          </p:nvPr>
        </p:nvSpPr>
        <p:spPr/>
        <p:txBody>
          <a:bodyPr/>
          <a:lstStyle/>
          <a:p>
            <a:fld id="{3B09E0A3-E81A-4EC6-A11E-D2E70A7E7680}" type="datetimeFigureOut">
              <a:rPr lang="en-US" smtClean="0"/>
              <a:t>10/22/2018</a:t>
            </a:fld>
            <a:endParaRPr lang="en-US"/>
          </a:p>
        </p:txBody>
      </p:sp>
      <p:sp>
        <p:nvSpPr>
          <p:cNvPr id="5" name="Footer Placeholder 4">
            <a:extLst>
              <a:ext uri="{FF2B5EF4-FFF2-40B4-BE49-F238E27FC236}">
                <a16:creationId xmlns:a16="http://schemas.microsoft.com/office/drawing/2014/main" id="{A0C422ED-41FC-4BED-BD1F-10771E0CB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6A0DB-E4C3-4AE9-8DC8-69DCB79E4F7B}"/>
              </a:ext>
            </a:extLst>
          </p:cNvPr>
          <p:cNvSpPr>
            <a:spLocks noGrp="1"/>
          </p:cNvSpPr>
          <p:nvPr>
            <p:ph type="sldNum" sz="quarter" idx="12"/>
          </p:nvPr>
        </p:nvSpPr>
        <p:spPr/>
        <p:txBody>
          <a:bodyPr/>
          <a:lstStyle/>
          <a:p>
            <a:fld id="{9983212B-17B4-4EE9-AB9D-E5797E2043FF}" type="slidenum">
              <a:rPr lang="en-US" smtClean="0"/>
              <a:t>‹#›</a:t>
            </a:fld>
            <a:endParaRPr lang="en-US"/>
          </a:p>
        </p:txBody>
      </p:sp>
    </p:spTree>
    <p:extLst>
      <p:ext uri="{BB962C8B-B14F-4D97-AF65-F5344CB8AC3E}">
        <p14:creationId xmlns:p14="http://schemas.microsoft.com/office/powerpoint/2010/main" val="352959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62C3-D6DC-49C8-9439-FDF1898037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C4D26B-8AE2-44B1-819D-56E1D7F581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C4556-EC41-4C24-99F3-24CAF49D29FA}"/>
              </a:ext>
            </a:extLst>
          </p:cNvPr>
          <p:cNvSpPr>
            <a:spLocks noGrp="1"/>
          </p:cNvSpPr>
          <p:nvPr>
            <p:ph type="dt" sz="half" idx="10"/>
          </p:nvPr>
        </p:nvSpPr>
        <p:spPr/>
        <p:txBody>
          <a:bodyPr/>
          <a:lstStyle/>
          <a:p>
            <a:fld id="{3B09E0A3-E81A-4EC6-A11E-D2E70A7E7680}" type="datetimeFigureOut">
              <a:rPr lang="en-US" smtClean="0"/>
              <a:t>10/22/2018</a:t>
            </a:fld>
            <a:endParaRPr lang="en-US"/>
          </a:p>
        </p:txBody>
      </p:sp>
      <p:sp>
        <p:nvSpPr>
          <p:cNvPr id="5" name="Footer Placeholder 4">
            <a:extLst>
              <a:ext uri="{FF2B5EF4-FFF2-40B4-BE49-F238E27FC236}">
                <a16:creationId xmlns:a16="http://schemas.microsoft.com/office/drawing/2014/main" id="{F5AE63C0-3377-4D02-9137-45958CADD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3C170-C9F8-4630-95ED-6EF84CA57396}"/>
              </a:ext>
            </a:extLst>
          </p:cNvPr>
          <p:cNvSpPr>
            <a:spLocks noGrp="1"/>
          </p:cNvSpPr>
          <p:nvPr>
            <p:ph type="sldNum" sz="quarter" idx="12"/>
          </p:nvPr>
        </p:nvSpPr>
        <p:spPr/>
        <p:txBody>
          <a:bodyPr/>
          <a:lstStyle/>
          <a:p>
            <a:fld id="{9983212B-17B4-4EE9-AB9D-E5797E2043FF}" type="slidenum">
              <a:rPr lang="en-US" smtClean="0"/>
              <a:t>‹#›</a:t>
            </a:fld>
            <a:endParaRPr lang="en-US"/>
          </a:p>
        </p:txBody>
      </p:sp>
    </p:spTree>
    <p:extLst>
      <p:ext uri="{BB962C8B-B14F-4D97-AF65-F5344CB8AC3E}">
        <p14:creationId xmlns:p14="http://schemas.microsoft.com/office/powerpoint/2010/main" val="374229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898C95-EAD4-47D4-8195-8B10F61F9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4485E6-D60C-4245-A8FD-6381B65C50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542A6-11E3-42BE-BC48-152C2D08B8CF}"/>
              </a:ext>
            </a:extLst>
          </p:cNvPr>
          <p:cNvSpPr>
            <a:spLocks noGrp="1"/>
          </p:cNvSpPr>
          <p:nvPr>
            <p:ph type="dt" sz="half" idx="10"/>
          </p:nvPr>
        </p:nvSpPr>
        <p:spPr/>
        <p:txBody>
          <a:bodyPr/>
          <a:lstStyle/>
          <a:p>
            <a:fld id="{3B09E0A3-E81A-4EC6-A11E-D2E70A7E7680}" type="datetimeFigureOut">
              <a:rPr lang="en-US" smtClean="0"/>
              <a:t>10/22/2018</a:t>
            </a:fld>
            <a:endParaRPr lang="en-US"/>
          </a:p>
        </p:txBody>
      </p:sp>
      <p:sp>
        <p:nvSpPr>
          <p:cNvPr id="5" name="Footer Placeholder 4">
            <a:extLst>
              <a:ext uri="{FF2B5EF4-FFF2-40B4-BE49-F238E27FC236}">
                <a16:creationId xmlns:a16="http://schemas.microsoft.com/office/drawing/2014/main" id="{8D281852-0DF8-45B7-882C-3CBF6C891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FEAC5-D48A-43A7-900B-84B339F112A0}"/>
              </a:ext>
            </a:extLst>
          </p:cNvPr>
          <p:cNvSpPr>
            <a:spLocks noGrp="1"/>
          </p:cNvSpPr>
          <p:nvPr>
            <p:ph type="sldNum" sz="quarter" idx="12"/>
          </p:nvPr>
        </p:nvSpPr>
        <p:spPr/>
        <p:txBody>
          <a:bodyPr/>
          <a:lstStyle/>
          <a:p>
            <a:fld id="{9983212B-17B4-4EE9-AB9D-E5797E2043FF}" type="slidenum">
              <a:rPr lang="en-US" smtClean="0"/>
              <a:t>‹#›</a:t>
            </a:fld>
            <a:endParaRPr lang="en-US"/>
          </a:p>
        </p:txBody>
      </p:sp>
    </p:spTree>
    <p:extLst>
      <p:ext uri="{BB962C8B-B14F-4D97-AF65-F5344CB8AC3E}">
        <p14:creationId xmlns:p14="http://schemas.microsoft.com/office/powerpoint/2010/main" val="297037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EB57-03A0-46B5-96B4-C7372011B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6759D-FA3C-40CE-A32B-A656423DE1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1884F-0455-4422-87DA-7E21B85DEC94}"/>
              </a:ext>
            </a:extLst>
          </p:cNvPr>
          <p:cNvSpPr>
            <a:spLocks noGrp="1"/>
          </p:cNvSpPr>
          <p:nvPr>
            <p:ph type="dt" sz="half" idx="10"/>
          </p:nvPr>
        </p:nvSpPr>
        <p:spPr/>
        <p:txBody>
          <a:bodyPr/>
          <a:lstStyle/>
          <a:p>
            <a:fld id="{3B09E0A3-E81A-4EC6-A11E-D2E70A7E7680}" type="datetimeFigureOut">
              <a:rPr lang="en-US" smtClean="0"/>
              <a:t>10/22/2018</a:t>
            </a:fld>
            <a:endParaRPr lang="en-US"/>
          </a:p>
        </p:txBody>
      </p:sp>
      <p:sp>
        <p:nvSpPr>
          <p:cNvPr id="5" name="Footer Placeholder 4">
            <a:extLst>
              <a:ext uri="{FF2B5EF4-FFF2-40B4-BE49-F238E27FC236}">
                <a16:creationId xmlns:a16="http://schemas.microsoft.com/office/drawing/2014/main" id="{52776C48-8589-4F47-B929-D7DA31A34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97E2C-A4E9-45D5-BB0D-A718B1781215}"/>
              </a:ext>
            </a:extLst>
          </p:cNvPr>
          <p:cNvSpPr>
            <a:spLocks noGrp="1"/>
          </p:cNvSpPr>
          <p:nvPr>
            <p:ph type="sldNum" sz="quarter" idx="12"/>
          </p:nvPr>
        </p:nvSpPr>
        <p:spPr/>
        <p:txBody>
          <a:bodyPr/>
          <a:lstStyle/>
          <a:p>
            <a:fld id="{9983212B-17B4-4EE9-AB9D-E5797E2043FF}" type="slidenum">
              <a:rPr lang="en-US" smtClean="0"/>
              <a:t>‹#›</a:t>
            </a:fld>
            <a:endParaRPr lang="en-US"/>
          </a:p>
        </p:txBody>
      </p:sp>
    </p:spTree>
    <p:extLst>
      <p:ext uri="{BB962C8B-B14F-4D97-AF65-F5344CB8AC3E}">
        <p14:creationId xmlns:p14="http://schemas.microsoft.com/office/powerpoint/2010/main" val="113508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C780-5EEC-4C03-BEAA-28C47B4DFA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BCA6DE-B689-4549-9744-AE4CAA38D3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9FEEDF-219F-4AA2-89B9-741016612151}"/>
              </a:ext>
            </a:extLst>
          </p:cNvPr>
          <p:cNvSpPr>
            <a:spLocks noGrp="1"/>
          </p:cNvSpPr>
          <p:nvPr>
            <p:ph type="dt" sz="half" idx="10"/>
          </p:nvPr>
        </p:nvSpPr>
        <p:spPr/>
        <p:txBody>
          <a:bodyPr/>
          <a:lstStyle/>
          <a:p>
            <a:fld id="{3B09E0A3-E81A-4EC6-A11E-D2E70A7E7680}" type="datetimeFigureOut">
              <a:rPr lang="en-US" smtClean="0"/>
              <a:t>10/22/2018</a:t>
            </a:fld>
            <a:endParaRPr lang="en-US"/>
          </a:p>
        </p:txBody>
      </p:sp>
      <p:sp>
        <p:nvSpPr>
          <p:cNvPr id="5" name="Footer Placeholder 4">
            <a:extLst>
              <a:ext uri="{FF2B5EF4-FFF2-40B4-BE49-F238E27FC236}">
                <a16:creationId xmlns:a16="http://schemas.microsoft.com/office/drawing/2014/main" id="{C6CC0198-453F-422B-96DE-1C4E0E746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4455E-23D2-494A-B4D3-07DB65A8F2C1}"/>
              </a:ext>
            </a:extLst>
          </p:cNvPr>
          <p:cNvSpPr>
            <a:spLocks noGrp="1"/>
          </p:cNvSpPr>
          <p:nvPr>
            <p:ph type="sldNum" sz="quarter" idx="12"/>
          </p:nvPr>
        </p:nvSpPr>
        <p:spPr/>
        <p:txBody>
          <a:bodyPr/>
          <a:lstStyle/>
          <a:p>
            <a:fld id="{9983212B-17B4-4EE9-AB9D-E5797E2043FF}" type="slidenum">
              <a:rPr lang="en-US" smtClean="0"/>
              <a:t>‹#›</a:t>
            </a:fld>
            <a:endParaRPr lang="en-US"/>
          </a:p>
        </p:txBody>
      </p:sp>
    </p:spTree>
    <p:extLst>
      <p:ext uri="{BB962C8B-B14F-4D97-AF65-F5344CB8AC3E}">
        <p14:creationId xmlns:p14="http://schemas.microsoft.com/office/powerpoint/2010/main" val="375776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3AC6-AD81-42B3-8279-4B97256505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A70EDE-8515-406B-93EC-CB788D912B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296B5A-2D5A-4F8C-AE2E-57CCC88E37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2441A-D219-4123-840E-1C67EB5E5509}"/>
              </a:ext>
            </a:extLst>
          </p:cNvPr>
          <p:cNvSpPr>
            <a:spLocks noGrp="1"/>
          </p:cNvSpPr>
          <p:nvPr>
            <p:ph type="dt" sz="half" idx="10"/>
          </p:nvPr>
        </p:nvSpPr>
        <p:spPr/>
        <p:txBody>
          <a:bodyPr/>
          <a:lstStyle/>
          <a:p>
            <a:fld id="{3B09E0A3-E81A-4EC6-A11E-D2E70A7E7680}" type="datetimeFigureOut">
              <a:rPr lang="en-US" smtClean="0"/>
              <a:t>10/22/2018</a:t>
            </a:fld>
            <a:endParaRPr lang="en-US"/>
          </a:p>
        </p:txBody>
      </p:sp>
      <p:sp>
        <p:nvSpPr>
          <p:cNvPr id="6" name="Footer Placeholder 5">
            <a:extLst>
              <a:ext uri="{FF2B5EF4-FFF2-40B4-BE49-F238E27FC236}">
                <a16:creationId xmlns:a16="http://schemas.microsoft.com/office/drawing/2014/main" id="{7803481D-A897-45FF-8D0D-23E72F83D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0FF71E-4F5F-4C5C-88B0-7CE5BF40C21C}"/>
              </a:ext>
            </a:extLst>
          </p:cNvPr>
          <p:cNvSpPr>
            <a:spLocks noGrp="1"/>
          </p:cNvSpPr>
          <p:nvPr>
            <p:ph type="sldNum" sz="quarter" idx="12"/>
          </p:nvPr>
        </p:nvSpPr>
        <p:spPr/>
        <p:txBody>
          <a:bodyPr/>
          <a:lstStyle/>
          <a:p>
            <a:fld id="{9983212B-17B4-4EE9-AB9D-E5797E2043FF}" type="slidenum">
              <a:rPr lang="en-US" smtClean="0"/>
              <a:t>‹#›</a:t>
            </a:fld>
            <a:endParaRPr lang="en-US"/>
          </a:p>
        </p:txBody>
      </p:sp>
    </p:spTree>
    <p:extLst>
      <p:ext uri="{BB962C8B-B14F-4D97-AF65-F5344CB8AC3E}">
        <p14:creationId xmlns:p14="http://schemas.microsoft.com/office/powerpoint/2010/main" val="168178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AC86-FD4D-450E-BB9F-E68B87DFCE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0B883D-A8AD-4210-A45D-D296CBF7D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A93653-AD8E-4392-B0D8-6CC757C559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8816F8-8ED4-48E0-A404-57CCC32D9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FCAE36-9CE1-4234-95C8-9E8BD18FE0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3E9D20-949E-4FE4-9CA7-88F0A7BFF27B}"/>
              </a:ext>
            </a:extLst>
          </p:cNvPr>
          <p:cNvSpPr>
            <a:spLocks noGrp="1"/>
          </p:cNvSpPr>
          <p:nvPr>
            <p:ph type="dt" sz="half" idx="10"/>
          </p:nvPr>
        </p:nvSpPr>
        <p:spPr/>
        <p:txBody>
          <a:bodyPr/>
          <a:lstStyle/>
          <a:p>
            <a:fld id="{3B09E0A3-E81A-4EC6-A11E-D2E70A7E7680}" type="datetimeFigureOut">
              <a:rPr lang="en-US" smtClean="0"/>
              <a:t>10/22/2018</a:t>
            </a:fld>
            <a:endParaRPr lang="en-US"/>
          </a:p>
        </p:txBody>
      </p:sp>
      <p:sp>
        <p:nvSpPr>
          <p:cNvPr id="8" name="Footer Placeholder 7">
            <a:extLst>
              <a:ext uri="{FF2B5EF4-FFF2-40B4-BE49-F238E27FC236}">
                <a16:creationId xmlns:a16="http://schemas.microsoft.com/office/drawing/2014/main" id="{00B3775F-7E53-42CC-BABE-4202F6C87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7E52C5-ABDD-47EE-947A-4347FC68F9B7}"/>
              </a:ext>
            </a:extLst>
          </p:cNvPr>
          <p:cNvSpPr>
            <a:spLocks noGrp="1"/>
          </p:cNvSpPr>
          <p:nvPr>
            <p:ph type="sldNum" sz="quarter" idx="12"/>
          </p:nvPr>
        </p:nvSpPr>
        <p:spPr/>
        <p:txBody>
          <a:bodyPr/>
          <a:lstStyle/>
          <a:p>
            <a:fld id="{9983212B-17B4-4EE9-AB9D-E5797E2043FF}" type="slidenum">
              <a:rPr lang="en-US" smtClean="0"/>
              <a:t>‹#›</a:t>
            </a:fld>
            <a:endParaRPr lang="en-US"/>
          </a:p>
        </p:txBody>
      </p:sp>
    </p:spTree>
    <p:extLst>
      <p:ext uri="{BB962C8B-B14F-4D97-AF65-F5344CB8AC3E}">
        <p14:creationId xmlns:p14="http://schemas.microsoft.com/office/powerpoint/2010/main" val="415128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D9F7-4C3E-48F0-AF06-0771BF2537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A71589-7048-453C-BF1B-266BE9E7FF06}"/>
              </a:ext>
            </a:extLst>
          </p:cNvPr>
          <p:cNvSpPr>
            <a:spLocks noGrp="1"/>
          </p:cNvSpPr>
          <p:nvPr>
            <p:ph type="dt" sz="half" idx="10"/>
          </p:nvPr>
        </p:nvSpPr>
        <p:spPr/>
        <p:txBody>
          <a:bodyPr/>
          <a:lstStyle/>
          <a:p>
            <a:fld id="{3B09E0A3-E81A-4EC6-A11E-D2E70A7E7680}" type="datetimeFigureOut">
              <a:rPr lang="en-US" smtClean="0"/>
              <a:t>10/22/2018</a:t>
            </a:fld>
            <a:endParaRPr lang="en-US"/>
          </a:p>
        </p:txBody>
      </p:sp>
      <p:sp>
        <p:nvSpPr>
          <p:cNvPr id="4" name="Footer Placeholder 3">
            <a:extLst>
              <a:ext uri="{FF2B5EF4-FFF2-40B4-BE49-F238E27FC236}">
                <a16:creationId xmlns:a16="http://schemas.microsoft.com/office/drawing/2014/main" id="{27AA5525-898E-4CAB-A052-DA4666099F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F910A1-E4B3-4DD0-9776-F66D7E935AAD}"/>
              </a:ext>
            </a:extLst>
          </p:cNvPr>
          <p:cNvSpPr>
            <a:spLocks noGrp="1"/>
          </p:cNvSpPr>
          <p:nvPr>
            <p:ph type="sldNum" sz="quarter" idx="12"/>
          </p:nvPr>
        </p:nvSpPr>
        <p:spPr/>
        <p:txBody>
          <a:bodyPr/>
          <a:lstStyle/>
          <a:p>
            <a:fld id="{9983212B-17B4-4EE9-AB9D-E5797E2043FF}" type="slidenum">
              <a:rPr lang="en-US" smtClean="0"/>
              <a:t>‹#›</a:t>
            </a:fld>
            <a:endParaRPr lang="en-US"/>
          </a:p>
        </p:txBody>
      </p:sp>
    </p:spTree>
    <p:extLst>
      <p:ext uri="{BB962C8B-B14F-4D97-AF65-F5344CB8AC3E}">
        <p14:creationId xmlns:p14="http://schemas.microsoft.com/office/powerpoint/2010/main" val="130633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18CA8-F110-4F5D-9DC6-EBF101A1B783}"/>
              </a:ext>
            </a:extLst>
          </p:cNvPr>
          <p:cNvSpPr>
            <a:spLocks noGrp="1"/>
          </p:cNvSpPr>
          <p:nvPr>
            <p:ph type="dt" sz="half" idx="10"/>
          </p:nvPr>
        </p:nvSpPr>
        <p:spPr/>
        <p:txBody>
          <a:bodyPr/>
          <a:lstStyle/>
          <a:p>
            <a:fld id="{3B09E0A3-E81A-4EC6-A11E-D2E70A7E7680}" type="datetimeFigureOut">
              <a:rPr lang="en-US" smtClean="0"/>
              <a:t>10/22/2018</a:t>
            </a:fld>
            <a:endParaRPr lang="en-US"/>
          </a:p>
        </p:txBody>
      </p:sp>
      <p:sp>
        <p:nvSpPr>
          <p:cNvPr id="3" name="Footer Placeholder 2">
            <a:extLst>
              <a:ext uri="{FF2B5EF4-FFF2-40B4-BE49-F238E27FC236}">
                <a16:creationId xmlns:a16="http://schemas.microsoft.com/office/drawing/2014/main" id="{BDAD5B0B-CD09-461F-B348-F55EC89E00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BE8E1A-BDA7-4F62-96F2-50AA16DD2AFF}"/>
              </a:ext>
            </a:extLst>
          </p:cNvPr>
          <p:cNvSpPr>
            <a:spLocks noGrp="1"/>
          </p:cNvSpPr>
          <p:nvPr>
            <p:ph type="sldNum" sz="quarter" idx="12"/>
          </p:nvPr>
        </p:nvSpPr>
        <p:spPr/>
        <p:txBody>
          <a:bodyPr/>
          <a:lstStyle/>
          <a:p>
            <a:fld id="{9983212B-17B4-4EE9-AB9D-E5797E2043FF}" type="slidenum">
              <a:rPr lang="en-US" smtClean="0"/>
              <a:t>‹#›</a:t>
            </a:fld>
            <a:endParaRPr lang="en-US"/>
          </a:p>
        </p:txBody>
      </p:sp>
    </p:spTree>
    <p:extLst>
      <p:ext uri="{BB962C8B-B14F-4D97-AF65-F5344CB8AC3E}">
        <p14:creationId xmlns:p14="http://schemas.microsoft.com/office/powerpoint/2010/main" val="245192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658E-5D13-40E4-B748-B4EE07501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A43182-3D34-4F07-8B2D-0868B1E88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1A02F2-0929-43B1-BE74-FD7A57977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5EFBDC-363D-440A-A75E-8CAF202C04AD}"/>
              </a:ext>
            </a:extLst>
          </p:cNvPr>
          <p:cNvSpPr>
            <a:spLocks noGrp="1"/>
          </p:cNvSpPr>
          <p:nvPr>
            <p:ph type="dt" sz="half" idx="10"/>
          </p:nvPr>
        </p:nvSpPr>
        <p:spPr/>
        <p:txBody>
          <a:bodyPr/>
          <a:lstStyle/>
          <a:p>
            <a:fld id="{3B09E0A3-E81A-4EC6-A11E-D2E70A7E7680}" type="datetimeFigureOut">
              <a:rPr lang="en-US" smtClean="0"/>
              <a:t>10/22/2018</a:t>
            </a:fld>
            <a:endParaRPr lang="en-US"/>
          </a:p>
        </p:txBody>
      </p:sp>
      <p:sp>
        <p:nvSpPr>
          <p:cNvPr id="6" name="Footer Placeholder 5">
            <a:extLst>
              <a:ext uri="{FF2B5EF4-FFF2-40B4-BE49-F238E27FC236}">
                <a16:creationId xmlns:a16="http://schemas.microsoft.com/office/drawing/2014/main" id="{838D4B60-9A81-454B-98AE-59CFCF750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C5D1D-2FD5-4555-805C-FA0169BF3FE9}"/>
              </a:ext>
            </a:extLst>
          </p:cNvPr>
          <p:cNvSpPr>
            <a:spLocks noGrp="1"/>
          </p:cNvSpPr>
          <p:nvPr>
            <p:ph type="sldNum" sz="quarter" idx="12"/>
          </p:nvPr>
        </p:nvSpPr>
        <p:spPr/>
        <p:txBody>
          <a:bodyPr/>
          <a:lstStyle/>
          <a:p>
            <a:fld id="{9983212B-17B4-4EE9-AB9D-E5797E2043FF}" type="slidenum">
              <a:rPr lang="en-US" smtClean="0"/>
              <a:t>‹#›</a:t>
            </a:fld>
            <a:endParaRPr lang="en-US"/>
          </a:p>
        </p:txBody>
      </p:sp>
    </p:spTree>
    <p:extLst>
      <p:ext uri="{BB962C8B-B14F-4D97-AF65-F5344CB8AC3E}">
        <p14:creationId xmlns:p14="http://schemas.microsoft.com/office/powerpoint/2010/main" val="201698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D5FF-2E73-46D8-BB11-61EE90C54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4E285-DBAE-4814-AC80-6DC81708E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9D5C30-5843-4317-9982-8B424D713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E2B0DB-5D52-408B-9C19-28050D2CFA16}"/>
              </a:ext>
            </a:extLst>
          </p:cNvPr>
          <p:cNvSpPr>
            <a:spLocks noGrp="1"/>
          </p:cNvSpPr>
          <p:nvPr>
            <p:ph type="dt" sz="half" idx="10"/>
          </p:nvPr>
        </p:nvSpPr>
        <p:spPr/>
        <p:txBody>
          <a:bodyPr/>
          <a:lstStyle/>
          <a:p>
            <a:fld id="{3B09E0A3-E81A-4EC6-A11E-D2E70A7E7680}" type="datetimeFigureOut">
              <a:rPr lang="en-US" smtClean="0"/>
              <a:t>10/22/2018</a:t>
            </a:fld>
            <a:endParaRPr lang="en-US"/>
          </a:p>
        </p:txBody>
      </p:sp>
      <p:sp>
        <p:nvSpPr>
          <p:cNvPr id="6" name="Footer Placeholder 5">
            <a:extLst>
              <a:ext uri="{FF2B5EF4-FFF2-40B4-BE49-F238E27FC236}">
                <a16:creationId xmlns:a16="http://schemas.microsoft.com/office/drawing/2014/main" id="{6138C846-C457-437F-B1EC-DD493BB95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E8E0E-BBB6-4866-AD33-9FD876E1CD36}"/>
              </a:ext>
            </a:extLst>
          </p:cNvPr>
          <p:cNvSpPr>
            <a:spLocks noGrp="1"/>
          </p:cNvSpPr>
          <p:nvPr>
            <p:ph type="sldNum" sz="quarter" idx="12"/>
          </p:nvPr>
        </p:nvSpPr>
        <p:spPr/>
        <p:txBody>
          <a:bodyPr/>
          <a:lstStyle/>
          <a:p>
            <a:fld id="{9983212B-17B4-4EE9-AB9D-E5797E2043FF}" type="slidenum">
              <a:rPr lang="en-US" smtClean="0"/>
              <a:t>‹#›</a:t>
            </a:fld>
            <a:endParaRPr lang="en-US"/>
          </a:p>
        </p:txBody>
      </p:sp>
    </p:spTree>
    <p:extLst>
      <p:ext uri="{BB962C8B-B14F-4D97-AF65-F5344CB8AC3E}">
        <p14:creationId xmlns:p14="http://schemas.microsoft.com/office/powerpoint/2010/main" val="125796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45DDC-39D0-41BD-A337-098A569B6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D3B8C5-FDB9-4BBA-935F-1C30E58A6C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9DA48-6D02-44CA-892B-357FB03EE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9E0A3-E81A-4EC6-A11E-D2E70A7E7680}" type="datetimeFigureOut">
              <a:rPr lang="en-US" smtClean="0"/>
              <a:t>10/22/2018</a:t>
            </a:fld>
            <a:endParaRPr lang="en-US"/>
          </a:p>
        </p:txBody>
      </p:sp>
      <p:sp>
        <p:nvSpPr>
          <p:cNvPr id="5" name="Footer Placeholder 4">
            <a:extLst>
              <a:ext uri="{FF2B5EF4-FFF2-40B4-BE49-F238E27FC236}">
                <a16:creationId xmlns:a16="http://schemas.microsoft.com/office/drawing/2014/main" id="{F2598579-5C50-4C46-B477-796440DB3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548ED3-3764-4CF1-A439-661CD15D9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3212B-17B4-4EE9-AB9D-E5797E2043FF}" type="slidenum">
              <a:rPr lang="en-US" smtClean="0"/>
              <a:t>‹#›</a:t>
            </a:fld>
            <a:endParaRPr lang="en-US"/>
          </a:p>
        </p:txBody>
      </p:sp>
    </p:spTree>
    <p:extLst>
      <p:ext uri="{BB962C8B-B14F-4D97-AF65-F5344CB8AC3E}">
        <p14:creationId xmlns:p14="http://schemas.microsoft.com/office/powerpoint/2010/main" val="2364239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mdb.com/user/ur0488402/?ref_=tt_urv" TargetMode="External"/><Relationship Id="rId2" Type="http://schemas.openxmlformats.org/officeDocument/2006/relationships/hyperlink" Target="https://www.imdb.com/review/rw0606174/?ref_=tt_urv"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E418-4B9E-44AA-BEB1-E403BE83C405}"/>
              </a:ext>
            </a:extLst>
          </p:cNvPr>
          <p:cNvSpPr>
            <a:spLocks noGrp="1"/>
          </p:cNvSpPr>
          <p:nvPr>
            <p:ph type="ctrTitle"/>
          </p:nvPr>
        </p:nvSpPr>
        <p:spPr>
          <a:xfrm>
            <a:off x="1524000" y="1298713"/>
            <a:ext cx="9144000" cy="2211250"/>
          </a:xfrm>
        </p:spPr>
        <p:txBody>
          <a:bodyPr/>
          <a:lstStyle/>
          <a:p>
            <a:r>
              <a:rPr lang="en-US" dirty="0"/>
              <a:t>Sentiment Classification</a:t>
            </a:r>
            <a:br>
              <a:rPr lang="en-US" dirty="0"/>
            </a:br>
            <a:r>
              <a:rPr lang="en-US" dirty="0"/>
              <a:t>A Text Mining Example</a:t>
            </a:r>
          </a:p>
        </p:txBody>
      </p:sp>
      <p:sp>
        <p:nvSpPr>
          <p:cNvPr id="3" name="Subtitle 2">
            <a:extLst>
              <a:ext uri="{FF2B5EF4-FFF2-40B4-BE49-F238E27FC236}">
                <a16:creationId xmlns:a16="http://schemas.microsoft.com/office/drawing/2014/main" id="{CF05E1CF-58F0-41A6-B2E2-665B903D5E5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203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F2D4F429-8421-47FC-B30E-65677A234FEB}"/>
              </a:ext>
            </a:extLst>
          </p:cNvPr>
          <p:cNvSpPr>
            <a:spLocks noGrp="1" noChangeArrowheads="1"/>
          </p:cNvSpPr>
          <p:nvPr>
            <p:ph type="title"/>
          </p:nvPr>
        </p:nvSpPr>
        <p:spPr/>
        <p:txBody>
          <a:bodyPr/>
          <a:lstStyle/>
          <a:p>
            <a:r>
              <a:rPr lang="en-US" altLang="en-US" b="1" dirty="0"/>
              <a:t>Data Cleaning</a:t>
            </a:r>
          </a:p>
        </p:txBody>
      </p:sp>
      <p:sp>
        <p:nvSpPr>
          <p:cNvPr id="376835" name="Rectangle 3">
            <a:extLst>
              <a:ext uri="{FF2B5EF4-FFF2-40B4-BE49-F238E27FC236}">
                <a16:creationId xmlns:a16="http://schemas.microsoft.com/office/drawing/2014/main" id="{397B3FF2-7A89-464F-A907-FC5E58824130}"/>
              </a:ext>
            </a:extLst>
          </p:cNvPr>
          <p:cNvSpPr>
            <a:spLocks noGrp="1" noChangeArrowheads="1"/>
          </p:cNvSpPr>
          <p:nvPr>
            <p:ph type="body" idx="1"/>
          </p:nvPr>
        </p:nvSpPr>
        <p:spPr/>
        <p:txBody>
          <a:bodyPr/>
          <a:lstStyle/>
          <a:p>
            <a:r>
              <a:rPr lang="en-US" altLang="en-US" dirty="0"/>
              <a:t>Missing Data</a:t>
            </a:r>
          </a:p>
          <a:p>
            <a:pPr lvl="1"/>
            <a:r>
              <a:rPr lang="en-US" altLang="en-US" dirty="0"/>
              <a:t>Unknown demographic data</a:t>
            </a:r>
          </a:p>
          <a:p>
            <a:pPr lvl="1"/>
            <a:r>
              <a:rPr lang="en-US" altLang="en-US" dirty="0"/>
              <a:t>Impute missing values when possible</a:t>
            </a:r>
          </a:p>
          <a:p>
            <a:r>
              <a:rPr lang="en-US" altLang="en-US" dirty="0"/>
              <a:t>Incorrect Data</a:t>
            </a:r>
          </a:p>
          <a:p>
            <a:pPr lvl="1"/>
            <a:r>
              <a:rPr lang="en-US" altLang="en-US" dirty="0"/>
              <a:t>Hand-typed default values (e.g. 1900 for dates)</a:t>
            </a:r>
          </a:p>
          <a:p>
            <a:r>
              <a:rPr lang="en-US" altLang="en-US" dirty="0"/>
              <a:t>Misplaced Fields</a:t>
            </a:r>
          </a:p>
          <a:p>
            <a:pPr lvl="1"/>
            <a:r>
              <a:rPr lang="en-US" altLang="en-US" dirty="0"/>
              <a:t>Data does not always match documentation</a:t>
            </a:r>
          </a:p>
          <a:p>
            <a:r>
              <a:rPr lang="en-US" altLang="en-US" dirty="0"/>
              <a:t>Missing Relationships</a:t>
            </a:r>
          </a:p>
          <a:p>
            <a:pPr lvl="1"/>
            <a:r>
              <a:rPr lang="en-US" altLang="en-US" dirty="0"/>
              <a:t>Foreign keys missing or dangling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lide Number Placeholder 96">
            <a:extLst>
              <a:ext uri="{FF2B5EF4-FFF2-40B4-BE49-F238E27FC236}">
                <a16:creationId xmlns:a16="http://schemas.microsoft.com/office/drawing/2014/main" id="{E0C273A9-E851-4553-9195-831E5B2E5DB1}"/>
              </a:ext>
            </a:extLst>
          </p:cNvPr>
          <p:cNvSpPr>
            <a:spLocks noGrp="1"/>
          </p:cNvSpPr>
          <p:nvPr>
            <p:ph type="sldNum" sz="quarter" idx="10"/>
          </p:nvPr>
        </p:nvSpPr>
        <p:spPr/>
        <p:txBody>
          <a:bodyPr/>
          <a:lstStyle/>
          <a:p>
            <a:fld id="{1C6A188E-A1E5-4F84-8BBB-C4DFF5E3B8AC}" type="slidenum">
              <a:rPr lang="en-US" altLang="en-US"/>
              <a:pPr/>
              <a:t>11</a:t>
            </a:fld>
            <a:endParaRPr lang="en-US" altLang="en-US"/>
          </a:p>
        </p:txBody>
      </p:sp>
      <p:sp>
        <p:nvSpPr>
          <p:cNvPr id="281667" name="Rectangle 67">
            <a:extLst>
              <a:ext uri="{FF2B5EF4-FFF2-40B4-BE49-F238E27FC236}">
                <a16:creationId xmlns:a16="http://schemas.microsoft.com/office/drawing/2014/main" id="{936ECA0D-02A1-44D3-98F7-B7C71B0750D2}"/>
              </a:ext>
            </a:extLst>
          </p:cNvPr>
          <p:cNvSpPr>
            <a:spLocks noChangeArrowheads="1"/>
          </p:cNvSpPr>
          <p:nvPr/>
        </p:nvSpPr>
        <p:spPr bwMode="auto">
          <a:xfrm>
            <a:off x="3352800" y="1524000"/>
            <a:ext cx="5715000" cy="3505200"/>
          </a:xfrm>
          <a:prstGeom prst="rect">
            <a:avLst/>
          </a:prstGeom>
          <a:solidFill>
            <a:srgbClr val="CCFFCC"/>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2" name="Rectangle 2">
            <a:extLst>
              <a:ext uri="{FF2B5EF4-FFF2-40B4-BE49-F238E27FC236}">
                <a16:creationId xmlns:a16="http://schemas.microsoft.com/office/drawing/2014/main" id="{FCF48C64-AA29-42F1-8596-E3A38DA33847}"/>
              </a:ext>
            </a:extLst>
          </p:cNvPr>
          <p:cNvSpPr>
            <a:spLocks noGrp="1" noChangeArrowheads="1"/>
          </p:cNvSpPr>
          <p:nvPr>
            <p:ph type="title"/>
          </p:nvPr>
        </p:nvSpPr>
        <p:spPr>
          <a:xfrm>
            <a:off x="636105" y="304800"/>
            <a:ext cx="9688995" cy="1098550"/>
          </a:xfrm>
          <a:noFill/>
          <a:ln/>
        </p:spPr>
        <p:txBody>
          <a:bodyPr vert="horz" lIns="92075" tIns="46038" rIns="92075" bIns="46038" rtlCol="0" anchor="ctr">
            <a:normAutofit/>
          </a:bodyPr>
          <a:lstStyle/>
          <a:p>
            <a:pPr defTabSz="917575"/>
            <a:r>
              <a:rPr lang="en-US" altLang="en-US" dirty="0"/>
              <a:t>Classification:  Train, Validation, Test split</a:t>
            </a:r>
          </a:p>
        </p:txBody>
      </p:sp>
      <p:sp>
        <p:nvSpPr>
          <p:cNvPr id="281603" name="Line 3">
            <a:extLst>
              <a:ext uri="{FF2B5EF4-FFF2-40B4-BE49-F238E27FC236}">
                <a16:creationId xmlns:a16="http://schemas.microsoft.com/office/drawing/2014/main" id="{9C4393F9-339F-445F-AE16-2B8ABE92BBF9}"/>
              </a:ext>
            </a:extLst>
          </p:cNvPr>
          <p:cNvSpPr>
            <a:spLocks noChangeShapeType="1"/>
          </p:cNvSpPr>
          <p:nvPr/>
        </p:nvSpPr>
        <p:spPr bwMode="auto">
          <a:xfrm flipV="1">
            <a:off x="4572000" y="44196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1604" name="Group 4">
            <a:extLst>
              <a:ext uri="{FF2B5EF4-FFF2-40B4-BE49-F238E27FC236}">
                <a16:creationId xmlns:a16="http://schemas.microsoft.com/office/drawing/2014/main" id="{7DA2BD6A-DED9-483E-ADEC-D7B0FC3674B5}"/>
              </a:ext>
            </a:extLst>
          </p:cNvPr>
          <p:cNvGrpSpPr>
            <a:grpSpLocks/>
          </p:cNvGrpSpPr>
          <p:nvPr/>
        </p:nvGrpSpPr>
        <p:grpSpPr bwMode="auto">
          <a:xfrm>
            <a:off x="2039938" y="2008188"/>
            <a:ext cx="1160462" cy="1346200"/>
            <a:chOff x="325" y="1265"/>
            <a:chExt cx="731" cy="848"/>
          </a:xfrm>
        </p:grpSpPr>
        <p:sp>
          <p:nvSpPr>
            <p:cNvPr id="281605" name="Oval 5">
              <a:extLst>
                <a:ext uri="{FF2B5EF4-FFF2-40B4-BE49-F238E27FC236}">
                  <a16:creationId xmlns:a16="http://schemas.microsoft.com/office/drawing/2014/main" id="{6DFDB298-2860-4CEF-931D-36D4CB259753}"/>
                </a:ext>
              </a:extLst>
            </p:cNvPr>
            <p:cNvSpPr>
              <a:spLocks noChangeArrowheads="1"/>
            </p:cNvSpPr>
            <p:nvPr/>
          </p:nvSpPr>
          <p:spPr bwMode="auto">
            <a:xfrm>
              <a:off x="325" y="1833"/>
              <a:ext cx="727" cy="28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6" name="Oval 6" descr="Dotted diamond">
              <a:extLst>
                <a:ext uri="{FF2B5EF4-FFF2-40B4-BE49-F238E27FC236}">
                  <a16:creationId xmlns:a16="http://schemas.microsoft.com/office/drawing/2014/main" id="{441A432A-4A8E-4A66-AEBB-8148FB51F08B}"/>
                </a:ext>
              </a:extLst>
            </p:cNvPr>
            <p:cNvSpPr>
              <a:spLocks noChangeArrowheads="1"/>
            </p:cNvSpPr>
            <p:nvPr/>
          </p:nvSpPr>
          <p:spPr bwMode="auto">
            <a:xfrm>
              <a:off x="325" y="1265"/>
              <a:ext cx="727" cy="280"/>
            </a:xfrm>
            <a:prstGeom prst="ellipse">
              <a:avLst/>
            </a:prstGeom>
            <a:pattFill prst="dotDmnd">
              <a:fgClr>
                <a:srgbClr val="51DC00"/>
              </a:fgClr>
              <a:bgClr>
                <a:schemeClr val="bg1"/>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7" name="Oval 7">
              <a:extLst>
                <a:ext uri="{FF2B5EF4-FFF2-40B4-BE49-F238E27FC236}">
                  <a16:creationId xmlns:a16="http://schemas.microsoft.com/office/drawing/2014/main" id="{3E48C866-1C2A-4E7C-A3EC-1404B138184E}"/>
                </a:ext>
              </a:extLst>
            </p:cNvPr>
            <p:cNvSpPr>
              <a:spLocks noChangeArrowheads="1"/>
            </p:cNvSpPr>
            <p:nvPr/>
          </p:nvSpPr>
          <p:spPr bwMode="auto">
            <a:xfrm>
              <a:off x="325" y="1805"/>
              <a:ext cx="731" cy="28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8" name="Line 8">
              <a:extLst>
                <a:ext uri="{FF2B5EF4-FFF2-40B4-BE49-F238E27FC236}">
                  <a16:creationId xmlns:a16="http://schemas.microsoft.com/office/drawing/2014/main" id="{3BC18FB0-65ED-49AF-8DB4-279ACE4ADE03}"/>
                </a:ext>
              </a:extLst>
            </p:cNvPr>
            <p:cNvSpPr>
              <a:spLocks noChangeShapeType="1"/>
            </p:cNvSpPr>
            <p:nvPr/>
          </p:nvSpPr>
          <p:spPr bwMode="auto">
            <a:xfrm>
              <a:off x="1056" y="1405"/>
              <a:ext cx="0" cy="56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9" name="Rectangle 9">
              <a:extLst>
                <a:ext uri="{FF2B5EF4-FFF2-40B4-BE49-F238E27FC236}">
                  <a16:creationId xmlns:a16="http://schemas.microsoft.com/office/drawing/2014/main" id="{1645B4C8-0854-4C82-BD40-8D5AA3A65CC5}"/>
                </a:ext>
              </a:extLst>
            </p:cNvPr>
            <p:cNvSpPr>
              <a:spLocks noChangeArrowheads="1"/>
            </p:cNvSpPr>
            <p:nvPr/>
          </p:nvSpPr>
          <p:spPr bwMode="auto">
            <a:xfrm>
              <a:off x="454" y="1682"/>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b="1">
                  <a:solidFill>
                    <a:srgbClr val="000000"/>
                  </a:solidFill>
                  <a:latin typeface="Arial" panose="020B0604020202020204" pitchFamily="34" charset="0"/>
                </a:rPr>
                <a:t>Data</a:t>
              </a:r>
            </a:p>
          </p:txBody>
        </p:sp>
        <p:sp>
          <p:nvSpPr>
            <p:cNvPr id="281610" name="Line 10">
              <a:extLst>
                <a:ext uri="{FF2B5EF4-FFF2-40B4-BE49-F238E27FC236}">
                  <a16:creationId xmlns:a16="http://schemas.microsoft.com/office/drawing/2014/main" id="{C762FBED-212E-4605-81FD-D5E009F3F7DF}"/>
                </a:ext>
              </a:extLst>
            </p:cNvPr>
            <p:cNvSpPr>
              <a:spLocks noChangeShapeType="1"/>
            </p:cNvSpPr>
            <p:nvPr/>
          </p:nvSpPr>
          <p:spPr bwMode="auto">
            <a:xfrm>
              <a:off x="325" y="1413"/>
              <a:ext cx="0" cy="56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1611" name="Line 11">
            <a:extLst>
              <a:ext uri="{FF2B5EF4-FFF2-40B4-BE49-F238E27FC236}">
                <a16:creationId xmlns:a16="http://schemas.microsoft.com/office/drawing/2014/main" id="{F98CFB07-F07B-4439-BDB4-3C3AA79DD74B}"/>
              </a:ext>
            </a:extLst>
          </p:cNvPr>
          <p:cNvSpPr>
            <a:spLocks noChangeShapeType="1"/>
          </p:cNvSpPr>
          <p:nvPr/>
        </p:nvSpPr>
        <p:spPr bwMode="auto">
          <a:xfrm>
            <a:off x="6324600" y="4495800"/>
            <a:ext cx="190658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2" name="Rectangle 12">
            <a:extLst>
              <a:ext uri="{FF2B5EF4-FFF2-40B4-BE49-F238E27FC236}">
                <a16:creationId xmlns:a16="http://schemas.microsoft.com/office/drawing/2014/main" id="{D9FA9AC1-D189-46CD-90B8-C094B7C11355}"/>
              </a:ext>
            </a:extLst>
          </p:cNvPr>
          <p:cNvSpPr>
            <a:spLocks noChangeArrowheads="1"/>
          </p:cNvSpPr>
          <p:nvPr/>
        </p:nvSpPr>
        <p:spPr bwMode="auto">
          <a:xfrm>
            <a:off x="7620000" y="3352801"/>
            <a:ext cx="1314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000000"/>
                </a:solidFill>
                <a:latin typeface="Arial" panose="020B0604020202020204" pitchFamily="34" charset="0"/>
              </a:rPr>
              <a:t>Predictions</a:t>
            </a:r>
          </a:p>
        </p:txBody>
      </p:sp>
      <p:grpSp>
        <p:nvGrpSpPr>
          <p:cNvPr id="281613" name="Group 13">
            <a:extLst>
              <a:ext uri="{FF2B5EF4-FFF2-40B4-BE49-F238E27FC236}">
                <a16:creationId xmlns:a16="http://schemas.microsoft.com/office/drawing/2014/main" id="{0C966B5C-ADD4-4E5C-A661-3C05260F9442}"/>
              </a:ext>
            </a:extLst>
          </p:cNvPr>
          <p:cNvGrpSpPr>
            <a:grpSpLocks/>
          </p:cNvGrpSpPr>
          <p:nvPr/>
        </p:nvGrpSpPr>
        <p:grpSpPr bwMode="auto">
          <a:xfrm>
            <a:off x="5334000" y="4267200"/>
            <a:ext cx="1054100" cy="565150"/>
            <a:chOff x="2136" y="2818"/>
            <a:chExt cx="664" cy="356"/>
          </a:xfrm>
        </p:grpSpPr>
        <p:sp>
          <p:nvSpPr>
            <p:cNvPr id="281614" name="AutoShape 14">
              <a:extLst>
                <a:ext uri="{FF2B5EF4-FFF2-40B4-BE49-F238E27FC236}">
                  <a16:creationId xmlns:a16="http://schemas.microsoft.com/office/drawing/2014/main" id="{78E6E177-9915-45B5-A5C3-2FC8F27AF453}"/>
                </a:ext>
              </a:extLst>
            </p:cNvPr>
            <p:cNvSpPr>
              <a:spLocks noChangeArrowheads="1"/>
            </p:cNvSpPr>
            <p:nvPr/>
          </p:nvSpPr>
          <p:spPr bwMode="auto">
            <a:xfrm flipV="1">
              <a:off x="2136" y="2818"/>
              <a:ext cx="664" cy="356"/>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rgbClr val="CC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5" name="Rectangle 15">
              <a:extLst>
                <a:ext uri="{FF2B5EF4-FFF2-40B4-BE49-F238E27FC236}">
                  <a16:creationId xmlns:a16="http://schemas.microsoft.com/office/drawing/2014/main" id="{31421AA0-9CE0-4C59-A16C-7ED974348FA5}"/>
                </a:ext>
              </a:extLst>
            </p:cNvPr>
            <p:cNvSpPr>
              <a:spLocks noChangeArrowheads="1"/>
            </p:cNvSpPr>
            <p:nvPr/>
          </p:nvSpPr>
          <p:spPr bwMode="auto">
            <a:xfrm>
              <a:off x="2499" y="2916"/>
              <a:ext cx="80" cy="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6" name="Rectangle 16">
              <a:extLst>
                <a:ext uri="{FF2B5EF4-FFF2-40B4-BE49-F238E27FC236}">
                  <a16:creationId xmlns:a16="http://schemas.microsoft.com/office/drawing/2014/main" id="{8C94C41F-1CC4-49A9-B0A7-7DA623EBF190}"/>
                </a:ext>
              </a:extLst>
            </p:cNvPr>
            <p:cNvSpPr>
              <a:spLocks noChangeArrowheads="1"/>
            </p:cNvSpPr>
            <p:nvPr/>
          </p:nvSpPr>
          <p:spPr bwMode="auto">
            <a:xfrm>
              <a:off x="2219" y="3103"/>
              <a:ext cx="80" cy="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7" name="Rectangle 17">
              <a:extLst>
                <a:ext uri="{FF2B5EF4-FFF2-40B4-BE49-F238E27FC236}">
                  <a16:creationId xmlns:a16="http://schemas.microsoft.com/office/drawing/2014/main" id="{DDC242FC-8EEE-4291-AF67-16C912AA58C0}"/>
                </a:ext>
              </a:extLst>
            </p:cNvPr>
            <p:cNvSpPr>
              <a:spLocks noChangeArrowheads="1"/>
            </p:cNvSpPr>
            <p:nvPr/>
          </p:nvSpPr>
          <p:spPr bwMode="auto">
            <a:xfrm>
              <a:off x="2639" y="2998"/>
              <a:ext cx="79" cy="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8" name="Rectangle 18">
              <a:extLst>
                <a:ext uri="{FF2B5EF4-FFF2-40B4-BE49-F238E27FC236}">
                  <a16:creationId xmlns:a16="http://schemas.microsoft.com/office/drawing/2014/main" id="{F8872411-F654-417E-862F-4EE01913C3A8}"/>
                </a:ext>
              </a:extLst>
            </p:cNvPr>
            <p:cNvSpPr>
              <a:spLocks noChangeArrowheads="1"/>
            </p:cNvSpPr>
            <p:nvPr/>
          </p:nvSpPr>
          <p:spPr bwMode="auto">
            <a:xfrm>
              <a:off x="2534" y="3103"/>
              <a:ext cx="80" cy="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9" name="Line 19">
              <a:extLst>
                <a:ext uri="{FF2B5EF4-FFF2-40B4-BE49-F238E27FC236}">
                  <a16:creationId xmlns:a16="http://schemas.microsoft.com/office/drawing/2014/main" id="{68E9320C-F17B-4569-A560-5ABD8C840919}"/>
                </a:ext>
              </a:extLst>
            </p:cNvPr>
            <p:cNvSpPr>
              <a:spLocks noChangeShapeType="1"/>
            </p:cNvSpPr>
            <p:nvPr/>
          </p:nvSpPr>
          <p:spPr bwMode="auto">
            <a:xfrm flipH="1">
              <a:off x="2426" y="2953"/>
              <a:ext cx="65" cy="3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20" name="Line 20">
              <a:extLst>
                <a:ext uri="{FF2B5EF4-FFF2-40B4-BE49-F238E27FC236}">
                  <a16:creationId xmlns:a16="http://schemas.microsoft.com/office/drawing/2014/main" id="{774F1292-22C9-4772-A203-5AC8131C30A3}"/>
                </a:ext>
              </a:extLst>
            </p:cNvPr>
            <p:cNvSpPr>
              <a:spLocks noChangeShapeType="1"/>
            </p:cNvSpPr>
            <p:nvPr/>
          </p:nvSpPr>
          <p:spPr bwMode="auto">
            <a:xfrm>
              <a:off x="2583" y="2958"/>
              <a:ext cx="52" cy="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21" name="Line 21">
              <a:extLst>
                <a:ext uri="{FF2B5EF4-FFF2-40B4-BE49-F238E27FC236}">
                  <a16:creationId xmlns:a16="http://schemas.microsoft.com/office/drawing/2014/main" id="{20A08E14-54C9-4241-A94E-9B487A92FE75}"/>
                </a:ext>
              </a:extLst>
            </p:cNvPr>
            <p:cNvSpPr>
              <a:spLocks noChangeShapeType="1"/>
            </p:cNvSpPr>
            <p:nvPr/>
          </p:nvSpPr>
          <p:spPr bwMode="auto">
            <a:xfrm flipH="1">
              <a:off x="2303" y="3031"/>
              <a:ext cx="76"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22" name="Line 22">
              <a:extLst>
                <a:ext uri="{FF2B5EF4-FFF2-40B4-BE49-F238E27FC236}">
                  <a16:creationId xmlns:a16="http://schemas.microsoft.com/office/drawing/2014/main" id="{C02AE8F2-68E4-4E5D-BB2C-235DCF7A38F4}"/>
                </a:ext>
              </a:extLst>
            </p:cNvPr>
            <p:cNvSpPr>
              <a:spLocks noChangeShapeType="1"/>
            </p:cNvSpPr>
            <p:nvPr/>
          </p:nvSpPr>
          <p:spPr bwMode="auto">
            <a:xfrm>
              <a:off x="2457" y="3039"/>
              <a:ext cx="91" cy="6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23" name="Rectangle 23">
              <a:extLst>
                <a:ext uri="{FF2B5EF4-FFF2-40B4-BE49-F238E27FC236}">
                  <a16:creationId xmlns:a16="http://schemas.microsoft.com/office/drawing/2014/main" id="{EC7D769C-29B7-4EEB-BAEA-3EE4377E8874}"/>
                </a:ext>
              </a:extLst>
            </p:cNvPr>
            <p:cNvSpPr>
              <a:spLocks noChangeArrowheads="1"/>
            </p:cNvSpPr>
            <p:nvPr/>
          </p:nvSpPr>
          <p:spPr bwMode="auto">
            <a:xfrm>
              <a:off x="2350" y="2864"/>
              <a:ext cx="16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200"/>
                <a:t>Y</a:t>
              </a:r>
            </a:p>
          </p:txBody>
        </p:sp>
        <p:sp>
          <p:nvSpPr>
            <p:cNvPr id="281624" name="Rectangle 24">
              <a:extLst>
                <a:ext uri="{FF2B5EF4-FFF2-40B4-BE49-F238E27FC236}">
                  <a16:creationId xmlns:a16="http://schemas.microsoft.com/office/drawing/2014/main" id="{EAD56A4C-407A-4352-AAB1-2F4ADDDA5CD9}"/>
                </a:ext>
              </a:extLst>
            </p:cNvPr>
            <p:cNvSpPr>
              <a:spLocks noChangeArrowheads="1"/>
            </p:cNvSpPr>
            <p:nvPr/>
          </p:nvSpPr>
          <p:spPr bwMode="auto">
            <a:xfrm>
              <a:off x="2559" y="2884"/>
              <a:ext cx="180"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200"/>
                <a:t>N</a:t>
              </a:r>
            </a:p>
          </p:txBody>
        </p:sp>
        <p:sp>
          <p:nvSpPr>
            <p:cNvPr id="281625" name="Rectangle 25">
              <a:extLst>
                <a:ext uri="{FF2B5EF4-FFF2-40B4-BE49-F238E27FC236}">
                  <a16:creationId xmlns:a16="http://schemas.microsoft.com/office/drawing/2014/main" id="{754AB6E6-5A3D-489A-9C8C-6657A85B8FF2}"/>
                </a:ext>
              </a:extLst>
            </p:cNvPr>
            <p:cNvSpPr>
              <a:spLocks noChangeArrowheads="1"/>
            </p:cNvSpPr>
            <p:nvPr/>
          </p:nvSpPr>
          <p:spPr bwMode="auto">
            <a:xfrm>
              <a:off x="2394" y="3103"/>
              <a:ext cx="80" cy="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26" name="Line 26">
              <a:extLst>
                <a:ext uri="{FF2B5EF4-FFF2-40B4-BE49-F238E27FC236}">
                  <a16:creationId xmlns:a16="http://schemas.microsoft.com/office/drawing/2014/main" id="{65CE7816-A4EF-4F93-BD1A-AB9A0A44BCBE}"/>
                </a:ext>
              </a:extLst>
            </p:cNvPr>
            <p:cNvSpPr>
              <a:spLocks noChangeShapeType="1"/>
            </p:cNvSpPr>
            <p:nvPr/>
          </p:nvSpPr>
          <p:spPr bwMode="auto">
            <a:xfrm>
              <a:off x="2408" y="3052"/>
              <a:ext cx="18" cy="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27" name="AutoShape 27">
              <a:extLst>
                <a:ext uri="{FF2B5EF4-FFF2-40B4-BE49-F238E27FC236}">
                  <a16:creationId xmlns:a16="http://schemas.microsoft.com/office/drawing/2014/main" id="{515075EE-DF53-486C-8F67-768E4DEBE363}"/>
                </a:ext>
              </a:extLst>
            </p:cNvPr>
            <p:cNvSpPr>
              <a:spLocks noChangeArrowheads="1"/>
            </p:cNvSpPr>
            <p:nvPr/>
          </p:nvSpPr>
          <p:spPr bwMode="auto">
            <a:xfrm>
              <a:off x="2370" y="2991"/>
              <a:ext cx="85" cy="66"/>
            </a:xfrm>
            <a:prstGeom prst="diamond">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1628" name="Rectangle 28">
            <a:extLst>
              <a:ext uri="{FF2B5EF4-FFF2-40B4-BE49-F238E27FC236}">
                <a16:creationId xmlns:a16="http://schemas.microsoft.com/office/drawing/2014/main" id="{38B6DD4F-8CEA-43D4-8AE2-67ED207E7D69}"/>
              </a:ext>
            </a:extLst>
          </p:cNvPr>
          <p:cNvSpPr>
            <a:spLocks noChangeArrowheads="1"/>
          </p:cNvSpPr>
          <p:nvPr/>
        </p:nvSpPr>
        <p:spPr bwMode="auto">
          <a:xfrm>
            <a:off x="3505200" y="1524001"/>
            <a:ext cx="170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000000"/>
                </a:solidFill>
                <a:latin typeface="Arial" panose="020B0604020202020204" pitchFamily="34" charset="0"/>
              </a:rPr>
              <a:t>Results Known</a:t>
            </a:r>
          </a:p>
        </p:txBody>
      </p:sp>
      <p:sp>
        <p:nvSpPr>
          <p:cNvPr id="281629" name="Rectangle 29">
            <a:extLst>
              <a:ext uri="{FF2B5EF4-FFF2-40B4-BE49-F238E27FC236}">
                <a16:creationId xmlns:a16="http://schemas.microsoft.com/office/drawing/2014/main" id="{38816E50-2F4E-48B4-BE9C-AB12620B470D}"/>
              </a:ext>
            </a:extLst>
          </p:cNvPr>
          <p:cNvSpPr>
            <a:spLocks noChangeArrowheads="1"/>
          </p:cNvSpPr>
          <p:nvPr/>
        </p:nvSpPr>
        <p:spPr bwMode="auto">
          <a:xfrm>
            <a:off x="6103938" y="2057401"/>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FF5008"/>
                </a:solidFill>
                <a:latin typeface="Arial" panose="020B0604020202020204" pitchFamily="34" charset="0"/>
              </a:rPr>
              <a:t>Training set</a:t>
            </a:r>
          </a:p>
        </p:txBody>
      </p:sp>
      <p:sp>
        <p:nvSpPr>
          <p:cNvPr id="281630" name="Rectangle 30">
            <a:extLst>
              <a:ext uri="{FF2B5EF4-FFF2-40B4-BE49-F238E27FC236}">
                <a16:creationId xmlns:a16="http://schemas.microsoft.com/office/drawing/2014/main" id="{E01AD114-DED5-47A1-BF7D-67AFF33F283A}"/>
              </a:ext>
            </a:extLst>
          </p:cNvPr>
          <p:cNvSpPr>
            <a:spLocks noChangeArrowheads="1"/>
          </p:cNvSpPr>
          <p:nvPr/>
        </p:nvSpPr>
        <p:spPr bwMode="auto">
          <a:xfrm>
            <a:off x="3429000" y="4648201"/>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b="1">
                <a:solidFill>
                  <a:srgbClr val="60C900"/>
                </a:solidFill>
                <a:latin typeface="Arial" panose="020B0604020202020204" pitchFamily="34" charset="0"/>
              </a:rPr>
              <a:t>Validation set</a:t>
            </a:r>
          </a:p>
        </p:txBody>
      </p:sp>
      <p:sp>
        <p:nvSpPr>
          <p:cNvPr id="281631" name="Rectangle 31">
            <a:extLst>
              <a:ext uri="{FF2B5EF4-FFF2-40B4-BE49-F238E27FC236}">
                <a16:creationId xmlns:a16="http://schemas.microsoft.com/office/drawing/2014/main" id="{26A93ADD-45F2-46FE-B9B6-EEE20F212F4F}"/>
              </a:ext>
            </a:extLst>
          </p:cNvPr>
          <p:cNvSpPr>
            <a:spLocks noChangeArrowheads="1"/>
          </p:cNvSpPr>
          <p:nvPr/>
        </p:nvSpPr>
        <p:spPr bwMode="auto">
          <a:xfrm>
            <a:off x="3651250" y="2073275"/>
            <a:ext cx="1143000" cy="1257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32" name="Line 32">
            <a:extLst>
              <a:ext uri="{FF2B5EF4-FFF2-40B4-BE49-F238E27FC236}">
                <a16:creationId xmlns:a16="http://schemas.microsoft.com/office/drawing/2014/main" id="{9DD59D9B-C43C-41BE-909A-B1CD64E1D941}"/>
              </a:ext>
            </a:extLst>
          </p:cNvPr>
          <p:cNvSpPr>
            <a:spLocks noChangeShapeType="1"/>
          </p:cNvSpPr>
          <p:nvPr/>
        </p:nvSpPr>
        <p:spPr bwMode="auto">
          <a:xfrm>
            <a:off x="3644900" y="2543175"/>
            <a:ext cx="11430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33" name="Line 33">
            <a:extLst>
              <a:ext uri="{FF2B5EF4-FFF2-40B4-BE49-F238E27FC236}">
                <a16:creationId xmlns:a16="http://schemas.microsoft.com/office/drawing/2014/main" id="{E89BC30A-9840-44AB-91A1-1D69B2E3BDD9}"/>
              </a:ext>
            </a:extLst>
          </p:cNvPr>
          <p:cNvSpPr>
            <a:spLocks noChangeShapeType="1"/>
          </p:cNvSpPr>
          <p:nvPr/>
        </p:nvSpPr>
        <p:spPr bwMode="auto">
          <a:xfrm>
            <a:off x="3644900" y="2225675"/>
            <a:ext cx="11430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34" name="Line 34">
            <a:extLst>
              <a:ext uri="{FF2B5EF4-FFF2-40B4-BE49-F238E27FC236}">
                <a16:creationId xmlns:a16="http://schemas.microsoft.com/office/drawing/2014/main" id="{EFEC382B-389E-4060-A382-10A66BEF89B9}"/>
              </a:ext>
            </a:extLst>
          </p:cNvPr>
          <p:cNvSpPr>
            <a:spLocks noChangeShapeType="1"/>
          </p:cNvSpPr>
          <p:nvPr/>
        </p:nvSpPr>
        <p:spPr bwMode="auto">
          <a:xfrm>
            <a:off x="3644900" y="2390775"/>
            <a:ext cx="11430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35" name="Line 35">
            <a:extLst>
              <a:ext uri="{FF2B5EF4-FFF2-40B4-BE49-F238E27FC236}">
                <a16:creationId xmlns:a16="http://schemas.microsoft.com/office/drawing/2014/main" id="{E9BC2B64-EB07-421E-801B-123729502717}"/>
              </a:ext>
            </a:extLst>
          </p:cNvPr>
          <p:cNvSpPr>
            <a:spLocks noChangeShapeType="1"/>
          </p:cNvSpPr>
          <p:nvPr/>
        </p:nvSpPr>
        <p:spPr bwMode="auto">
          <a:xfrm>
            <a:off x="3644900" y="2708275"/>
            <a:ext cx="11430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36" name="Line 36">
            <a:extLst>
              <a:ext uri="{FF2B5EF4-FFF2-40B4-BE49-F238E27FC236}">
                <a16:creationId xmlns:a16="http://schemas.microsoft.com/office/drawing/2014/main" id="{8872A29B-ED0F-4D33-9921-958C0C79EBA6}"/>
              </a:ext>
            </a:extLst>
          </p:cNvPr>
          <p:cNvSpPr>
            <a:spLocks noChangeShapeType="1"/>
          </p:cNvSpPr>
          <p:nvPr/>
        </p:nvSpPr>
        <p:spPr bwMode="auto">
          <a:xfrm>
            <a:off x="3644900" y="3178175"/>
            <a:ext cx="11430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37" name="Line 37">
            <a:extLst>
              <a:ext uri="{FF2B5EF4-FFF2-40B4-BE49-F238E27FC236}">
                <a16:creationId xmlns:a16="http://schemas.microsoft.com/office/drawing/2014/main" id="{AD55E2EE-EA0B-4179-AB88-ADE4EA1B62CE}"/>
              </a:ext>
            </a:extLst>
          </p:cNvPr>
          <p:cNvSpPr>
            <a:spLocks noChangeShapeType="1"/>
          </p:cNvSpPr>
          <p:nvPr/>
        </p:nvSpPr>
        <p:spPr bwMode="auto">
          <a:xfrm>
            <a:off x="3644900" y="3025775"/>
            <a:ext cx="11430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38" name="Line 38">
            <a:extLst>
              <a:ext uri="{FF2B5EF4-FFF2-40B4-BE49-F238E27FC236}">
                <a16:creationId xmlns:a16="http://schemas.microsoft.com/office/drawing/2014/main" id="{47A3ADF0-48BE-45BE-B1F8-723EDD45146B}"/>
              </a:ext>
            </a:extLst>
          </p:cNvPr>
          <p:cNvSpPr>
            <a:spLocks noChangeShapeType="1"/>
          </p:cNvSpPr>
          <p:nvPr/>
        </p:nvSpPr>
        <p:spPr bwMode="auto">
          <a:xfrm>
            <a:off x="3644900" y="2860675"/>
            <a:ext cx="11430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39" name="Line 39">
            <a:extLst>
              <a:ext uri="{FF2B5EF4-FFF2-40B4-BE49-F238E27FC236}">
                <a16:creationId xmlns:a16="http://schemas.microsoft.com/office/drawing/2014/main" id="{156624D8-6694-4EBB-85DC-BB50C28E5C8E}"/>
              </a:ext>
            </a:extLst>
          </p:cNvPr>
          <p:cNvSpPr>
            <a:spLocks noChangeShapeType="1"/>
          </p:cNvSpPr>
          <p:nvPr/>
        </p:nvSpPr>
        <p:spPr bwMode="auto">
          <a:xfrm flipV="1">
            <a:off x="4616450" y="2066925"/>
            <a:ext cx="0" cy="12700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40" name="Rectangle 40">
            <a:extLst>
              <a:ext uri="{FF2B5EF4-FFF2-40B4-BE49-F238E27FC236}">
                <a16:creationId xmlns:a16="http://schemas.microsoft.com/office/drawing/2014/main" id="{4D18332D-CAAB-41DE-8A25-086FC73368EA}"/>
              </a:ext>
            </a:extLst>
          </p:cNvPr>
          <p:cNvSpPr>
            <a:spLocks noChangeArrowheads="1"/>
          </p:cNvSpPr>
          <p:nvPr/>
        </p:nvSpPr>
        <p:spPr bwMode="auto">
          <a:xfrm>
            <a:off x="4575175" y="2006601"/>
            <a:ext cx="29014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b="1">
                <a:solidFill>
                  <a:srgbClr val="000000"/>
                </a:solidFill>
                <a:latin typeface="Arial" panose="020B0604020202020204" pitchFamily="34" charset="0"/>
              </a:rPr>
              <a:t>+</a:t>
            </a:r>
          </a:p>
        </p:txBody>
      </p:sp>
      <p:sp>
        <p:nvSpPr>
          <p:cNvPr id="281641" name="Rectangle 41">
            <a:extLst>
              <a:ext uri="{FF2B5EF4-FFF2-40B4-BE49-F238E27FC236}">
                <a16:creationId xmlns:a16="http://schemas.microsoft.com/office/drawing/2014/main" id="{AF9177BB-E85D-4D4A-BCC6-29E644C8D873}"/>
              </a:ext>
            </a:extLst>
          </p:cNvPr>
          <p:cNvSpPr>
            <a:spLocks noChangeArrowheads="1"/>
          </p:cNvSpPr>
          <p:nvPr/>
        </p:nvSpPr>
        <p:spPr bwMode="auto">
          <a:xfrm>
            <a:off x="4575175" y="2159001"/>
            <a:ext cx="29014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b="1">
                <a:solidFill>
                  <a:srgbClr val="000000"/>
                </a:solidFill>
                <a:latin typeface="Arial" panose="020B0604020202020204" pitchFamily="34" charset="0"/>
              </a:rPr>
              <a:t>+</a:t>
            </a:r>
          </a:p>
        </p:txBody>
      </p:sp>
      <p:sp>
        <p:nvSpPr>
          <p:cNvPr id="281642" name="Rectangle 42">
            <a:extLst>
              <a:ext uri="{FF2B5EF4-FFF2-40B4-BE49-F238E27FC236}">
                <a16:creationId xmlns:a16="http://schemas.microsoft.com/office/drawing/2014/main" id="{067DE1C0-B1F5-47F9-897F-F285F4ACD7ED}"/>
              </a:ext>
            </a:extLst>
          </p:cNvPr>
          <p:cNvSpPr>
            <a:spLocks noChangeArrowheads="1"/>
          </p:cNvSpPr>
          <p:nvPr/>
        </p:nvSpPr>
        <p:spPr bwMode="auto">
          <a:xfrm>
            <a:off x="4598988" y="2324101"/>
            <a:ext cx="24526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b="1">
                <a:solidFill>
                  <a:srgbClr val="000000"/>
                </a:solidFill>
                <a:latin typeface="Arial" panose="020B0604020202020204" pitchFamily="34" charset="0"/>
              </a:rPr>
              <a:t>-</a:t>
            </a:r>
          </a:p>
        </p:txBody>
      </p:sp>
      <p:sp>
        <p:nvSpPr>
          <p:cNvPr id="281643" name="Rectangle 43">
            <a:extLst>
              <a:ext uri="{FF2B5EF4-FFF2-40B4-BE49-F238E27FC236}">
                <a16:creationId xmlns:a16="http://schemas.microsoft.com/office/drawing/2014/main" id="{0EDF8509-093F-43AC-99CE-C49C239DCC39}"/>
              </a:ext>
            </a:extLst>
          </p:cNvPr>
          <p:cNvSpPr>
            <a:spLocks noChangeArrowheads="1"/>
          </p:cNvSpPr>
          <p:nvPr/>
        </p:nvSpPr>
        <p:spPr bwMode="auto">
          <a:xfrm>
            <a:off x="4598988" y="2476501"/>
            <a:ext cx="24526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b="1">
                <a:solidFill>
                  <a:srgbClr val="000000"/>
                </a:solidFill>
                <a:latin typeface="Arial" panose="020B0604020202020204" pitchFamily="34" charset="0"/>
              </a:rPr>
              <a:t>-</a:t>
            </a:r>
          </a:p>
        </p:txBody>
      </p:sp>
      <p:sp>
        <p:nvSpPr>
          <p:cNvPr id="281644" name="Rectangle 44">
            <a:extLst>
              <a:ext uri="{FF2B5EF4-FFF2-40B4-BE49-F238E27FC236}">
                <a16:creationId xmlns:a16="http://schemas.microsoft.com/office/drawing/2014/main" id="{3BBBFCBF-329C-44FD-878C-33C495B34491}"/>
              </a:ext>
            </a:extLst>
          </p:cNvPr>
          <p:cNvSpPr>
            <a:spLocks noChangeArrowheads="1"/>
          </p:cNvSpPr>
          <p:nvPr/>
        </p:nvSpPr>
        <p:spPr bwMode="auto">
          <a:xfrm>
            <a:off x="4575175" y="2628901"/>
            <a:ext cx="29014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400" b="1">
                <a:solidFill>
                  <a:srgbClr val="000000"/>
                </a:solidFill>
                <a:latin typeface="Arial" panose="020B0604020202020204" pitchFamily="34" charset="0"/>
              </a:rPr>
              <a:t>+</a:t>
            </a:r>
          </a:p>
        </p:txBody>
      </p:sp>
      <p:grpSp>
        <p:nvGrpSpPr>
          <p:cNvPr id="281645" name="Group 45">
            <a:extLst>
              <a:ext uri="{FF2B5EF4-FFF2-40B4-BE49-F238E27FC236}">
                <a16:creationId xmlns:a16="http://schemas.microsoft.com/office/drawing/2014/main" id="{0DCFE5A4-6EEE-48BD-BF55-006C0914079A}"/>
              </a:ext>
            </a:extLst>
          </p:cNvPr>
          <p:cNvGrpSpPr>
            <a:grpSpLocks/>
          </p:cNvGrpSpPr>
          <p:nvPr/>
        </p:nvGrpSpPr>
        <p:grpSpPr bwMode="auto">
          <a:xfrm>
            <a:off x="3962400" y="4267200"/>
            <a:ext cx="533400" cy="266700"/>
            <a:chOff x="1812" y="2352"/>
            <a:chExt cx="336" cy="168"/>
          </a:xfrm>
        </p:grpSpPr>
        <p:sp>
          <p:nvSpPr>
            <p:cNvPr id="281646" name="Rectangle 46">
              <a:extLst>
                <a:ext uri="{FF2B5EF4-FFF2-40B4-BE49-F238E27FC236}">
                  <a16:creationId xmlns:a16="http://schemas.microsoft.com/office/drawing/2014/main" id="{BB67D5DD-5A66-45FF-A172-F0FAE17FA6E9}"/>
                </a:ext>
              </a:extLst>
            </p:cNvPr>
            <p:cNvSpPr>
              <a:spLocks noChangeArrowheads="1"/>
            </p:cNvSpPr>
            <p:nvPr/>
          </p:nvSpPr>
          <p:spPr bwMode="auto">
            <a:xfrm>
              <a:off x="1812" y="2352"/>
              <a:ext cx="336" cy="16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47" name="Line 47">
              <a:extLst>
                <a:ext uri="{FF2B5EF4-FFF2-40B4-BE49-F238E27FC236}">
                  <a16:creationId xmlns:a16="http://schemas.microsoft.com/office/drawing/2014/main" id="{B451113A-EB59-4C80-8F12-ABD0AFFB060A}"/>
                </a:ext>
              </a:extLst>
            </p:cNvPr>
            <p:cNvSpPr>
              <a:spLocks noChangeShapeType="1"/>
            </p:cNvSpPr>
            <p:nvPr/>
          </p:nvSpPr>
          <p:spPr bwMode="auto">
            <a:xfrm>
              <a:off x="1872" y="2416"/>
              <a:ext cx="2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48" name="Line 48">
              <a:extLst>
                <a:ext uri="{FF2B5EF4-FFF2-40B4-BE49-F238E27FC236}">
                  <a16:creationId xmlns:a16="http://schemas.microsoft.com/office/drawing/2014/main" id="{2418506A-1F51-41C1-916C-DBDFDF0F136B}"/>
                </a:ext>
              </a:extLst>
            </p:cNvPr>
            <p:cNvSpPr>
              <a:spLocks noChangeShapeType="1"/>
            </p:cNvSpPr>
            <p:nvPr/>
          </p:nvSpPr>
          <p:spPr bwMode="auto">
            <a:xfrm>
              <a:off x="1872" y="2448"/>
              <a:ext cx="2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49" name="Line 49">
              <a:extLst>
                <a:ext uri="{FF2B5EF4-FFF2-40B4-BE49-F238E27FC236}">
                  <a16:creationId xmlns:a16="http://schemas.microsoft.com/office/drawing/2014/main" id="{2C9A317C-E361-41CE-B90C-2C53309868EC}"/>
                </a:ext>
              </a:extLst>
            </p:cNvPr>
            <p:cNvSpPr>
              <a:spLocks noChangeShapeType="1"/>
            </p:cNvSpPr>
            <p:nvPr/>
          </p:nvSpPr>
          <p:spPr bwMode="auto">
            <a:xfrm>
              <a:off x="1872" y="2480"/>
              <a:ext cx="2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1650" name="Group 50">
            <a:extLst>
              <a:ext uri="{FF2B5EF4-FFF2-40B4-BE49-F238E27FC236}">
                <a16:creationId xmlns:a16="http://schemas.microsoft.com/office/drawing/2014/main" id="{F909FC84-8863-470B-B093-A268C3BD96D3}"/>
              </a:ext>
            </a:extLst>
          </p:cNvPr>
          <p:cNvGrpSpPr>
            <a:grpSpLocks/>
          </p:cNvGrpSpPr>
          <p:nvPr/>
        </p:nvGrpSpPr>
        <p:grpSpPr bwMode="auto">
          <a:xfrm>
            <a:off x="5556250" y="2068513"/>
            <a:ext cx="533400" cy="444500"/>
            <a:chOff x="2540" y="1303"/>
            <a:chExt cx="336" cy="280"/>
          </a:xfrm>
        </p:grpSpPr>
        <p:sp>
          <p:nvSpPr>
            <p:cNvPr id="281651" name="Rectangle 51">
              <a:extLst>
                <a:ext uri="{FF2B5EF4-FFF2-40B4-BE49-F238E27FC236}">
                  <a16:creationId xmlns:a16="http://schemas.microsoft.com/office/drawing/2014/main" id="{C3711543-3228-48D7-9BD1-7867F8980536}"/>
                </a:ext>
              </a:extLst>
            </p:cNvPr>
            <p:cNvSpPr>
              <a:spLocks noChangeArrowheads="1"/>
            </p:cNvSpPr>
            <p:nvPr/>
          </p:nvSpPr>
          <p:spPr bwMode="auto">
            <a:xfrm>
              <a:off x="2540" y="1303"/>
              <a:ext cx="336" cy="2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52" name="Line 52">
              <a:extLst>
                <a:ext uri="{FF2B5EF4-FFF2-40B4-BE49-F238E27FC236}">
                  <a16:creationId xmlns:a16="http://schemas.microsoft.com/office/drawing/2014/main" id="{46025FCE-2EFA-4A49-9841-E47196971A06}"/>
                </a:ext>
              </a:extLst>
            </p:cNvPr>
            <p:cNvSpPr>
              <a:spLocks noChangeShapeType="1"/>
            </p:cNvSpPr>
            <p:nvPr/>
          </p:nvSpPr>
          <p:spPr bwMode="auto">
            <a:xfrm>
              <a:off x="2600" y="1463"/>
              <a:ext cx="2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53" name="Line 53">
              <a:extLst>
                <a:ext uri="{FF2B5EF4-FFF2-40B4-BE49-F238E27FC236}">
                  <a16:creationId xmlns:a16="http://schemas.microsoft.com/office/drawing/2014/main" id="{113AC0FF-E0CB-4578-935D-30BC6C540F17}"/>
                </a:ext>
              </a:extLst>
            </p:cNvPr>
            <p:cNvSpPr>
              <a:spLocks noChangeShapeType="1"/>
            </p:cNvSpPr>
            <p:nvPr/>
          </p:nvSpPr>
          <p:spPr bwMode="auto">
            <a:xfrm>
              <a:off x="2600" y="1503"/>
              <a:ext cx="2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54" name="Line 54">
              <a:extLst>
                <a:ext uri="{FF2B5EF4-FFF2-40B4-BE49-F238E27FC236}">
                  <a16:creationId xmlns:a16="http://schemas.microsoft.com/office/drawing/2014/main" id="{6174B44E-5C64-495D-B287-E94038494474}"/>
                </a:ext>
              </a:extLst>
            </p:cNvPr>
            <p:cNvSpPr>
              <a:spLocks noChangeShapeType="1"/>
            </p:cNvSpPr>
            <p:nvPr/>
          </p:nvSpPr>
          <p:spPr bwMode="auto">
            <a:xfrm>
              <a:off x="2600" y="1543"/>
              <a:ext cx="2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55" name="Line 55">
              <a:extLst>
                <a:ext uri="{FF2B5EF4-FFF2-40B4-BE49-F238E27FC236}">
                  <a16:creationId xmlns:a16="http://schemas.microsoft.com/office/drawing/2014/main" id="{B39E69C9-77FB-4E8F-829B-FAE9D6E8AA61}"/>
                </a:ext>
              </a:extLst>
            </p:cNvPr>
            <p:cNvSpPr>
              <a:spLocks noChangeShapeType="1"/>
            </p:cNvSpPr>
            <p:nvPr/>
          </p:nvSpPr>
          <p:spPr bwMode="auto">
            <a:xfrm>
              <a:off x="2600" y="1391"/>
              <a:ext cx="2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56" name="Line 56">
              <a:extLst>
                <a:ext uri="{FF2B5EF4-FFF2-40B4-BE49-F238E27FC236}">
                  <a16:creationId xmlns:a16="http://schemas.microsoft.com/office/drawing/2014/main" id="{CFAE6DAE-F05A-4E9C-8D30-059FC3B327BC}"/>
                </a:ext>
              </a:extLst>
            </p:cNvPr>
            <p:cNvSpPr>
              <a:spLocks noChangeShapeType="1"/>
            </p:cNvSpPr>
            <p:nvPr/>
          </p:nvSpPr>
          <p:spPr bwMode="auto">
            <a:xfrm>
              <a:off x="2608" y="1423"/>
              <a:ext cx="2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1657" name="Line 57">
            <a:extLst>
              <a:ext uri="{FF2B5EF4-FFF2-40B4-BE49-F238E27FC236}">
                <a16:creationId xmlns:a16="http://schemas.microsoft.com/office/drawing/2014/main" id="{F82B540A-77CC-4B11-B573-64869A7F64AE}"/>
              </a:ext>
            </a:extLst>
          </p:cNvPr>
          <p:cNvSpPr>
            <a:spLocks noChangeShapeType="1"/>
          </p:cNvSpPr>
          <p:nvPr/>
        </p:nvSpPr>
        <p:spPr bwMode="auto">
          <a:xfrm>
            <a:off x="4922838" y="2330450"/>
            <a:ext cx="63976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58" name="Rectangle 58">
            <a:extLst>
              <a:ext uri="{FF2B5EF4-FFF2-40B4-BE49-F238E27FC236}">
                <a16:creationId xmlns:a16="http://schemas.microsoft.com/office/drawing/2014/main" id="{0194E5AD-A1AC-4E25-84D9-8DB52BDD88C1}"/>
              </a:ext>
            </a:extLst>
          </p:cNvPr>
          <p:cNvSpPr>
            <a:spLocks noChangeArrowheads="1"/>
          </p:cNvSpPr>
          <p:nvPr/>
        </p:nvSpPr>
        <p:spPr bwMode="auto">
          <a:xfrm>
            <a:off x="5105401" y="3124201"/>
            <a:ext cx="1914525" cy="46672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59" name="Rectangle 59">
            <a:extLst>
              <a:ext uri="{FF2B5EF4-FFF2-40B4-BE49-F238E27FC236}">
                <a16:creationId xmlns:a16="http://schemas.microsoft.com/office/drawing/2014/main" id="{70A31148-B7E0-48BE-9DD0-1DBE06132F46}"/>
              </a:ext>
            </a:extLst>
          </p:cNvPr>
          <p:cNvSpPr>
            <a:spLocks noChangeArrowheads="1"/>
          </p:cNvSpPr>
          <p:nvPr/>
        </p:nvSpPr>
        <p:spPr bwMode="auto">
          <a:xfrm>
            <a:off x="5318126" y="3124200"/>
            <a:ext cx="181451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dirty="0"/>
              <a:t>Model Builder</a:t>
            </a:r>
          </a:p>
        </p:txBody>
      </p:sp>
      <p:sp>
        <p:nvSpPr>
          <p:cNvPr id="281660" name="Line 60">
            <a:extLst>
              <a:ext uri="{FF2B5EF4-FFF2-40B4-BE49-F238E27FC236}">
                <a16:creationId xmlns:a16="http://schemas.microsoft.com/office/drawing/2014/main" id="{5273379D-383A-4EC8-825E-A146B44AFBE6}"/>
              </a:ext>
            </a:extLst>
          </p:cNvPr>
          <p:cNvSpPr>
            <a:spLocks noChangeShapeType="1"/>
          </p:cNvSpPr>
          <p:nvPr/>
        </p:nvSpPr>
        <p:spPr bwMode="auto">
          <a:xfrm flipH="1">
            <a:off x="5867400" y="26670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61" name="Line 61">
            <a:extLst>
              <a:ext uri="{FF2B5EF4-FFF2-40B4-BE49-F238E27FC236}">
                <a16:creationId xmlns:a16="http://schemas.microsoft.com/office/drawing/2014/main" id="{7B687605-BBB6-441B-90B1-BB2CF85406BF}"/>
              </a:ext>
            </a:extLst>
          </p:cNvPr>
          <p:cNvSpPr>
            <a:spLocks noChangeShapeType="1"/>
          </p:cNvSpPr>
          <p:nvPr/>
        </p:nvSpPr>
        <p:spPr bwMode="auto">
          <a:xfrm>
            <a:off x="5867400" y="36576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62" name="Line 62">
            <a:extLst>
              <a:ext uri="{FF2B5EF4-FFF2-40B4-BE49-F238E27FC236}">
                <a16:creationId xmlns:a16="http://schemas.microsoft.com/office/drawing/2014/main" id="{3793BE8F-61FE-42B1-8802-CEE9C29445F6}"/>
              </a:ext>
            </a:extLst>
          </p:cNvPr>
          <p:cNvSpPr>
            <a:spLocks noChangeShapeType="1"/>
          </p:cNvSpPr>
          <p:nvPr/>
        </p:nvSpPr>
        <p:spPr bwMode="auto">
          <a:xfrm flipV="1">
            <a:off x="3200401" y="2727326"/>
            <a:ext cx="441325" cy="15875"/>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63" name="Rectangle 63">
            <a:extLst>
              <a:ext uri="{FF2B5EF4-FFF2-40B4-BE49-F238E27FC236}">
                <a16:creationId xmlns:a16="http://schemas.microsoft.com/office/drawing/2014/main" id="{B73AF76D-C280-4E7E-9ED9-2DCB0DB41380}"/>
              </a:ext>
            </a:extLst>
          </p:cNvPr>
          <p:cNvSpPr>
            <a:spLocks noChangeArrowheads="1"/>
          </p:cNvSpPr>
          <p:nvPr/>
        </p:nvSpPr>
        <p:spPr bwMode="auto">
          <a:xfrm>
            <a:off x="7010400" y="2895601"/>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000000"/>
                </a:solidFill>
                <a:latin typeface="Arial" panose="020B0604020202020204" pitchFamily="34" charset="0"/>
              </a:rPr>
              <a:t>Evaluate</a:t>
            </a:r>
          </a:p>
        </p:txBody>
      </p:sp>
      <p:sp>
        <p:nvSpPr>
          <p:cNvPr id="281664" name="Line 64">
            <a:extLst>
              <a:ext uri="{FF2B5EF4-FFF2-40B4-BE49-F238E27FC236}">
                <a16:creationId xmlns:a16="http://schemas.microsoft.com/office/drawing/2014/main" id="{BEA38DC0-85AB-4783-AD9F-67127FAAC591}"/>
              </a:ext>
            </a:extLst>
          </p:cNvPr>
          <p:cNvSpPr>
            <a:spLocks noChangeShapeType="1"/>
          </p:cNvSpPr>
          <p:nvPr/>
        </p:nvSpPr>
        <p:spPr bwMode="auto">
          <a:xfrm>
            <a:off x="4191000" y="3429000"/>
            <a:ext cx="0" cy="685800"/>
          </a:xfrm>
          <a:prstGeom prst="line">
            <a:avLst/>
          </a:prstGeom>
          <a:noFill/>
          <a:ln w="12700">
            <a:solidFill>
              <a:schemeClr val="tx1"/>
            </a:solidFill>
            <a:miter lim="800000"/>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65" name="Rectangle 65">
            <a:extLst>
              <a:ext uri="{FF2B5EF4-FFF2-40B4-BE49-F238E27FC236}">
                <a16:creationId xmlns:a16="http://schemas.microsoft.com/office/drawing/2014/main" id="{80DC5BE5-CDFA-419D-8D81-595DDBBEB864}"/>
              </a:ext>
            </a:extLst>
          </p:cNvPr>
          <p:cNvSpPr>
            <a:spLocks noChangeArrowheads="1"/>
          </p:cNvSpPr>
          <p:nvPr/>
        </p:nvSpPr>
        <p:spPr bwMode="auto">
          <a:xfrm>
            <a:off x="8153400" y="3810000"/>
            <a:ext cx="228600" cy="1143000"/>
          </a:xfrm>
          <a:prstGeom prst="rect">
            <a:avLst/>
          </a:prstGeom>
          <a:solidFill>
            <a:schemeClr val="accent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a:t>
            </a:r>
          </a:p>
          <a:p>
            <a:pPr algn="ctr"/>
            <a:r>
              <a:rPr lang="en-US" altLang="en-US" b="1"/>
              <a:t>-</a:t>
            </a:r>
          </a:p>
          <a:p>
            <a:pPr algn="ctr"/>
            <a:r>
              <a:rPr lang="en-US" altLang="en-US" b="1"/>
              <a:t>+</a:t>
            </a:r>
          </a:p>
          <a:p>
            <a:pPr algn="ctr"/>
            <a:r>
              <a:rPr lang="en-US" altLang="en-US" b="1"/>
              <a:t>-</a:t>
            </a:r>
          </a:p>
        </p:txBody>
      </p:sp>
      <p:sp>
        <p:nvSpPr>
          <p:cNvPr id="281666" name="Line 66">
            <a:extLst>
              <a:ext uri="{FF2B5EF4-FFF2-40B4-BE49-F238E27FC236}">
                <a16:creationId xmlns:a16="http://schemas.microsoft.com/office/drawing/2014/main" id="{068287DE-F799-4B54-8F19-B3DD7481B144}"/>
              </a:ext>
            </a:extLst>
          </p:cNvPr>
          <p:cNvSpPr>
            <a:spLocks noChangeShapeType="1"/>
          </p:cNvSpPr>
          <p:nvPr/>
        </p:nvSpPr>
        <p:spPr bwMode="auto">
          <a:xfrm flipH="1" flipV="1">
            <a:off x="7162800" y="3657600"/>
            <a:ext cx="914400" cy="609600"/>
          </a:xfrm>
          <a:prstGeom prst="line">
            <a:avLst/>
          </a:prstGeom>
          <a:noFill/>
          <a:ln w="12700">
            <a:solidFill>
              <a:schemeClr val="tx1"/>
            </a:solidFill>
            <a:miter lim="800000"/>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1673" name="Group 73">
            <a:extLst>
              <a:ext uri="{FF2B5EF4-FFF2-40B4-BE49-F238E27FC236}">
                <a16:creationId xmlns:a16="http://schemas.microsoft.com/office/drawing/2014/main" id="{B52C3CC9-8A71-4969-8D5D-D205B998797D}"/>
              </a:ext>
            </a:extLst>
          </p:cNvPr>
          <p:cNvGrpSpPr>
            <a:grpSpLocks/>
          </p:cNvGrpSpPr>
          <p:nvPr/>
        </p:nvGrpSpPr>
        <p:grpSpPr bwMode="auto">
          <a:xfrm>
            <a:off x="2286000" y="5638800"/>
            <a:ext cx="533400" cy="266700"/>
            <a:chOff x="1812" y="2352"/>
            <a:chExt cx="336" cy="168"/>
          </a:xfrm>
        </p:grpSpPr>
        <p:sp>
          <p:nvSpPr>
            <p:cNvPr id="281674" name="Rectangle 74">
              <a:extLst>
                <a:ext uri="{FF2B5EF4-FFF2-40B4-BE49-F238E27FC236}">
                  <a16:creationId xmlns:a16="http://schemas.microsoft.com/office/drawing/2014/main" id="{833CE501-6377-4B2E-95D0-7255F40695B5}"/>
                </a:ext>
              </a:extLst>
            </p:cNvPr>
            <p:cNvSpPr>
              <a:spLocks noChangeArrowheads="1"/>
            </p:cNvSpPr>
            <p:nvPr/>
          </p:nvSpPr>
          <p:spPr bwMode="auto">
            <a:xfrm>
              <a:off x="1812" y="2352"/>
              <a:ext cx="336" cy="168"/>
            </a:xfrm>
            <a:prstGeom prst="rect">
              <a:avLst/>
            </a:prstGeom>
            <a:solidFill>
              <a:srgbClr val="CC99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75" name="Line 75">
              <a:extLst>
                <a:ext uri="{FF2B5EF4-FFF2-40B4-BE49-F238E27FC236}">
                  <a16:creationId xmlns:a16="http://schemas.microsoft.com/office/drawing/2014/main" id="{45FE6BBF-FD48-414F-A68D-35AF596A4BFA}"/>
                </a:ext>
              </a:extLst>
            </p:cNvPr>
            <p:cNvSpPr>
              <a:spLocks noChangeShapeType="1"/>
            </p:cNvSpPr>
            <p:nvPr/>
          </p:nvSpPr>
          <p:spPr bwMode="auto">
            <a:xfrm>
              <a:off x="1872" y="2416"/>
              <a:ext cx="2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76" name="Line 76">
              <a:extLst>
                <a:ext uri="{FF2B5EF4-FFF2-40B4-BE49-F238E27FC236}">
                  <a16:creationId xmlns:a16="http://schemas.microsoft.com/office/drawing/2014/main" id="{A0CEDBE5-FD77-4B13-8294-F51C8B88DD29}"/>
                </a:ext>
              </a:extLst>
            </p:cNvPr>
            <p:cNvSpPr>
              <a:spLocks noChangeShapeType="1"/>
            </p:cNvSpPr>
            <p:nvPr/>
          </p:nvSpPr>
          <p:spPr bwMode="auto">
            <a:xfrm>
              <a:off x="1872" y="2448"/>
              <a:ext cx="2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77" name="Line 77">
              <a:extLst>
                <a:ext uri="{FF2B5EF4-FFF2-40B4-BE49-F238E27FC236}">
                  <a16:creationId xmlns:a16="http://schemas.microsoft.com/office/drawing/2014/main" id="{C29BBDC0-9861-4032-9422-EF8226A01410}"/>
                </a:ext>
              </a:extLst>
            </p:cNvPr>
            <p:cNvSpPr>
              <a:spLocks noChangeShapeType="1"/>
            </p:cNvSpPr>
            <p:nvPr/>
          </p:nvSpPr>
          <p:spPr bwMode="auto">
            <a:xfrm>
              <a:off x="1872" y="2480"/>
              <a:ext cx="22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1678" name="Line 78">
            <a:extLst>
              <a:ext uri="{FF2B5EF4-FFF2-40B4-BE49-F238E27FC236}">
                <a16:creationId xmlns:a16="http://schemas.microsoft.com/office/drawing/2014/main" id="{30D9F61C-9555-4746-8B36-64244CCBBDA1}"/>
              </a:ext>
            </a:extLst>
          </p:cNvPr>
          <p:cNvSpPr>
            <a:spLocks noChangeShapeType="1"/>
          </p:cNvSpPr>
          <p:nvPr/>
        </p:nvSpPr>
        <p:spPr bwMode="auto">
          <a:xfrm>
            <a:off x="2514600" y="3429000"/>
            <a:ext cx="0" cy="2057400"/>
          </a:xfrm>
          <a:prstGeom prst="line">
            <a:avLst/>
          </a:prstGeom>
          <a:noFill/>
          <a:ln w="12700">
            <a:solidFill>
              <a:schemeClr val="tx1"/>
            </a:solidFill>
            <a:miter lim="800000"/>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1679" name="Group 79">
            <a:extLst>
              <a:ext uri="{FF2B5EF4-FFF2-40B4-BE49-F238E27FC236}">
                <a16:creationId xmlns:a16="http://schemas.microsoft.com/office/drawing/2014/main" id="{485EB433-7F51-49B6-BD3A-C0F827A26B82}"/>
              </a:ext>
            </a:extLst>
          </p:cNvPr>
          <p:cNvGrpSpPr>
            <a:grpSpLocks/>
          </p:cNvGrpSpPr>
          <p:nvPr/>
        </p:nvGrpSpPr>
        <p:grpSpPr bwMode="auto">
          <a:xfrm>
            <a:off x="5334000" y="5486400"/>
            <a:ext cx="990600" cy="565150"/>
            <a:chOff x="2136" y="2818"/>
            <a:chExt cx="664" cy="356"/>
          </a:xfrm>
        </p:grpSpPr>
        <p:sp>
          <p:nvSpPr>
            <p:cNvPr id="281680" name="AutoShape 80">
              <a:extLst>
                <a:ext uri="{FF2B5EF4-FFF2-40B4-BE49-F238E27FC236}">
                  <a16:creationId xmlns:a16="http://schemas.microsoft.com/office/drawing/2014/main" id="{367B20E5-E069-4208-95D5-AE80300F3944}"/>
                </a:ext>
              </a:extLst>
            </p:cNvPr>
            <p:cNvSpPr>
              <a:spLocks noChangeArrowheads="1"/>
            </p:cNvSpPr>
            <p:nvPr/>
          </p:nvSpPr>
          <p:spPr bwMode="auto">
            <a:xfrm flipV="1">
              <a:off x="2136" y="2818"/>
              <a:ext cx="664" cy="356"/>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rgbClr val="CC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81" name="Rectangle 81">
              <a:extLst>
                <a:ext uri="{FF2B5EF4-FFF2-40B4-BE49-F238E27FC236}">
                  <a16:creationId xmlns:a16="http://schemas.microsoft.com/office/drawing/2014/main" id="{39F55749-5E20-44DC-BE63-5393B9272914}"/>
                </a:ext>
              </a:extLst>
            </p:cNvPr>
            <p:cNvSpPr>
              <a:spLocks noChangeArrowheads="1"/>
            </p:cNvSpPr>
            <p:nvPr/>
          </p:nvSpPr>
          <p:spPr bwMode="auto">
            <a:xfrm>
              <a:off x="2499" y="2916"/>
              <a:ext cx="80" cy="38"/>
            </a:xfrm>
            <a:prstGeom prst="rect">
              <a:avLst/>
            </a:prstGeom>
            <a:solidFill>
              <a:srgbClr val="CC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82" name="Rectangle 82">
              <a:extLst>
                <a:ext uri="{FF2B5EF4-FFF2-40B4-BE49-F238E27FC236}">
                  <a16:creationId xmlns:a16="http://schemas.microsoft.com/office/drawing/2014/main" id="{CE0931F8-BD19-487A-90CF-DC82A32A8601}"/>
                </a:ext>
              </a:extLst>
            </p:cNvPr>
            <p:cNvSpPr>
              <a:spLocks noChangeArrowheads="1"/>
            </p:cNvSpPr>
            <p:nvPr/>
          </p:nvSpPr>
          <p:spPr bwMode="auto">
            <a:xfrm>
              <a:off x="2219" y="3103"/>
              <a:ext cx="80" cy="38"/>
            </a:xfrm>
            <a:prstGeom prst="rect">
              <a:avLst/>
            </a:prstGeom>
            <a:solidFill>
              <a:srgbClr val="CC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83" name="Rectangle 83">
              <a:extLst>
                <a:ext uri="{FF2B5EF4-FFF2-40B4-BE49-F238E27FC236}">
                  <a16:creationId xmlns:a16="http://schemas.microsoft.com/office/drawing/2014/main" id="{68566614-47E0-4EAB-B227-6850B12618F6}"/>
                </a:ext>
              </a:extLst>
            </p:cNvPr>
            <p:cNvSpPr>
              <a:spLocks noChangeArrowheads="1"/>
            </p:cNvSpPr>
            <p:nvPr/>
          </p:nvSpPr>
          <p:spPr bwMode="auto">
            <a:xfrm>
              <a:off x="2639" y="2998"/>
              <a:ext cx="79" cy="38"/>
            </a:xfrm>
            <a:prstGeom prst="rect">
              <a:avLst/>
            </a:prstGeom>
            <a:solidFill>
              <a:srgbClr val="CC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84" name="Rectangle 84">
              <a:extLst>
                <a:ext uri="{FF2B5EF4-FFF2-40B4-BE49-F238E27FC236}">
                  <a16:creationId xmlns:a16="http://schemas.microsoft.com/office/drawing/2014/main" id="{9935DC55-903B-4C9E-9F5D-74B91DB2E871}"/>
                </a:ext>
              </a:extLst>
            </p:cNvPr>
            <p:cNvSpPr>
              <a:spLocks noChangeArrowheads="1"/>
            </p:cNvSpPr>
            <p:nvPr/>
          </p:nvSpPr>
          <p:spPr bwMode="auto">
            <a:xfrm>
              <a:off x="2534" y="3103"/>
              <a:ext cx="80" cy="38"/>
            </a:xfrm>
            <a:prstGeom prst="rect">
              <a:avLst/>
            </a:prstGeom>
            <a:solidFill>
              <a:srgbClr val="CC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85" name="Line 85">
              <a:extLst>
                <a:ext uri="{FF2B5EF4-FFF2-40B4-BE49-F238E27FC236}">
                  <a16:creationId xmlns:a16="http://schemas.microsoft.com/office/drawing/2014/main" id="{047B1548-5CDE-4600-90C9-3BD51558D79B}"/>
                </a:ext>
              </a:extLst>
            </p:cNvPr>
            <p:cNvSpPr>
              <a:spLocks noChangeShapeType="1"/>
            </p:cNvSpPr>
            <p:nvPr/>
          </p:nvSpPr>
          <p:spPr bwMode="auto">
            <a:xfrm flipH="1">
              <a:off x="2426" y="2953"/>
              <a:ext cx="65" cy="3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86" name="Line 86">
              <a:extLst>
                <a:ext uri="{FF2B5EF4-FFF2-40B4-BE49-F238E27FC236}">
                  <a16:creationId xmlns:a16="http://schemas.microsoft.com/office/drawing/2014/main" id="{BF79EC93-2388-425C-AECB-99E8E1AFA922}"/>
                </a:ext>
              </a:extLst>
            </p:cNvPr>
            <p:cNvSpPr>
              <a:spLocks noChangeShapeType="1"/>
            </p:cNvSpPr>
            <p:nvPr/>
          </p:nvSpPr>
          <p:spPr bwMode="auto">
            <a:xfrm>
              <a:off x="2583" y="2958"/>
              <a:ext cx="52" cy="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87" name="Line 87">
              <a:extLst>
                <a:ext uri="{FF2B5EF4-FFF2-40B4-BE49-F238E27FC236}">
                  <a16:creationId xmlns:a16="http://schemas.microsoft.com/office/drawing/2014/main" id="{5EE66C71-8ADB-486C-AC2D-4290CD719BBF}"/>
                </a:ext>
              </a:extLst>
            </p:cNvPr>
            <p:cNvSpPr>
              <a:spLocks noChangeShapeType="1"/>
            </p:cNvSpPr>
            <p:nvPr/>
          </p:nvSpPr>
          <p:spPr bwMode="auto">
            <a:xfrm flipH="1">
              <a:off x="2303" y="3031"/>
              <a:ext cx="76"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88" name="Line 88">
              <a:extLst>
                <a:ext uri="{FF2B5EF4-FFF2-40B4-BE49-F238E27FC236}">
                  <a16:creationId xmlns:a16="http://schemas.microsoft.com/office/drawing/2014/main" id="{C0B6EA35-C155-4FE1-BCEE-3D86BDB4C332}"/>
                </a:ext>
              </a:extLst>
            </p:cNvPr>
            <p:cNvSpPr>
              <a:spLocks noChangeShapeType="1"/>
            </p:cNvSpPr>
            <p:nvPr/>
          </p:nvSpPr>
          <p:spPr bwMode="auto">
            <a:xfrm>
              <a:off x="2457" y="3039"/>
              <a:ext cx="91" cy="6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89" name="Rectangle 89">
              <a:extLst>
                <a:ext uri="{FF2B5EF4-FFF2-40B4-BE49-F238E27FC236}">
                  <a16:creationId xmlns:a16="http://schemas.microsoft.com/office/drawing/2014/main" id="{B3A1420B-CD85-4794-93B4-2C0B73CB787E}"/>
                </a:ext>
              </a:extLst>
            </p:cNvPr>
            <p:cNvSpPr>
              <a:spLocks noChangeArrowheads="1"/>
            </p:cNvSpPr>
            <p:nvPr/>
          </p:nvSpPr>
          <p:spPr bwMode="auto">
            <a:xfrm>
              <a:off x="2350" y="2864"/>
              <a:ext cx="125" cy="175"/>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tLang="en-US" sz="1200"/>
            </a:p>
          </p:txBody>
        </p:sp>
        <p:sp>
          <p:nvSpPr>
            <p:cNvPr id="281690" name="Rectangle 90">
              <a:extLst>
                <a:ext uri="{FF2B5EF4-FFF2-40B4-BE49-F238E27FC236}">
                  <a16:creationId xmlns:a16="http://schemas.microsoft.com/office/drawing/2014/main" id="{5BFAB060-EAE1-4687-841E-2DBD09FCF023}"/>
                </a:ext>
              </a:extLst>
            </p:cNvPr>
            <p:cNvSpPr>
              <a:spLocks noChangeArrowheads="1"/>
            </p:cNvSpPr>
            <p:nvPr/>
          </p:nvSpPr>
          <p:spPr bwMode="auto">
            <a:xfrm>
              <a:off x="2560" y="2884"/>
              <a:ext cx="125" cy="175"/>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tLang="en-US" sz="1200"/>
            </a:p>
          </p:txBody>
        </p:sp>
        <p:sp>
          <p:nvSpPr>
            <p:cNvPr id="281691" name="Rectangle 91">
              <a:extLst>
                <a:ext uri="{FF2B5EF4-FFF2-40B4-BE49-F238E27FC236}">
                  <a16:creationId xmlns:a16="http://schemas.microsoft.com/office/drawing/2014/main" id="{7B37DD3C-4EB3-4334-9DAA-9AABDE90F1EC}"/>
                </a:ext>
              </a:extLst>
            </p:cNvPr>
            <p:cNvSpPr>
              <a:spLocks noChangeArrowheads="1"/>
            </p:cNvSpPr>
            <p:nvPr/>
          </p:nvSpPr>
          <p:spPr bwMode="auto">
            <a:xfrm>
              <a:off x="2394" y="3103"/>
              <a:ext cx="80" cy="38"/>
            </a:xfrm>
            <a:prstGeom prst="rect">
              <a:avLst/>
            </a:prstGeom>
            <a:solidFill>
              <a:srgbClr val="CC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92" name="Line 92">
              <a:extLst>
                <a:ext uri="{FF2B5EF4-FFF2-40B4-BE49-F238E27FC236}">
                  <a16:creationId xmlns:a16="http://schemas.microsoft.com/office/drawing/2014/main" id="{E5642907-ABCF-464F-83C3-2C298479BCB6}"/>
                </a:ext>
              </a:extLst>
            </p:cNvPr>
            <p:cNvSpPr>
              <a:spLocks noChangeShapeType="1"/>
            </p:cNvSpPr>
            <p:nvPr/>
          </p:nvSpPr>
          <p:spPr bwMode="auto">
            <a:xfrm>
              <a:off x="2408" y="3052"/>
              <a:ext cx="18" cy="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93" name="AutoShape 93">
              <a:extLst>
                <a:ext uri="{FF2B5EF4-FFF2-40B4-BE49-F238E27FC236}">
                  <a16:creationId xmlns:a16="http://schemas.microsoft.com/office/drawing/2014/main" id="{872F0DB4-01C1-4DB5-9002-07FDFC469B3E}"/>
                </a:ext>
              </a:extLst>
            </p:cNvPr>
            <p:cNvSpPr>
              <a:spLocks noChangeArrowheads="1"/>
            </p:cNvSpPr>
            <p:nvPr/>
          </p:nvSpPr>
          <p:spPr bwMode="auto">
            <a:xfrm>
              <a:off x="2370" y="2991"/>
              <a:ext cx="85" cy="66"/>
            </a:xfrm>
            <a:prstGeom prst="diamond">
              <a:avLst/>
            </a:prstGeom>
            <a:solidFill>
              <a:srgbClr val="CC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1694" name="Text Box 94">
            <a:extLst>
              <a:ext uri="{FF2B5EF4-FFF2-40B4-BE49-F238E27FC236}">
                <a16:creationId xmlns:a16="http://schemas.microsoft.com/office/drawing/2014/main" id="{92434F31-1D79-45F5-AE86-89F74847F1AA}"/>
              </a:ext>
            </a:extLst>
          </p:cNvPr>
          <p:cNvSpPr txBox="1">
            <a:spLocks noChangeArrowheads="1"/>
          </p:cNvSpPr>
          <p:nvPr/>
        </p:nvSpPr>
        <p:spPr bwMode="auto">
          <a:xfrm>
            <a:off x="5318125" y="5984875"/>
            <a:ext cx="12907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Final Model</a:t>
            </a:r>
          </a:p>
        </p:txBody>
      </p:sp>
      <p:sp>
        <p:nvSpPr>
          <p:cNvPr id="281695" name="Line 95">
            <a:extLst>
              <a:ext uri="{FF2B5EF4-FFF2-40B4-BE49-F238E27FC236}">
                <a16:creationId xmlns:a16="http://schemas.microsoft.com/office/drawing/2014/main" id="{10BF8F93-A934-4F83-B2EC-BA2AD987817E}"/>
              </a:ext>
            </a:extLst>
          </p:cNvPr>
          <p:cNvSpPr>
            <a:spLocks noChangeShapeType="1"/>
          </p:cNvSpPr>
          <p:nvPr/>
        </p:nvSpPr>
        <p:spPr bwMode="auto">
          <a:xfrm>
            <a:off x="2895600" y="5791200"/>
            <a:ext cx="2438400" cy="0"/>
          </a:xfrm>
          <a:prstGeom prst="line">
            <a:avLst/>
          </a:prstGeom>
          <a:noFill/>
          <a:ln w="12700">
            <a:solidFill>
              <a:schemeClr val="tx1"/>
            </a:solidFill>
            <a:miter lim="800000"/>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96" name="Text Box 96">
            <a:extLst>
              <a:ext uri="{FF2B5EF4-FFF2-40B4-BE49-F238E27FC236}">
                <a16:creationId xmlns:a16="http://schemas.microsoft.com/office/drawing/2014/main" id="{25C02813-9E8A-452E-9E63-B15BFF459C76}"/>
              </a:ext>
            </a:extLst>
          </p:cNvPr>
          <p:cNvSpPr txBox="1">
            <a:spLocks noChangeArrowheads="1"/>
          </p:cNvSpPr>
          <p:nvPr/>
        </p:nvSpPr>
        <p:spPr bwMode="auto">
          <a:xfrm>
            <a:off x="1981200" y="5943600"/>
            <a:ext cx="14026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Final Test Set</a:t>
            </a:r>
          </a:p>
        </p:txBody>
      </p:sp>
      <p:sp>
        <p:nvSpPr>
          <p:cNvPr id="281697" name="Rectangle 97">
            <a:extLst>
              <a:ext uri="{FF2B5EF4-FFF2-40B4-BE49-F238E27FC236}">
                <a16:creationId xmlns:a16="http://schemas.microsoft.com/office/drawing/2014/main" id="{15C66884-F6DC-485B-BF3D-FBA974DA9042}"/>
              </a:ext>
            </a:extLst>
          </p:cNvPr>
          <p:cNvSpPr>
            <a:spLocks noChangeArrowheads="1"/>
          </p:cNvSpPr>
          <p:nvPr/>
        </p:nvSpPr>
        <p:spPr bwMode="auto">
          <a:xfrm>
            <a:off x="8153400" y="5181600"/>
            <a:ext cx="228600" cy="1143000"/>
          </a:xfrm>
          <a:prstGeom prst="rect">
            <a:avLst/>
          </a:prstGeom>
          <a:solidFill>
            <a:srgbClr val="CC99FF"/>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a:t>
            </a:r>
          </a:p>
          <a:p>
            <a:pPr algn="ctr"/>
            <a:r>
              <a:rPr lang="en-US" altLang="en-US" b="1"/>
              <a:t>-</a:t>
            </a:r>
          </a:p>
          <a:p>
            <a:pPr algn="ctr"/>
            <a:r>
              <a:rPr lang="en-US" altLang="en-US" b="1"/>
              <a:t>+</a:t>
            </a:r>
          </a:p>
          <a:p>
            <a:pPr algn="ctr"/>
            <a:r>
              <a:rPr lang="en-US" altLang="en-US" b="1"/>
              <a:t>-</a:t>
            </a:r>
          </a:p>
        </p:txBody>
      </p:sp>
      <p:sp>
        <p:nvSpPr>
          <p:cNvPr id="281698" name="Line 98">
            <a:extLst>
              <a:ext uri="{FF2B5EF4-FFF2-40B4-BE49-F238E27FC236}">
                <a16:creationId xmlns:a16="http://schemas.microsoft.com/office/drawing/2014/main" id="{761612F5-A03B-450D-9BC9-EF5F78192008}"/>
              </a:ext>
            </a:extLst>
          </p:cNvPr>
          <p:cNvSpPr>
            <a:spLocks noChangeShapeType="1"/>
          </p:cNvSpPr>
          <p:nvPr/>
        </p:nvSpPr>
        <p:spPr bwMode="auto">
          <a:xfrm>
            <a:off x="6248400" y="5791200"/>
            <a:ext cx="1905000" cy="0"/>
          </a:xfrm>
          <a:prstGeom prst="line">
            <a:avLst/>
          </a:prstGeom>
          <a:noFill/>
          <a:ln w="12700">
            <a:solidFill>
              <a:schemeClr val="tx1"/>
            </a:solidFill>
            <a:miter lim="800000"/>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99" name="Rectangle 99">
            <a:extLst>
              <a:ext uri="{FF2B5EF4-FFF2-40B4-BE49-F238E27FC236}">
                <a16:creationId xmlns:a16="http://schemas.microsoft.com/office/drawing/2014/main" id="{0AD49E9F-B9E0-4277-815F-7FC5BE1CF097}"/>
              </a:ext>
            </a:extLst>
          </p:cNvPr>
          <p:cNvSpPr>
            <a:spLocks noChangeArrowheads="1"/>
          </p:cNvSpPr>
          <p:nvPr/>
        </p:nvSpPr>
        <p:spPr bwMode="auto">
          <a:xfrm>
            <a:off x="8382000" y="5334001"/>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solidFill>
                  <a:srgbClr val="000000"/>
                </a:solidFill>
                <a:latin typeface="Arial" panose="020B0604020202020204" pitchFamily="34" charset="0"/>
              </a:rPr>
              <a:t>Final Evaluation</a:t>
            </a:r>
          </a:p>
        </p:txBody>
      </p:sp>
      <p:sp>
        <p:nvSpPr>
          <p:cNvPr id="281701" name="Line 101">
            <a:extLst>
              <a:ext uri="{FF2B5EF4-FFF2-40B4-BE49-F238E27FC236}">
                <a16:creationId xmlns:a16="http://schemas.microsoft.com/office/drawing/2014/main" id="{3C67AB27-0D0F-490E-BAD4-6CFE6511AC8E}"/>
              </a:ext>
            </a:extLst>
          </p:cNvPr>
          <p:cNvSpPr>
            <a:spLocks noChangeShapeType="1"/>
          </p:cNvSpPr>
          <p:nvPr/>
        </p:nvSpPr>
        <p:spPr bwMode="auto">
          <a:xfrm>
            <a:off x="5867400" y="50292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702" name="Text Box 102">
            <a:extLst>
              <a:ext uri="{FF2B5EF4-FFF2-40B4-BE49-F238E27FC236}">
                <a16:creationId xmlns:a16="http://schemas.microsoft.com/office/drawing/2014/main" id="{84DC5AB1-C9BD-4E35-AB90-770070B1411B}"/>
              </a:ext>
            </a:extLst>
          </p:cNvPr>
          <p:cNvSpPr txBox="1">
            <a:spLocks noChangeArrowheads="1"/>
          </p:cNvSpPr>
          <p:nvPr/>
        </p:nvSpPr>
        <p:spPr bwMode="auto">
          <a:xfrm>
            <a:off x="9051926" y="1870076"/>
            <a:ext cx="8547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Model</a:t>
            </a:r>
          </a:p>
          <a:p>
            <a:r>
              <a:rPr lang="en-US" altLang="en-US"/>
              <a:t>Builder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5E42A9B-A6A4-4153-B544-8D66742A721F}"/>
              </a:ext>
            </a:extLst>
          </p:cNvPr>
          <p:cNvSpPr>
            <a:spLocks noGrp="1" noChangeArrowheads="1"/>
          </p:cNvSpPr>
          <p:nvPr>
            <p:ph type="title"/>
          </p:nvPr>
        </p:nvSpPr>
        <p:spPr>
          <a:noFill/>
          <a:ln/>
        </p:spPr>
        <p:txBody>
          <a:bodyPr/>
          <a:lstStyle/>
          <a:p>
            <a:r>
              <a:rPr lang="en-US" altLang="en-US" b="1" dirty="0"/>
              <a:t>There are different types of Classifiers/estimators</a:t>
            </a:r>
          </a:p>
        </p:txBody>
      </p:sp>
      <p:sp>
        <p:nvSpPr>
          <p:cNvPr id="78851" name="Rectangle 3">
            <a:extLst>
              <a:ext uri="{FF2B5EF4-FFF2-40B4-BE49-F238E27FC236}">
                <a16:creationId xmlns:a16="http://schemas.microsoft.com/office/drawing/2014/main" id="{2508F711-B06D-434F-B1B3-85C75B4E150F}"/>
              </a:ext>
            </a:extLst>
          </p:cNvPr>
          <p:cNvSpPr>
            <a:spLocks noGrp="1" noChangeArrowheads="1"/>
          </p:cNvSpPr>
          <p:nvPr>
            <p:ph type="body" idx="1"/>
          </p:nvPr>
        </p:nvSpPr>
        <p:spPr>
          <a:noFill/>
          <a:ln/>
        </p:spPr>
        <p:txBody>
          <a:bodyPr>
            <a:normAutofit lnSpcReduction="10000"/>
          </a:bodyPr>
          <a:lstStyle/>
          <a:p>
            <a:pPr>
              <a:lnSpc>
                <a:spcPct val="90000"/>
              </a:lnSpc>
            </a:pPr>
            <a:r>
              <a:rPr lang="en-US" altLang="en-US" dirty="0"/>
              <a:t>Decision Trees</a:t>
            </a:r>
          </a:p>
          <a:p>
            <a:pPr>
              <a:lnSpc>
                <a:spcPct val="90000"/>
              </a:lnSpc>
            </a:pPr>
            <a:r>
              <a:rPr lang="en-US" altLang="en-US" dirty="0"/>
              <a:t>Simple Bayesian models</a:t>
            </a:r>
          </a:p>
          <a:p>
            <a:pPr>
              <a:lnSpc>
                <a:spcPct val="90000"/>
              </a:lnSpc>
            </a:pPr>
            <a:r>
              <a:rPr lang="en-US" altLang="en-US" dirty="0"/>
              <a:t>Nearest neighbor methods</a:t>
            </a:r>
          </a:p>
          <a:p>
            <a:pPr>
              <a:lnSpc>
                <a:spcPct val="90000"/>
              </a:lnSpc>
            </a:pPr>
            <a:r>
              <a:rPr lang="en-US" altLang="en-US" dirty="0"/>
              <a:t>Logistic regression</a:t>
            </a:r>
          </a:p>
          <a:p>
            <a:pPr>
              <a:lnSpc>
                <a:spcPct val="90000"/>
              </a:lnSpc>
            </a:pPr>
            <a:r>
              <a:rPr lang="en-US" altLang="en-US" dirty="0"/>
              <a:t>Neural networks</a:t>
            </a:r>
          </a:p>
          <a:p>
            <a:pPr>
              <a:lnSpc>
                <a:spcPct val="90000"/>
              </a:lnSpc>
            </a:pPr>
            <a:r>
              <a:rPr lang="en-US" altLang="en-US" dirty="0"/>
              <a:t>Linear discriminant analysis (LDA)</a:t>
            </a:r>
          </a:p>
          <a:p>
            <a:pPr>
              <a:lnSpc>
                <a:spcPct val="90000"/>
              </a:lnSpc>
            </a:pPr>
            <a:r>
              <a:rPr lang="en-US" altLang="en-US" dirty="0"/>
              <a:t>Quadratic discriminant analysis (QDA)</a:t>
            </a:r>
          </a:p>
          <a:p>
            <a:pPr>
              <a:lnSpc>
                <a:spcPct val="90000"/>
              </a:lnSpc>
            </a:pPr>
            <a:r>
              <a:rPr lang="en-US" altLang="en-US" dirty="0"/>
              <a:t>Convolutional Neural Nets</a:t>
            </a:r>
          </a:p>
          <a:p>
            <a:pPr>
              <a:lnSpc>
                <a:spcPct val="90000"/>
              </a:lnSpc>
            </a:pPr>
            <a:r>
              <a:rPr lang="en-US" altLang="en-US" dirty="0"/>
              <a:t>Recurrent Neural Nets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FEA5-EFC8-4BBD-8938-D0B4A837A8E6}"/>
              </a:ext>
            </a:extLst>
          </p:cNvPr>
          <p:cNvSpPr>
            <a:spLocks noGrp="1"/>
          </p:cNvSpPr>
          <p:nvPr>
            <p:ph type="title"/>
          </p:nvPr>
        </p:nvSpPr>
        <p:spPr>
          <a:xfrm>
            <a:off x="1530626" y="2299943"/>
            <a:ext cx="10515600" cy="1325563"/>
          </a:xfrm>
        </p:spPr>
        <p:txBody>
          <a:bodyPr/>
          <a:lstStyle/>
          <a:p>
            <a:r>
              <a:rPr lang="en-US" dirty="0"/>
              <a:t>A Practical Example worked out</a:t>
            </a:r>
          </a:p>
        </p:txBody>
      </p:sp>
    </p:spTree>
    <p:extLst>
      <p:ext uri="{BB962C8B-B14F-4D97-AF65-F5344CB8AC3E}">
        <p14:creationId xmlns:p14="http://schemas.microsoft.com/office/powerpoint/2010/main" val="316844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4B52-2BDE-4872-93C7-72DC6563565F}"/>
              </a:ext>
            </a:extLst>
          </p:cNvPr>
          <p:cNvSpPr>
            <a:spLocks noGrp="1"/>
          </p:cNvSpPr>
          <p:nvPr>
            <p:ph type="title"/>
          </p:nvPr>
        </p:nvSpPr>
        <p:spPr/>
        <p:txBody>
          <a:bodyPr/>
          <a:lstStyle/>
          <a:p>
            <a:r>
              <a:rPr lang="en-US" dirty="0" err="1"/>
              <a:t>DataSet</a:t>
            </a:r>
            <a:r>
              <a:rPr lang="en-US" dirty="0"/>
              <a:t> – IMDB Movie Review Dataset</a:t>
            </a:r>
            <a:br>
              <a:rPr lang="en-US" b="1" dirty="0"/>
            </a:br>
            <a:endParaRPr lang="en-US" dirty="0"/>
          </a:p>
        </p:txBody>
      </p:sp>
      <p:sp>
        <p:nvSpPr>
          <p:cNvPr id="3" name="Content Placeholder 2">
            <a:extLst>
              <a:ext uri="{FF2B5EF4-FFF2-40B4-BE49-F238E27FC236}">
                <a16:creationId xmlns:a16="http://schemas.microsoft.com/office/drawing/2014/main" id="{9DC2633E-900D-4233-B699-DA90A959F1CC}"/>
              </a:ext>
            </a:extLst>
          </p:cNvPr>
          <p:cNvSpPr>
            <a:spLocks noGrp="1"/>
          </p:cNvSpPr>
          <p:nvPr>
            <p:ph idx="1"/>
          </p:nvPr>
        </p:nvSpPr>
        <p:spPr/>
        <p:txBody>
          <a:bodyPr/>
          <a:lstStyle/>
          <a:p>
            <a:r>
              <a:rPr lang="en-US" dirty="0"/>
              <a:t>IMDB is a dataset for binary sentiment classification containing substantially more data than previous benchmark datasets. </a:t>
            </a:r>
          </a:p>
          <a:p>
            <a:endParaRPr lang="en-US" dirty="0"/>
          </a:p>
          <a:p>
            <a:r>
              <a:rPr lang="en-US" dirty="0"/>
              <a:t>Provides a set of 25,000 highly polar movie reviews for training, and 25,000 for testing. </a:t>
            </a:r>
          </a:p>
          <a:p>
            <a:endParaRPr lang="en-US" dirty="0"/>
          </a:p>
          <a:p>
            <a:r>
              <a:rPr lang="en-US" dirty="0"/>
              <a:t>Raw text and already processed bag of words formats are provided. </a:t>
            </a:r>
          </a:p>
        </p:txBody>
      </p:sp>
    </p:spTree>
    <p:extLst>
      <p:ext uri="{BB962C8B-B14F-4D97-AF65-F5344CB8AC3E}">
        <p14:creationId xmlns:p14="http://schemas.microsoft.com/office/powerpoint/2010/main" val="2229297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1E63-4810-4D84-9295-F3C5B0F4DE98}"/>
              </a:ext>
            </a:extLst>
          </p:cNvPr>
          <p:cNvSpPr>
            <a:spLocks noGrp="1"/>
          </p:cNvSpPr>
          <p:nvPr>
            <p:ph type="title"/>
          </p:nvPr>
        </p:nvSpPr>
        <p:spPr/>
        <p:txBody>
          <a:bodyPr/>
          <a:lstStyle/>
          <a:p>
            <a:r>
              <a:rPr lang="en-US" dirty="0"/>
              <a:t>Data Example</a:t>
            </a:r>
          </a:p>
        </p:txBody>
      </p:sp>
      <p:sp>
        <p:nvSpPr>
          <p:cNvPr id="3" name="Content Placeholder 2">
            <a:extLst>
              <a:ext uri="{FF2B5EF4-FFF2-40B4-BE49-F238E27FC236}">
                <a16:creationId xmlns:a16="http://schemas.microsoft.com/office/drawing/2014/main" id="{6A4FA3C5-47B6-447E-B82B-0BBB74879031}"/>
              </a:ext>
            </a:extLst>
          </p:cNvPr>
          <p:cNvSpPr>
            <a:spLocks noGrp="1"/>
          </p:cNvSpPr>
          <p:nvPr>
            <p:ph idx="1"/>
          </p:nvPr>
        </p:nvSpPr>
        <p:spPr/>
        <p:txBody>
          <a:bodyPr>
            <a:normAutofit fontScale="85000" lnSpcReduction="20000"/>
          </a:bodyPr>
          <a:lstStyle/>
          <a:p>
            <a:r>
              <a:rPr lang="en-US" b="1" dirty="0">
                <a:hlinkClick r:id="rId2"/>
              </a:rPr>
              <a:t>A BOLD, BRASH AND EXCITING MESS OF A FILM</a:t>
            </a:r>
            <a:r>
              <a:rPr lang="en-US" dirty="0">
                <a:hlinkClick r:id="rId3"/>
              </a:rPr>
              <a:t>jarrod76</a:t>
            </a:r>
            <a:r>
              <a:rPr lang="en-US" dirty="0"/>
              <a:t> 12 May 2000</a:t>
            </a:r>
          </a:p>
          <a:p>
            <a:r>
              <a:rPr lang="en-US" dirty="0"/>
              <a:t>The critics have been less than kind to 'Sample People' - so I had expectations that the film will be somewhat of a dud when I saw it. Many of the criticisms of the film are correct; it's a little derivative and quite a messy film - but that's part of it's charm. It's quite brave for an Australian film - it's noisy, </a:t>
            </a:r>
            <a:r>
              <a:rPr lang="en-US" dirty="0" err="1"/>
              <a:t>colourful</a:t>
            </a:r>
            <a:r>
              <a:rPr lang="en-US" dirty="0"/>
              <a:t> and never boring. It contains strong performances from Nathan Page, Ben Mendelsohn, Kylie Minogue and David Field; and a brilliant soundtrack of Australian artists covering classic Australian songs. The film's production design is excellent - it looks like a Gregg Araki film, and the editing and cinematography are relentlessly brash. It's imperative that people go and support films such as this - a low budget Aussie indie pic, because lack of support from critics and lack of distribution and publicity will mean that it remains unseen by the young adult demographic it is intended for. 'Sample People' (brilliant title) is as good as any film I have seen this year.</a:t>
            </a:r>
          </a:p>
          <a:p>
            <a:r>
              <a:rPr lang="en-US" dirty="0"/>
              <a:t> </a:t>
            </a:r>
          </a:p>
        </p:txBody>
      </p:sp>
    </p:spTree>
    <p:extLst>
      <p:ext uri="{BB962C8B-B14F-4D97-AF65-F5344CB8AC3E}">
        <p14:creationId xmlns:p14="http://schemas.microsoft.com/office/powerpoint/2010/main" val="275512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314A0-AB1F-4D42-AB44-97E565708D15}"/>
              </a:ext>
            </a:extLst>
          </p:cNvPr>
          <p:cNvSpPr>
            <a:spLocks noGrp="1"/>
          </p:cNvSpPr>
          <p:nvPr>
            <p:ph type="title"/>
          </p:nvPr>
        </p:nvSpPr>
        <p:spPr/>
        <p:txBody>
          <a:bodyPr/>
          <a:lstStyle/>
          <a:p>
            <a:r>
              <a:rPr lang="en-US" b="1" dirty="0"/>
              <a:t>Classifying text with TensorFlow Estimators</a:t>
            </a:r>
            <a:br>
              <a:rPr lang="en-US" b="1" dirty="0"/>
            </a:br>
            <a:endParaRPr lang="en-US" dirty="0"/>
          </a:p>
        </p:txBody>
      </p:sp>
      <p:sp>
        <p:nvSpPr>
          <p:cNvPr id="3" name="Content Placeholder 2">
            <a:extLst>
              <a:ext uri="{FF2B5EF4-FFF2-40B4-BE49-F238E27FC236}">
                <a16:creationId xmlns:a16="http://schemas.microsoft.com/office/drawing/2014/main" id="{1BF4F090-3008-41DA-BEB2-81916ABE2599}"/>
              </a:ext>
            </a:extLst>
          </p:cNvPr>
          <p:cNvSpPr>
            <a:spLocks noGrp="1"/>
          </p:cNvSpPr>
          <p:nvPr>
            <p:ph idx="1"/>
          </p:nvPr>
        </p:nvSpPr>
        <p:spPr/>
        <p:txBody>
          <a:bodyPr/>
          <a:lstStyle/>
          <a:p>
            <a:r>
              <a:rPr lang="en-US" dirty="0"/>
              <a:t>Tools</a:t>
            </a:r>
          </a:p>
          <a:p>
            <a:pPr lvl="1"/>
            <a:r>
              <a:rPr lang="en-US" dirty="0"/>
              <a:t>Python</a:t>
            </a:r>
          </a:p>
          <a:p>
            <a:r>
              <a:rPr lang="en-US" dirty="0"/>
              <a:t>Packages</a:t>
            </a:r>
          </a:p>
          <a:p>
            <a:pPr lvl="1"/>
            <a:r>
              <a:rPr lang="en-US" dirty="0"/>
              <a:t>TensorFlow ( Machine Learning/Deep Learning)</a:t>
            </a:r>
          </a:p>
          <a:p>
            <a:pPr lvl="1"/>
            <a:r>
              <a:rPr lang="en-US" dirty="0"/>
              <a:t>Pandas (Data Frames)</a:t>
            </a:r>
          </a:p>
          <a:p>
            <a:pPr lvl="1"/>
            <a:r>
              <a:rPr lang="en-US" dirty="0" err="1"/>
              <a:t>Numpy</a:t>
            </a:r>
            <a:r>
              <a:rPr lang="en-US" dirty="0"/>
              <a:t> (Arrays)</a:t>
            </a:r>
          </a:p>
          <a:p>
            <a:pPr lvl="1"/>
            <a:r>
              <a:rPr lang="en-US" dirty="0"/>
              <a:t>Matplotlib (</a:t>
            </a:r>
            <a:r>
              <a:rPr lang="en-US" dirty="0" err="1"/>
              <a:t>Visualisation</a:t>
            </a:r>
            <a:r>
              <a:rPr lang="en-US" dirty="0"/>
              <a:t>)</a:t>
            </a:r>
          </a:p>
          <a:p>
            <a:pPr lvl="1"/>
            <a:endParaRPr lang="en-US" dirty="0"/>
          </a:p>
          <a:p>
            <a:pPr lvl="1"/>
            <a:endParaRPr lang="en-US" dirty="0"/>
          </a:p>
        </p:txBody>
      </p:sp>
    </p:spTree>
    <p:extLst>
      <p:ext uri="{BB962C8B-B14F-4D97-AF65-F5344CB8AC3E}">
        <p14:creationId xmlns:p14="http://schemas.microsoft.com/office/powerpoint/2010/main" val="181624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CCF0-AEDD-4066-B6A9-7F975BB139AE}"/>
              </a:ext>
            </a:extLst>
          </p:cNvPr>
          <p:cNvSpPr>
            <a:spLocks noGrp="1"/>
          </p:cNvSpPr>
          <p:nvPr>
            <p:ph type="title"/>
          </p:nvPr>
        </p:nvSpPr>
        <p:spPr>
          <a:xfrm>
            <a:off x="838200" y="365125"/>
            <a:ext cx="10515600" cy="695049"/>
          </a:xfrm>
        </p:spPr>
        <p:txBody>
          <a:bodyPr/>
          <a:lstStyle/>
          <a:p>
            <a:r>
              <a:rPr lang="en-US" dirty="0"/>
              <a:t>A high level view of TF</a:t>
            </a:r>
          </a:p>
        </p:txBody>
      </p:sp>
      <p:pic>
        <p:nvPicPr>
          <p:cNvPr id="4" name="Content Placeholder 3">
            <a:extLst>
              <a:ext uri="{FF2B5EF4-FFF2-40B4-BE49-F238E27FC236}">
                <a16:creationId xmlns:a16="http://schemas.microsoft.com/office/drawing/2014/main" id="{D307CD5E-FB54-4F52-AB47-36CE221098F7}"/>
              </a:ext>
            </a:extLst>
          </p:cNvPr>
          <p:cNvPicPr>
            <a:picLocks noGrp="1" noChangeAspect="1"/>
          </p:cNvPicPr>
          <p:nvPr>
            <p:ph idx="1"/>
          </p:nvPr>
        </p:nvPicPr>
        <p:blipFill>
          <a:blip r:embed="rId2"/>
          <a:stretch>
            <a:fillRect/>
          </a:stretch>
        </p:blipFill>
        <p:spPr>
          <a:xfrm>
            <a:off x="1038254" y="1383213"/>
            <a:ext cx="10115491" cy="4832057"/>
          </a:xfrm>
          <a:prstGeom prst="rect">
            <a:avLst/>
          </a:prstGeom>
        </p:spPr>
      </p:pic>
    </p:spTree>
    <p:extLst>
      <p:ext uri="{BB962C8B-B14F-4D97-AF65-F5344CB8AC3E}">
        <p14:creationId xmlns:p14="http://schemas.microsoft.com/office/powerpoint/2010/main" val="120813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575F-70C6-445F-A980-F7F6DC554D88}"/>
              </a:ext>
            </a:extLst>
          </p:cNvPr>
          <p:cNvSpPr>
            <a:spLocks noGrp="1"/>
          </p:cNvSpPr>
          <p:nvPr>
            <p:ph type="title"/>
          </p:nvPr>
        </p:nvSpPr>
        <p:spPr/>
        <p:txBody>
          <a:bodyPr/>
          <a:lstStyle/>
          <a:p>
            <a:r>
              <a:rPr lang="en-US" dirty="0"/>
              <a:t>Tensors … in TF</a:t>
            </a:r>
          </a:p>
        </p:txBody>
      </p:sp>
      <p:sp>
        <p:nvSpPr>
          <p:cNvPr id="3" name="Content Placeholder 2">
            <a:extLst>
              <a:ext uri="{FF2B5EF4-FFF2-40B4-BE49-F238E27FC236}">
                <a16:creationId xmlns:a16="http://schemas.microsoft.com/office/drawing/2014/main" id="{8B5DAAC3-E829-4DA4-98A1-B978EF87A5CD}"/>
              </a:ext>
            </a:extLst>
          </p:cNvPr>
          <p:cNvSpPr>
            <a:spLocks noGrp="1"/>
          </p:cNvSpPr>
          <p:nvPr>
            <p:ph idx="1"/>
          </p:nvPr>
        </p:nvSpPr>
        <p:spPr/>
        <p:txBody>
          <a:bodyPr/>
          <a:lstStyle/>
          <a:p>
            <a:r>
              <a:rPr lang="en-US" dirty="0"/>
              <a:t>. A </a:t>
            </a:r>
            <a:r>
              <a:rPr lang="en-US" b="1" dirty="0"/>
              <a:t>tensor </a:t>
            </a:r>
            <a:r>
              <a:rPr lang="en-US" dirty="0"/>
              <a:t>is a generalization of vectors and matrices to potentially higher dimensions. </a:t>
            </a:r>
          </a:p>
          <a:p>
            <a:r>
              <a:rPr lang="en-US" dirty="0"/>
              <a:t>Internally, </a:t>
            </a:r>
            <a:r>
              <a:rPr lang="en-US" b="1" dirty="0"/>
              <a:t>TensorFlow</a:t>
            </a:r>
            <a:r>
              <a:rPr lang="en-US" dirty="0"/>
              <a:t> represents </a:t>
            </a:r>
            <a:r>
              <a:rPr lang="en-US" b="1" dirty="0"/>
              <a:t>tensors</a:t>
            </a:r>
            <a:r>
              <a:rPr lang="en-US" dirty="0"/>
              <a:t> as n-dimensional arrays of base datatypes.</a:t>
            </a:r>
          </a:p>
          <a:p>
            <a:r>
              <a:rPr lang="en-US" dirty="0"/>
              <a:t>TensorFlow, as the name indicates, is a framework to define and run computations involving tensors </a:t>
            </a:r>
          </a:p>
          <a:p>
            <a:r>
              <a:rPr lang="en-US" dirty="0"/>
              <a:t>When writing a TensorFlow program, the main objective is to   manipulate and pass around is the </a:t>
            </a:r>
            <a:r>
              <a:rPr lang="en-US" dirty="0" err="1"/>
              <a:t>tf.Tensor</a:t>
            </a:r>
            <a:endParaRPr lang="en-US" dirty="0"/>
          </a:p>
          <a:p>
            <a:endParaRPr lang="en-US" dirty="0"/>
          </a:p>
        </p:txBody>
      </p:sp>
    </p:spTree>
    <p:extLst>
      <p:ext uri="{BB962C8B-B14F-4D97-AF65-F5344CB8AC3E}">
        <p14:creationId xmlns:p14="http://schemas.microsoft.com/office/powerpoint/2010/main" val="235149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85FA-53C5-4AB8-BC6B-FDB044D95F2A}"/>
              </a:ext>
            </a:extLst>
          </p:cNvPr>
          <p:cNvSpPr>
            <a:spLocks noGrp="1"/>
          </p:cNvSpPr>
          <p:nvPr>
            <p:ph type="title"/>
          </p:nvPr>
        </p:nvSpPr>
        <p:spPr>
          <a:xfrm>
            <a:off x="838200" y="365125"/>
            <a:ext cx="10515600" cy="642040"/>
          </a:xfrm>
        </p:spPr>
        <p:txBody>
          <a:bodyPr>
            <a:normAutofit fontScale="90000"/>
          </a:bodyPr>
          <a:lstStyle/>
          <a:p>
            <a:br>
              <a:rPr lang="en-US" altLang="en-US" dirty="0">
                <a:solidFill>
                  <a:srgbClr val="000000"/>
                </a:solidFill>
                <a:latin typeface="Helvetica Neue"/>
              </a:rPr>
            </a:br>
            <a:r>
              <a:rPr lang="en-US" altLang="en-US" dirty="0">
                <a:solidFill>
                  <a:srgbClr val="000000"/>
                </a:solidFill>
                <a:latin typeface="Helvetica Neue"/>
              </a:rPr>
              <a:t>From arrays to Tensors</a:t>
            </a:r>
            <a:br>
              <a:rPr lang="en-US" altLang="en-US" b="1" dirty="0">
                <a:solidFill>
                  <a:srgbClr val="000000"/>
                </a:solidFill>
                <a:latin typeface="Helvetica Neue"/>
              </a:rPr>
            </a:br>
            <a:endParaRPr lang="en-US" dirty="0"/>
          </a:p>
        </p:txBody>
      </p:sp>
      <p:sp>
        <p:nvSpPr>
          <p:cNvPr id="6" name="Rectangle 1">
            <a:extLst>
              <a:ext uri="{FF2B5EF4-FFF2-40B4-BE49-F238E27FC236}">
                <a16:creationId xmlns:a16="http://schemas.microsoft.com/office/drawing/2014/main" id="{3023CF78-3636-4C70-907C-42958A929F79}"/>
              </a:ext>
            </a:extLst>
          </p:cNvPr>
          <p:cNvSpPr>
            <a:spLocks noGrp="1" noChangeArrowheads="1"/>
          </p:cNvSpPr>
          <p:nvPr>
            <p:ph idx="1"/>
          </p:nvPr>
        </p:nvSpPr>
        <p:spPr bwMode="auto">
          <a:xfrm>
            <a:off x="718931" y="1200651"/>
            <a:ext cx="8835887" cy="55480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78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pPr>
            <a:r>
              <a:rPr lang="en-US" altLang="en-US" dirty="0"/>
              <a:t>There's one more thing we need to do get our data ready for TensorFlow.</a:t>
            </a:r>
          </a:p>
          <a:p>
            <a:pPr lvl="0" eaLnBrk="1" hangingPunct="1">
              <a:spcBef>
                <a:spcPts val="1000"/>
              </a:spcBef>
            </a:pPr>
            <a:r>
              <a:rPr lang="en-US" altLang="en-US" dirty="0"/>
              <a:t>We need to convert the data from </a:t>
            </a:r>
            <a:r>
              <a:rPr lang="en-US" altLang="en-US" dirty="0" err="1"/>
              <a:t>numpy</a:t>
            </a:r>
            <a:r>
              <a:rPr lang="en-US" altLang="en-US" dirty="0"/>
              <a:t> arrays into Tensors.</a:t>
            </a:r>
          </a:p>
          <a:p>
            <a:pPr lvl="0" eaLnBrk="1" hangingPunct="1">
              <a:spcBef>
                <a:spcPts val="1000"/>
              </a:spcBef>
            </a:pPr>
            <a:r>
              <a:rPr lang="en-US" altLang="en-US" dirty="0"/>
              <a:t>Fortunately for us the Dataset module has us covered.</a:t>
            </a:r>
          </a:p>
          <a:p>
            <a:pPr lvl="0" eaLnBrk="1" hangingPunct="1">
              <a:spcBef>
                <a:spcPts val="1000"/>
              </a:spcBef>
            </a:pPr>
            <a:r>
              <a:rPr lang="en-US" altLang="en-US" dirty="0" err="1"/>
              <a:t>from_tensor_slices</a:t>
            </a:r>
            <a:r>
              <a:rPr lang="en-US" altLang="en-US" dirty="0"/>
              <a:t> that creates the dataset to which we can then apply multiple transformations to shuffle,</a:t>
            </a:r>
          </a:p>
          <a:p>
            <a:pPr lvl="0" eaLnBrk="1" hangingPunct="1">
              <a:spcBef>
                <a:spcPts val="1000"/>
              </a:spcBef>
            </a:pPr>
            <a:r>
              <a:rPr lang="en-US" altLang="en-US" dirty="0"/>
              <a:t> batch and repeat samples and plug into our training pipeline.</a:t>
            </a:r>
          </a:p>
          <a:p>
            <a:pPr lvl="0" eaLnBrk="1" hangingPunct="1">
              <a:spcBef>
                <a:spcPts val="1000"/>
              </a:spcBef>
            </a:pPr>
            <a:r>
              <a:rPr lang="en-US" altLang="en-US" dirty="0"/>
              <a:t>With just a few changes we could be loading the data from files on disk and </a:t>
            </a:r>
          </a:p>
          <a:p>
            <a:pPr marR="0" lvl="0" eaLnBrk="1" fontAlgn="base" hangingPunct="1">
              <a:spcBef>
                <a:spcPts val="1000"/>
              </a:spcBef>
              <a:spcAft>
                <a:spcPct val="0"/>
              </a:spcAft>
              <a:buClrTx/>
              <a:buSzTx/>
              <a:tabLst/>
            </a:pPr>
            <a:endParaRPr lang="en-US" altLang="en-US" dirty="0">
              <a:latin typeface="+mn-lt"/>
            </a:endParaRPr>
          </a:p>
        </p:txBody>
      </p:sp>
    </p:spTree>
    <p:extLst>
      <p:ext uri="{BB962C8B-B14F-4D97-AF65-F5344CB8AC3E}">
        <p14:creationId xmlns:p14="http://schemas.microsoft.com/office/powerpoint/2010/main" val="85837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869F-7830-486F-80FC-4E0398BB9AB8}"/>
              </a:ext>
            </a:extLst>
          </p:cNvPr>
          <p:cNvSpPr>
            <a:spLocks noGrp="1"/>
          </p:cNvSpPr>
          <p:nvPr>
            <p:ph type="title"/>
          </p:nvPr>
        </p:nvSpPr>
        <p:spPr>
          <a:xfrm>
            <a:off x="838200" y="365125"/>
            <a:ext cx="10515600" cy="1013101"/>
          </a:xfrm>
        </p:spPr>
        <p:txBody>
          <a:bodyPr/>
          <a:lstStyle/>
          <a:p>
            <a:r>
              <a:rPr lang="en-US" dirty="0"/>
              <a:t>Machine Learning Problems</a:t>
            </a:r>
          </a:p>
        </p:txBody>
      </p:sp>
      <p:sp>
        <p:nvSpPr>
          <p:cNvPr id="3" name="Content Placeholder 2">
            <a:extLst>
              <a:ext uri="{FF2B5EF4-FFF2-40B4-BE49-F238E27FC236}">
                <a16:creationId xmlns:a16="http://schemas.microsoft.com/office/drawing/2014/main" id="{34CDF0E3-DBDE-43B5-91D9-21A4AB10BDEA}"/>
              </a:ext>
            </a:extLst>
          </p:cNvPr>
          <p:cNvSpPr>
            <a:spLocks noGrp="1"/>
          </p:cNvSpPr>
          <p:nvPr>
            <p:ph idx="1"/>
          </p:nvPr>
        </p:nvSpPr>
        <p:spPr/>
        <p:txBody>
          <a:bodyPr/>
          <a:lstStyle/>
          <a:p>
            <a:r>
              <a:rPr lang="en-US" dirty="0"/>
              <a:t>Classification</a:t>
            </a:r>
          </a:p>
          <a:p>
            <a:r>
              <a:rPr lang="en-US" dirty="0"/>
              <a:t>Regression </a:t>
            </a:r>
          </a:p>
          <a:p>
            <a:r>
              <a:rPr lang="en-US" dirty="0"/>
              <a:t>Clustering </a:t>
            </a:r>
          </a:p>
          <a:p>
            <a:r>
              <a:rPr lang="en-US" dirty="0"/>
              <a:t>Anomaly detection </a:t>
            </a:r>
          </a:p>
          <a:p>
            <a:r>
              <a:rPr lang="en-US" dirty="0"/>
              <a:t>Recommendation systems</a:t>
            </a:r>
          </a:p>
          <a:p>
            <a:r>
              <a:rPr lang="en-US" dirty="0"/>
              <a:t>….</a:t>
            </a:r>
          </a:p>
        </p:txBody>
      </p:sp>
    </p:spTree>
    <p:extLst>
      <p:ext uri="{BB962C8B-B14F-4D97-AF65-F5344CB8AC3E}">
        <p14:creationId xmlns:p14="http://schemas.microsoft.com/office/powerpoint/2010/main" val="171372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024A-23A5-4B0B-A5E1-002EF1E50CF6}"/>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53CB98B-6ED6-4AEB-BD5C-774696688626}"/>
              </a:ext>
            </a:extLst>
          </p:cNvPr>
          <p:cNvSpPr>
            <a:spLocks noGrp="1"/>
          </p:cNvSpPr>
          <p:nvPr>
            <p:ph idx="1"/>
          </p:nvPr>
        </p:nvSpPr>
        <p:spPr/>
        <p:txBody>
          <a:bodyPr>
            <a:normAutofit lnSpcReduction="10000"/>
          </a:bodyPr>
          <a:lstStyle/>
          <a:p>
            <a:pPr lvl="0" fontAlgn="base">
              <a:spcAft>
                <a:spcPct val="0"/>
              </a:spcAft>
            </a:pPr>
            <a:r>
              <a:rPr lang="en-US" altLang="en-US" dirty="0"/>
              <a:t>The framework does all the memory management.</a:t>
            </a:r>
          </a:p>
          <a:p>
            <a:pPr lvl="0" fontAlgn="base">
              <a:spcAft>
                <a:spcPct val="0"/>
              </a:spcAft>
            </a:pPr>
            <a:r>
              <a:rPr lang="en-US" altLang="en-US" dirty="0"/>
              <a:t>We define two input functions:</a:t>
            </a:r>
          </a:p>
          <a:p>
            <a:pPr lvl="0" fontAlgn="base">
              <a:spcAft>
                <a:spcPct val="0"/>
              </a:spcAft>
            </a:pPr>
            <a:r>
              <a:rPr lang="en-US" altLang="en-US" dirty="0"/>
              <a:t>One for processing the training data and one for processing the test data. </a:t>
            </a:r>
          </a:p>
          <a:p>
            <a:pPr lvl="0" fontAlgn="base">
              <a:spcAft>
                <a:spcPct val="0"/>
              </a:spcAft>
            </a:pPr>
            <a:r>
              <a:rPr lang="en-US" altLang="en-US" dirty="0"/>
              <a:t>We shuffle the training data and do not predefine the number of epochs we want to train,</a:t>
            </a:r>
          </a:p>
          <a:p>
            <a:pPr lvl="0" fontAlgn="base">
              <a:spcAft>
                <a:spcPct val="0"/>
              </a:spcAft>
            </a:pPr>
            <a:r>
              <a:rPr lang="en-US" altLang="en-US" dirty="0"/>
              <a:t>While we only need one epoch of the test data for evaluation. </a:t>
            </a:r>
          </a:p>
          <a:p>
            <a:pPr lvl="0" fontAlgn="base">
              <a:spcAft>
                <a:spcPct val="0"/>
              </a:spcAft>
            </a:pPr>
            <a:r>
              <a:rPr lang="en-US" altLang="en-US" dirty="0"/>
              <a:t>We also add an additional "</a:t>
            </a:r>
            <a:r>
              <a:rPr lang="en-US" altLang="en-US" dirty="0" err="1"/>
              <a:t>len</a:t>
            </a:r>
            <a:r>
              <a:rPr lang="en-US" altLang="en-US" dirty="0"/>
              <a:t>" key to both that captures the length of the original, </a:t>
            </a:r>
          </a:p>
          <a:p>
            <a:pPr lvl="0" fontAlgn="base">
              <a:spcAft>
                <a:spcPct val="0"/>
              </a:spcAft>
            </a:pPr>
            <a:r>
              <a:rPr lang="en-US" altLang="en-US" dirty="0"/>
              <a:t>unpadded sequence, which we will use later.</a:t>
            </a:r>
          </a:p>
          <a:p>
            <a:endParaRPr lang="en-US" dirty="0"/>
          </a:p>
        </p:txBody>
      </p:sp>
    </p:spTree>
    <p:extLst>
      <p:ext uri="{BB962C8B-B14F-4D97-AF65-F5344CB8AC3E}">
        <p14:creationId xmlns:p14="http://schemas.microsoft.com/office/powerpoint/2010/main" val="3498527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F813-98A3-43C6-B3CD-20EF0D40E931}"/>
              </a:ext>
            </a:extLst>
          </p:cNvPr>
          <p:cNvSpPr>
            <a:spLocks noGrp="1"/>
          </p:cNvSpPr>
          <p:nvPr>
            <p:ph type="title"/>
          </p:nvPr>
        </p:nvSpPr>
        <p:spPr>
          <a:xfrm>
            <a:off x="838200" y="365125"/>
            <a:ext cx="10515600" cy="827571"/>
          </a:xfrm>
        </p:spPr>
        <p:txBody>
          <a:bodyPr/>
          <a:lstStyle/>
          <a:p>
            <a:r>
              <a:rPr lang="en-US" dirty="0"/>
              <a:t>Baselines</a:t>
            </a:r>
          </a:p>
        </p:txBody>
      </p:sp>
      <p:sp>
        <p:nvSpPr>
          <p:cNvPr id="3" name="Content Placeholder 2">
            <a:extLst>
              <a:ext uri="{FF2B5EF4-FFF2-40B4-BE49-F238E27FC236}">
                <a16:creationId xmlns:a16="http://schemas.microsoft.com/office/drawing/2014/main" id="{48E8AF23-745A-4DE3-88E8-1CA781A99D22}"/>
              </a:ext>
            </a:extLst>
          </p:cNvPr>
          <p:cNvSpPr>
            <a:spLocks noGrp="1"/>
          </p:cNvSpPr>
          <p:nvPr>
            <p:ph idx="1"/>
          </p:nvPr>
        </p:nvSpPr>
        <p:spPr>
          <a:xfrm>
            <a:off x="838200" y="1192696"/>
            <a:ext cx="10515600" cy="5141843"/>
          </a:xfrm>
        </p:spPr>
        <p:txBody>
          <a:bodyPr>
            <a:normAutofit/>
          </a:bodyPr>
          <a:lstStyle/>
          <a:p>
            <a:r>
              <a:rPr lang="en-US" dirty="0"/>
              <a:t>Trying out one of the simplest models out there for text classification</a:t>
            </a:r>
          </a:p>
          <a:p>
            <a:r>
              <a:rPr lang="en-US" dirty="0"/>
              <a:t> That is, a sparse linear model that gives a weight to each token and adds up</a:t>
            </a:r>
          </a:p>
          <a:p>
            <a:r>
              <a:rPr lang="en-US" dirty="0"/>
              <a:t>The fact that we don't care about the order of the words in the sentence is the reason why this method is generally known as a Bag-of-Words (BOW) approach. </a:t>
            </a:r>
          </a:p>
          <a:p>
            <a:r>
              <a:rPr lang="en-US" dirty="0"/>
              <a:t>Let's see how that works out all of the results, regardless of the order</a:t>
            </a:r>
          </a:p>
          <a:p>
            <a:r>
              <a:rPr lang="en-US" dirty="0"/>
              <a:t>And then  we create a simple function that trains the classifier and additionally creates a precision-recall curve</a:t>
            </a:r>
          </a:p>
          <a:p>
            <a:r>
              <a:rPr lang="en-US" dirty="0"/>
              <a:t>Here we do not aim to maximize performance  so we only train our models for 25000 steps</a:t>
            </a:r>
          </a:p>
          <a:p>
            <a:endParaRPr lang="en-US" dirty="0"/>
          </a:p>
        </p:txBody>
      </p:sp>
    </p:spTree>
    <p:extLst>
      <p:ext uri="{BB962C8B-B14F-4D97-AF65-F5344CB8AC3E}">
        <p14:creationId xmlns:p14="http://schemas.microsoft.com/office/powerpoint/2010/main" val="2391438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D134-0F67-47FE-AF9E-67DC9467E80A}"/>
              </a:ext>
            </a:extLst>
          </p:cNvPr>
          <p:cNvSpPr>
            <a:spLocks noGrp="1"/>
          </p:cNvSpPr>
          <p:nvPr>
            <p:ph type="title"/>
          </p:nvPr>
        </p:nvSpPr>
        <p:spPr/>
        <p:txBody>
          <a:bodyPr/>
          <a:lstStyle/>
          <a:p>
            <a:r>
              <a:rPr lang="en-US" b="1" dirty="0"/>
              <a:t>Embeddings</a:t>
            </a:r>
          </a:p>
        </p:txBody>
      </p:sp>
      <p:sp>
        <p:nvSpPr>
          <p:cNvPr id="3" name="Content Placeholder 2">
            <a:extLst>
              <a:ext uri="{FF2B5EF4-FFF2-40B4-BE49-F238E27FC236}">
                <a16:creationId xmlns:a16="http://schemas.microsoft.com/office/drawing/2014/main" id="{9A9FFDBD-DB02-4E22-80A5-EFAECD68797A}"/>
              </a:ext>
            </a:extLst>
          </p:cNvPr>
          <p:cNvSpPr>
            <a:spLocks noGrp="1"/>
          </p:cNvSpPr>
          <p:nvPr>
            <p:ph idx="1"/>
          </p:nvPr>
        </p:nvSpPr>
        <p:spPr/>
        <p:txBody>
          <a:bodyPr>
            <a:normAutofit fontScale="92500"/>
          </a:bodyPr>
          <a:lstStyle/>
          <a:p>
            <a:r>
              <a:rPr lang="en-US" dirty="0"/>
              <a:t>The next step of complexity we can add are word embeddings. </a:t>
            </a:r>
          </a:p>
          <a:p>
            <a:r>
              <a:rPr lang="en-US" dirty="0"/>
              <a:t>Embeddings are a dense low-dimensional representation of sparse high-dimensional data. </a:t>
            </a:r>
          </a:p>
          <a:p>
            <a:r>
              <a:rPr lang="en-US" dirty="0"/>
              <a:t>This allows our model to learn a more meaningful representation of each token, rather than just an index.</a:t>
            </a:r>
          </a:p>
          <a:p>
            <a:r>
              <a:rPr lang="en-US" dirty="0"/>
              <a:t> While an individual dimension is not meaningful, the low-dimensional space-</a:t>
            </a:r>
          </a:p>
          <a:p>
            <a:r>
              <a:rPr lang="en-US" dirty="0"/>
              <a:t>when learned from a large enough corpus such as tense, plural, gender, thematic relatedness, and many more. We can add word embeddings by converting our existing feature column into an `</a:t>
            </a:r>
            <a:r>
              <a:rPr lang="en-US" dirty="0" err="1"/>
              <a:t>embedding_column</a:t>
            </a:r>
            <a:r>
              <a:rPr lang="en-US" dirty="0"/>
              <a:t>`.</a:t>
            </a:r>
          </a:p>
        </p:txBody>
      </p:sp>
    </p:spTree>
    <p:extLst>
      <p:ext uri="{BB962C8B-B14F-4D97-AF65-F5344CB8AC3E}">
        <p14:creationId xmlns:p14="http://schemas.microsoft.com/office/powerpoint/2010/main" val="3721142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2837-7C67-44DB-A29D-9ECC7A8B01B7}"/>
              </a:ext>
            </a:extLst>
          </p:cNvPr>
          <p:cNvSpPr>
            <a:spLocks noGrp="1"/>
          </p:cNvSpPr>
          <p:nvPr>
            <p:ph type="title"/>
          </p:nvPr>
        </p:nvSpPr>
        <p:spPr/>
        <p:txBody>
          <a:bodyPr/>
          <a:lstStyle/>
          <a:p>
            <a:r>
              <a:rPr lang="en-US" b="1" dirty="0"/>
              <a:t>Getting Predictions</a:t>
            </a:r>
            <a:br>
              <a:rPr lang="en-US" b="1" dirty="0"/>
            </a:br>
            <a:endParaRPr lang="en-US" dirty="0"/>
          </a:p>
        </p:txBody>
      </p:sp>
      <p:sp>
        <p:nvSpPr>
          <p:cNvPr id="3" name="Content Placeholder 2">
            <a:extLst>
              <a:ext uri="{FF2B5EF4-FFF2-40B4-BE49-F238E27FC236}">
                <a16:creationId xmlns:a16="http://schemas.microsoft.com/office/drawing/2014/main" id="{F0B49C6A-73E1-4C30-AE56-245351EB9920}"/>
              </a:ext>
            </a:extLst>
          </p:cNvPr>
          <p:cNvSpPr>
            <a:spLocks noGrp="1"/>
          </p:cNvSpPr>
          <p:nvPr>
            <p:ph idx="1"/>
          </p:nvPr>
        </p:nvSpPr>
        <p:spPr/>
        <p:txBody>
          <a:bodyPr/>
          <a:lstStyle/>
          <a:p>
            <a:r>
              <a:rPr lang="en-US" dirty="0"/>
              <a:t>To get predictions on new sentences we can use the predict method in the Estimator instances</a:t>
            </a:r>
          </a:p>
          <a:p>
            <a:endParaRPr lang="en-US" dirty="0"/>
          </a:p>
          <a:p>
            <a:r>
              <a:rPr lang="en-US" dirty="0"/>
              <a:t>Which will load the latest checkpoint for each model and evaluate on the unseen data. </a:t>
            </a:r>
          </a:p>
          <a:p>
            <a:endParaRPr lang="en-US" dirty="0"/>
          </a:p>
          <a:p>
            <a:r>
              <a:rPr lang="en-US" dirty="0"/>
              <a:t>But before passing the data into the model we have to clean up, tokenize and map each token to the corresponding index</a:t>
            </a:r>
          </a:p>
        </p:txBody>
      </p:sp>
    </p:spTree>
    <p:extLst>
      <p:ext uri="{BB962C8B-B14F-4D97-AF65-F5344CB8AC3E}">
        <p14:creationId xmlns:p14="http://schemas.microsoft.com/office/powerpoint/2010/main" val="351617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894C-3E6B-4BFF-9414-A4F913BF9338}"/>
              </a:ext>
            </a:extLst>
          </p:cNvPr>
          <p:cNvSpPr>
            <a:spLocks noGrp="1"/>
          </p:cNvSpPr>
          <p:nvPr>
            <p:ph type="title"/>
          </p:nvPr>
        </p:nvSpPr>
        <p:spPr>
          <a:xfrm>
            <a:off x="838200" y="365125"/>
            <a:ext cx="10515600" cy="973345"/>
          </a:xfrm>
        </p:spPr>
        <p:txBody>
          <a:bodyPr>
            <a:normAutofit/>
          </a:bodyPr>
          <a:lstStyle/>
          <a:p>
            <a:r>
              <a:rPr lang="en-US" dirty="0"/>
              <a:t>Supervised learning</a:t>
            </a:r>
          </a:p>
        </p:txBody>
      </p:sp>
      <p:sp>
        <p:nvSpPr>
          <p:cNvPr id="3" name="Content Placeholder 2">
            <a:extLst>
              <a:ext uri="{FF2B5EF4-FFF2-40B4-BE49-F238E27FC236}">
                <a16:creationId xmlns:a16="http://schemas.microsoft.com/office/drawing/2014/main" id="{9C8D2485-AB65-4079-B76C-6DD5D83432C1}"/>
              </a:ext>
            </a:extLst>
          </p:cNvPr>
          <p:cNvSpPr>
            <a:spLocks noGrp="1"/>
          </p:cNvSpPr>
          <p:nvPr>
            <p:ph idx="1"/>
          </p:nvPr>
        </p:nvSpPr>
        <p:spPr/>
        <p:txBody>
          <a:bodyPr/>
          <a:lstStyle/>
          <a:p>
            <a:r>
              <a:rPr lang="en-US" dirty="0"/>
              <a:t>Classification, regression </a:t>
            </a:r>
          </a:p>
          <a:p>
            <a:endParaRPr lang="en-US" dirty="0"/>
          </a:p>
          <a:p>
            <a:r>
              <a:rPr lang="en-US" dirty="0"/>
              <a:t>Label, target value </a:t>
            </a:r>
          </a:p>
          <a:p>
            <a:endParaRPr lang="en-US" dirty="0"/>
          </a:p>
          <a:p>
            <a:r>
              <a:rPr lang="en-US" dirty="0"/>
              <a:t>Training &amp; Validation phases</a:t>
            </a:r>
          </a:p>
        </p:txBody>
      </p:sp>
    </p:spTree>
    <p:extLst>
      <p:ext uri="{BB962C8B-B14F-4D97-AF65-F5344CB8AC3E}">
        <p14:creationId xmlns:p14="http://schemas.microsoft.com/office/powerpoint/2010/main" val="159803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24C9-59DB-486B-ADC5-B73CD769F5D5}"/>
              </a:ext>
            </a:extLst>
          </p:cNvPr>
          <p:cNvSpPr>
            <a:spLocks noGrp="1"/>
          </p:cNvSpPr>
          <p:nvPr>
            <p:ph type="title"/>
          </p:nvPr>
        </p:nvSpPr>
        <p:spPr>
          <a:xfrm>
            <a:off x="838200" y="365125"/>
            <a:ext cx="10515600" cy="1132371"/>
          </a:xfrm>
        </p:spPr>
        <p:txBody>
          <a:bodyPr/>
          <a:lstStyle/>
          <a:p>
            <a:r>
              <a:rPr lang="en-US" dirty="0"/>
              <a:t>Unsupervised learning</a:t>
            </a:r>
          </a:p>
        </p:txBody>
      </p:sp>
      <p:sp>
        <p:nvSpPr>
          <p:cNvPr id="3" name="Content Placeholder 2">
            <a:extLst>
              <a:ext uri="{FF2B5EF4-FFF2-40B4-BE49-F238E27FC236}">
                <a16:creationId xmlns:a16="http://schemas.microsoft.com/office/drawing/2014/main" id="{5F1C89EA-4891-4A13-A6F1-055F102940D8}"/>
              </a:ext>
            </a:extLst>
          </p:cNvPr>
          <p:cNvSpPr>
            <a:spLocks noGrp="1"/>
          </p:cNvSpPr>
          <p:nvPr>
            <p:ph idx="1"/>
          </p:nvPr>
        </p:nvSpPr>
        <p:spPr/>
        <p:txBody>
          <a:bodyPr/>
          <a:lstStyle/>
          <a:p>
            <a:r>
              <a:rPr lang="en-US" dirty="0"/>
              <a:t>Clustering, feature selection </a:t>
            </a:r>
          </a:p>
          <a:p>
            <a:endParaRPr lang="en-US" dirty="0"/>
          </a:p>
          <a:p>
            <a:r>
              <a:rPr lang="en-US" dirty="0"/>
              <a:t>Finding structure of data </a:t>
            </a:r>
          </a:p>
          <a:p>
            <a:endParaRPr lang="en-US" dirty="0"/>
          </a:p>
          <a:p>
            <a:r>
              <a:rPr lang="en-US" dirty="0"/>
              <a:t>Statistical values describing the data</a:t>
            </a:r>
          </a:p>
          <a:p>
            <a:r>
              <a:rPr lang="en-US" dirty="0"/>
              <a:t>..</a:t>
            </a:r>
          </a:p>
        </p:txBody>
      </p:sp>
    </p:spTree>
    <p:extLst>
      <p:ext uri="{BB962C8B-B14F-4D97-AF65-F5344CB8AC3E}">
        <p14:creationId xmlns:p14="http://schemas.microsoft.com/office/powerpoint/2010/main" val="395883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A5AF7A6-5315-4941-9B8D-C1CD0520096D}"/>
              </a:ext>
            </a:extLst>
          </p:cNvPr>
          <p:cNvPicPr>
            <a:picLocks noGrp="1" noChangeAspect="1"/>
          </p:cNvPicPr>
          <p:nvPr>
            <p:ph idx="1"/>
          </p:nvPr>
        </p:nvPicPr>
        <p:blipFill>
          <a:blip r:embed="rId2"/>
          <a:stretch>
            <a:fillRect/>
          </a:stretch>
        </p:blipFill>
        <p:spPr>
          <a:xfrm>
            <a:off x="452156" y="530087"/>
            <a:ext cx="11199259" cy="5804452"/>
          </a:xfrm>
          <a:prstGeom prst="rect">
            <a:avLst/>
          </a:prstGeom>
        </p:spPr>
      </p:pic>
    </p:spTree>
    <p:extLst>
      <p:ext uri="{BB962C8B-B14F-4D97-AF65-F5344CB8AC3E}">
        <p14:creationId xmlns:p14="http://schemas.microsoft.com/office/powerpoint/2010/main" val="178155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0B587A-806C-46A2-B293-D57161F765F5}"/>
              </a:ext>
            </a:extLst>
          </p:cNvPr>
          <p:cNvPicPr>
            <a:picLocks noGrp="1" noChangeAspect="1"/>
          </p:cNvPicPr>
          <p:nvPr>
            <p:ph idx="1"/>
          </p:nvPr>
        </p:nvPicPr>
        <p:blipFill>
          <a:blip r:embed="rId2"/>
          <a:stretch>
            <a:fillRect/>
          </a:stretch>
        </p:blipFill>
        <p:spPr>
          <a:xfrm>
            <a:off x="1258956" y="605456"/>
            <a:ext cx="9329531" cy="5647087"/>
          </a:xfrm>
          <a:prstGeom prst="rect">
            <a:avLst/>
          </a:prstGeom>
        </p:spPr>
      </p:pic>
    </p:spTree>
    <p:extLst>
      <p:ext uri="{BB962C8B-B14F-4D97-AF65-F5344CB8AC3E}">
        <p14:creationId xmlns:p14="http://schemas.microsoft.com/office/powerpoint/2010/main" val="41760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4CE4299-5F23-4CDF-B109-451435662838}"/>
              </a:ext>
            </a:extLst>
          </p:cNvPr>
          <p:cNvPicPr>
            <a:picLocks noGrp="1" noChangeAspect="1"/>
          </p:cNvPicPr>
          <p:nvPr>
            <p:ph idx="1"/>
          </p:nvPr>
        </p:nvPicPr>
        <p:blipFill>
          <a:blip r:embed="rId2"/>
          <a:stretch>
            <a:fillRect/>
          </a:stretch>
        </p:blipFill>
        <p:spPr>
          <a:xfrm>
            <a:off x="570397" y="977485"/>
            <a:ext cx="10243376" cy="5694550"/>
          </a:xfrm>
          <a:prstGeom prst="rect">
            <a:avLst/>
          </a:prstGeom>
        </p:spPr>
      </p:pic>
      <p:sp>
        <p:nvSpPr>
          <p:cNvPr id="5" name="TextBox 4">
            <a:extLst>
              <a:ext uri="{FF2B5EF4-FFF2-40B4-BE49-F238E27FC236}">
                <a16:creationId xmlns:a16="http://schemas.microsoft.com/office/drawing/2014/main" id="{A5A1C411-87CF-45EB-BD05-1C4E4856DFDC}"/>
              </a:ext>
            </a:extLst>
          </p:cNvPr>
          <p:cNvSpPr txBox="1"/>
          <p:nvPr/>
        </p:nvSpPr>
        <p:spPr>
          <a:xfrm>
            <a:off x="1086678" y="291548"/>
            <a:ext cx="10243376" cy="646331"/>
          </a:xfrm>
          <a:prstGeom prst="rect">
            <a:avLst/>
          </a:prstGeom>
          <a:noFill/>
        </p:spPr>
        <p:txBody>
          <a:bodyPr wrap="square" rtlCol="0">
            <a:spAutoFit/>
          </a:bodyPr>
          <a:lstStyle/>
          <a:p>
            <a:r>
              <a:rPr lang="en-US" sz="3600" dirty="0"/>
              <a:t>Typical Data for classification – An Example</a:t>
            </a:r>
          </a:p>
        </p:txBody>
      </p:sp>
    </p:spTree>
    <p:extLst>
      <p:ext uri="{BB962C8B-B14F-4D97-AF65-F5344CB8AC3E}">
        <p14:creationId xmlns:p14="http://schemas.microsoft.com/office/powerpoint/2010/main" val="211986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2EBE-91F7-4003-8C9C-69DCEA6D627D}"/>
              </a:ext>
            </a:extLst>
          </p:cNvPr>
          <p:cNvSpPr>
            <a:spLocks noGrp="1"/>
          </p:cNvSpPr>
          <p:nvPr>
            <p:ph type="title"/>
          </p:nvPr>
        </p:nvSpPr>
        <p:spPr/>
        <p:txBody>
          <a:bodyPr/>
          <a:lstStyle/>
          <a:p>
            <a:r>
              <a:rPr lang="en-US" b="1" dirty="0"/>
              <a:t>Data Preprocessing</a:t>
            </a:r>
            <a:r>
              <a:rPr lang="en-US" dirty="0"/>
              <a:t>	</a:t>
            </a:r>
            <a:br>
              <a:rPr lang="en-US" dirty="0"/>
            </a:br>
            <a:r>
              <a:rPr lang="en-US" dirty="0"/>
              <a:t>	</a:t>
            </a:r>
          </a:p>
        </p:txBody>
      </p:sp>
      <p:sp>
        <p:nvSpPr>
          <p:cNvPr id="3" name="Content Placeholder 2">
            <a:extLst>
              <a:ext uri="{FF2B5EF4-FFF2-40B4-BE49-F238E27FC236}">
                <a16:creationId xmlns:a16="http://schemas.microsoft.com/office/drawing/2014/main" id="{3BE0E239-D261-496D-8640-50E36C36172D}"/>
              </a:ext>
            </a:extLst>
          </p:cNvPr>
          <p:cNvSpPr>
            <a:spLocks noGrp="1"/>
          </p:cNvSpPr>
          <p:nvPr>
            <p:ph idx="1"/>
          </p:nvPr>
        </p:nvSpPr>
        <p:spPr>
          <a:xfrm>
            <a:off x="838200" y="1520824"/>
            <a:ext cx="10515600" cy="4575175"/>
          </a:xfrm>
        </p:spPr>
        <p:txBody>
          <a:bodyPr>
            <a:normAutofit/>
          </a:bodyPr>
          <a:lstStyle/>
          <a:p>
            <a:r>
              <a:rPr lang="en-US" dirty="0"/>
              <a:t>Data Indexing</a:t>
            </a:r>
          </a:p>
          <a:p>
            <a:endParaRPr lang="en-US" dirty="0"/>
          </a:p>
          <a:p>
            <a:r>
              <a:rPr lang="en-US" dirty="0"/>
              <a:t>Cleansing</a:t>
            </a:r>
          </a:p>
          <a:p>
            <a:endParaRPr lang="en-US" dirty="0"/>
          </a:p>
          <a:p>
            <a:r>
              <a:rPr lang="en-US" dirty="0"/>
              <a:t>Normalizing</a:t>
            </a:r>
          </a:p>
          <a:p>
            <a:endParaRPr lang="en-US" dirty="0"/>
          </a:p>
          <a:p>
            <a:r>
              <a:rPr lang="en-US" dirty="0"/>
              <a:t>Tokenizing</a:t>
            </a:r>
          </a:p>
          <a:p>
            <a:endParaRPr lang="en-US" dirty="0"/>
          </a:p>
          <a:p>
            <a:r>
              <a:rPr lang="en-US" dirty="0"/>
              <a:t>Building a dictionary indexing each of the tokens by frequency. </a:t>
            </a:r>
          </a:p>
          <a:p>
            <a:endParaRPr lang="en-US" dirty="0"/>
          </a:p>
        </p:txBody>
      </p:sp>
    </p:spTree>
    <p:extLst>
      <p:ext uri="{BB962C8B-B14F-4D97-AF65-F5344CB8AC3E}">
        <p14:creationId xmlns:p14="http://schemas.microsoft.com/office/powerpoint/2010/main" val="423450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BBA2-4DF2-4DE7-A610-E4B83809E276}"/>
              </a:ext>
            </a:extLst>
          </p:cNvPr>
          <p:cNvSpPr>
            <a:spLocks noGrp="1"/>
          </p:cNvSpPr>
          <p:nvPr>
            <p:ph type="title"/>
          </p:nvPr>
        </p:nvSpPr>
        <p:spPr/>
        <p:txBody>
          <a:bodyPr/>
          <a:lstStyle/>
          <a:p>
            <a:r>
              <a:rPr lang="en-US" dirty="0"/>
              <a:t>Some more steps</a:t>
            </a:r>
          </a:p>
        </p:txBody>
      </p:sp>
      <p:sp>
        <p:nvSpPr>
          <p:cNvPr id="3" name="Content Placeholder 2">
            <a:extLst>
              <a:ext uri="{FF2B5EF4-FFF2-40B4-BE49-F238E27FC236}">
                <a16:creationId xmlns:a16="http://schemas.microsoft.com/office/drawing/2014/main" id="{32B305F6-C584-4DE3-B2C2-9871F73DAC81}"/>
              </a:ext>
            </a:extLst>
          </p:cNvPr>
          <p:cNvSpPr>
            <a:spLocks noGrp="1"/>
          </p:cNvSpPr>
          <p:nvPr>
            <p:ph idx="1"/>
          </p:nvPr>
        </p:nvSpPr>
        <p:spPr/>
        <p:txBody>
          <a:bodyPr/>
          <a:lstStyle/>
          <a:p>
            <a:r>
              <a:rPr lang="en-US" dirty="0"/>
              <a:t>Post tokenization the vocabulary obtained could be sparse so tried to prevent the remove least occurring words.</a:t>
            </a:r>
          </a:p>
          <a:p>
            <a:endParaRPr lang="en-US" dirty="0"/>
          </a:p>
          <a:p>
            <a:r>
              <a:rPr lang="en-US" dirty="0"/>
              <a:t>It's standard to limit the size of the vocabulary to prevent the dataset from becoming too sparse and high dimensional, causing potential overfitting</a:t>
            </a:r>
          </a:p>
        </p:txBody>
      </p:sp>
    </p:spTree>
    <p:extLst>
      <p:ext uri="{BB962C8B-B14F-4D97-AF65-F5344CB8AC3E}">
        <p14:creationId xmlns:p14="http://schemas.microsoft.com/office/powerpoint/2010/main" val="472691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896</Words>
  <Application>Microsoft Office PowerPoint</Application>
  <PresentationFormat>Widescreen</PresentationFormat>
  <Paragraphs>146</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Helvetica Neue</vt:lpstr>
      <vt:lpstr>Office Theme</vt:lpstr>
      <vt:lpstr>Sentiment Classification A Text Mining Example</vt:lpstr>
      <vt:lpstr>Machine Learning Problems</vt:lpstr>
      <vt:lpstr>Supervised learning</vt:lpstr>
      <vt:lpstr>Unsupervised learning</vt:lpstr>
      <vt:lpstr>PowerPoint Presentation</vt:lpstr>
      <vt:lpstr>PowerPoint Presentation</vt:lpstr>
      <vt:lpstr>PowerPoint Presentation</vt:lpstr>
      <vt:lpstr>Data Preprocessing   </vt:lpstr>
      <vt:lpstr>Some more steps</vt:lpstr>
      <vt:lpstr>Data Cleaning</vt:lpstr>
      <vt:lpstr>Classification:  Train, Validation, Test split</vt:lpstr>
      <vt:lpstr>There are different types of Classifiers/estimators</vt:lpstr>
      <vt:lpstr>A Practical Example worked out</vt:lpstr>
      <vt:lpstr>DataSet – IMDB Movie Review Dataset </vt:lpstr>
      <vt:lpstr>Data Example</vt:lpstr>
      <vt:lpstr>Classifying text with TensorFlow Estimators </vt:lpstr>
      <vt:lpstr>A high level view of TF</vt:lpstr>
      <vt:lpstr>Tensors … in TF</vt:lpstr>
      <vt:lpstr> From arrays to Tensors </vt:lpstr>
      <vt:lpstr>Continue..</vt:lpstr>
      <vt:lpstr>Baselines</vt:lpstr>
      <vt:lpstr>Embeddings</vt:lpstr>
      <vt:lpstr>Getting Predictions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24</cp:revision>
  <dcterms:created xsi:type="dcterms:W3CDTF">2018-10-22T12:30:48Z</dcterms:created>
  <dcterms:modified xsi:type="dcterms:W3CDTF">2018-10-22T15:46:54Z</dcterms:modified>
</cp:coreProperties>
</file>