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6124A3-9B09-49AE-AD88-F35DBAD4A12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1E555F-504A-48B3-9C34-8B214E6511E8}">
      <dgm:prSet/>
      <dgm:spPr/>
      <dgm:t>
        <a:bodyPr/>
        <a:lstStyle/>
        <a:p>
          <a:r>
            <a:rPr lang="en-US" b="1"/>
            <a:t>Machine learning and AI in Health Domain</a:t>
          </a:r>
          <a:endParaRPr lang="en-US"/>
        </a:p>
      </dgm:t>
    </dgm:pt>
    <dgm:pt modelId="{F3646AB8-B0E1-4954-AEB3-6FED9C52E659}" type="parTrans" cxnId="{F8087EC3-D66C-46DE-9849-86D69FA4AB3F}">
      <dgm:prSet/>
      <dgm:spPr/>
      <dgm:t>
        <a:bodyPr/>
        <a:lstStyle/>
        <a:p>
          <a:endParaRPr lang="en-US"/>
        </a:p>
      </dgm:t>
    </dgm:pt>
    <dgm:pt modelId="{0B8F4D21-E3D8-41A7-BD1B-B2D974521AED}" type="sibTrans" cxnId="{F8087EC3-D66C-46DE-9849-86D69FA4AB3F}">
      <dgm:prSet/>
      <dgm:spPr/>
      <dgm:t>
        <a:bodyPr/>
        <a:lstStyle/>
        <a:p>
          <a:endParaRPr lang="en-US"/>
        </a:p>
      </dgm:t>
    </dgm:pt>
    <dgm:pt modelId="{28A9BA18-7776-49FB-B0A2-085C2079E71F}" type="pres">
      <dgm:prSet presAssocID="{506124A3-9B09-49AE-AD88-F35DBAD4A124}" presName="linear" presStyleCnt="0">
        <dgm:presLayoutVars>
          <dgm:animLvl val="lvl"/>
          <dgm:resizeHandles val="exact"/>
        </dgm:presLayoutVars>
      </dgm:prSet>
      <dgm:spPr/>
    </dgm:pt>
    <dgm:pt modelId="{432F5ED8-A69F-4E17-BAA6-47F43F61AC3A}" type="pres">
      <dgm:prSet presAssocID="{171E555F-504A-48B3-9C34-8B214E6511E8}" presName="parentText" presStyleLbl="node1" presStyleIdx="0" presStyleCnt="1">
        <dgm:presLayoutVars>
          <dgm:chMax val="0"/>
          <dgm:bulletEnabled val="1"/>
        </dgm:presLayoutVars>
      </dgm:prSet>
      <dgm:spPr/>
    </dgm:pt>
  </dgm:ptLst>
  <dgm:cxnLst>
    <dgm:cxn modelId="{4052A278-077A-4573-AE53-56D366191591}" type="presOf" srcId="{171E555F-504A-48B3-9C34-8B214E6511E8}" destId="{432F5ED8-A69F-4E17-BAA6-47F43F61AC3A}" srcOrd="0" destOrd="0" presId="urn:microsoft.com/office/officeart/2005/8/layout/vList2"/>
    <dgm:cxn modelId="{F8087EC3-D66C-46DE-9849-86D69FA4AB3F}" srcId="{506124A3-9B09-49AE-AD88-F35DBAD4A124}" destId="{171E555F-504A-48B3-9C34-8B214E6511E8}" srcOrd="0" destOrd="0" parTransId="{F3646AB8-B0E1-4954-AEB3-6FED9C52E659}" sibTransId="{0B8F4D21-E3D8-41A7-BD1B-B2D974521AED}"/>
    <dgm:cxn modelId="{04AC54E5-6310-41B1-A80A-EE26D6ED71CC}" type="presOf" srcId="{506124A3-9B09-49AE-AD88-F35DBAD4A124}" destId="{28A9BA18-7776-49FB-B0A2-085C2079E71F}" srcOrd="0" destOrd="0" presId="urn:microsoft.com/office/officeart/2005/8/layout/vList2"/>
    <dgm:cxn modelId="{8CA58813-B24A-4939-ACD1-E5BC1C1BA5AC}" type="presParOf" srcId="{28A9BA18-7776-49FB-B0A2-085C2079E71F}" destId="{432F5ED8-A69F-4E17-BAA6-47F43F61AC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124A3-9B09-49AE-AD88-F35DBAD4A1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71E555F-504A-48B3-9C34-8B214E6511E8}">
      <dgm:prSet/>
      <dgm:spPr/>
      <dgm:t>
        <a:bodyPr/>
        <a:lstStyle/>
        <a:p>
          <a:r>
            <a:rPr lang="en-US" b="1" i="0" dirty="0"/>
            <a:t>Finding Physician Trends for Commercial Market Research</a:t>
          </a:r>
          <a:endParaRPr lang="en-US" dirty="0"/>
        </a:p>
      </dgm:t>
    </dgm:pt>
    <dgm:pt modelId="{F3646AB8-B0E1-4954-AEB3-6FED9C52E659}" type="parTrans" cxnId="{F8087EC3-D66C-46DE-9849-86D69FA4AB3F}">
      <dgm:prSet/>
      <dgm:spPr/>
      <dgm:t>
        <a:bodyPr/>
        <a:lstStyle/>
        <a:p>
          <a:endParaRPr lang="en-US"/>
        </a:p>
      </dgm:t>
    </dgm:pt>
    <dgm:pt modelId="{0B8F4D21-E3D8-41A7-BD1B-B2D974521AED}" type="sibTrans" cxnId="{F8087EC3-D66C-46DE-9849-86D69FA4AB3F}">
      <dgm:prSet/>
      <dgm:spPr/>
      <dgm:t>
        <a:bodyPr/>
        <a:lstStyle/>
        <a:p>
          <a:endParaRPr lang="en-US"/>
        </a:p>
      </dgm:t>
    </dgm:pt>
    <dgm:pt modelId="{28A9BA18-7776-49FB-B0A2-085C2079E71F}" type="pres">
      <dgm:prSet presAssocID="{506124A3-9B09-49AE-AD88-F35DBAD4A124}" presName="linear" presStyleCnt="0">
        <dgm:presLayoutVars>
          <dgm:animLvl val="lvl"/>
          <dgm:resizeHandles val="exact"/>
        </dgm:presLayoutVars>
      </dgm:prSet>
      <dgm:spPr/>
    </dgm:pt>
    <dgm:pt modelId="{432F5ED8-A69F-4E17-BAA6-47F43F61AC3A}" type="pres">
      <dgm:prSet presAssocID="{171E555F-504A-48B3-9C34-8B214E6511E8}" presName="parentText" presStyleLbl="node1" presStyleIdx="0" presStyleCnt="1">
        <dgm:presLayoutVars>
          <dgm:chMax val="0"/>
          <dgm:bulletEnabled val="1"/>
        </dgm:presLayoutVars>
      </dgm:prSet>
      <dgm:spPr/>
    </dgm:pt>
  </dgm:ptLst>
  <dgm:cxnLst>
    <dgm:cxn modelId="{4052A278-077A-4573-AE53-56D366191591}" type="presOf" srcId="{171E555F-504A-48B3-9C34-8B214E6511E8}" destId="{432F5ED8-A69F-4E17-BAA6-47F43F61AC3A}" srcOrd="0" destOrd="0" presId="urn:microsoft.com/office/officeart/2005/8/layout/vList2"/>
    <dgm:cxn modelId="{F8087EC3-D66C-46DE-9849-86D69FA4AB3F}" srcId="{506124A3-9B09-49AE-AD88-F35DBAD4A124}" destId="{171E555F-504A-48B3-9C34-8B214E6511E8}" srcOrd="0" destOrd="0" parTransId="{F3646AB8-B0E1-4954-AEB3-6FED9C52E659}" sibTransId="{0B8F4D21-E3D8-41A7-BD1B-B2D974521AED}"/>
    <dgm:cxn modelId="{04AC54E5-6310-41B1-A80A-EE26D6ED71CC}" type="presOf" srcId="{506124A3-9B09-49AE-AD88-F35DBAD4A124}" destId="{28A9BA18-7776-49FB-B0A2-085C2079E71F}" srcOrd="0" destOrd="0" presId="urn:microsoft.com/office/officeart/2005/8/layout/vList2"/>
    <dgm:cxn modelId="{8CA58813-B24A-4939-ACD1-E5BC1C1BA5AC}" type="presParOf" srcId="{28A9BA18-7776-49FB-B0A2-085C2079E71F}" destId="{432F5ED8-A69F-4E17-BAA6-47F43F61AC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A58B9F-2C42-4DB4-B96A-AD8BEE1C46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D7631-3419-40D2-A51E-37EE25E2DB6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7630" tIns="87630" rIns="87630" bIns="87630" numCol="1" spcCol="1270" anchor="ctr" anchorCtr="0"/>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Treatment Pathways &amp; Patient Journey for Health Outcomes</a:t>
          </a:r>
        </a:p>
      </dgm:t>
    </dgm:pt>
    <dgm:pt modelId="{4FA07C39-6B8F-4BBE-97D2-D2813E9EAD1C}" type="parTrans" cxnId="{83D5F270-50FD-48DA-97AA-325EC1B35E84}">
      <dgm:prSet/>
      <dgm:spPr/>
      <dgm:t>
        <a:bodyPr/>
        <a:lstStyle/>
        <a:p>
          <a:endParaRPr lang="en-US"/>
        </a:p>
      </dgm:t>
    </dgm:pt>
    <dgm:pt modelId="{60110C02-83EE-4C98-9E05-0CC203509671}" type="sibTrans" cxnId="{83D5F270-50FD-48DA-97AA-325EC1B35E84}">
      <dgm:prSet/>
      <dgm:spPr/>
      <dgm:t>
        <a:bodyPr/>
        <a:lstStyle/>
        <a:p>
          <a:endParaRPr lang="en-US"/>
        </a:p>
      </dgm:t>
    </dgm:pt>
    <dgm:pt modelId="{3B159F85-BDA1-402A-A880-F759D5AAAB54}" type="pres">
      <dgm:prSet presAssocID="{28A58B9F-2C42-4DB4-B96A-AD8BEE1C4606}" presName="linear" presStyleCnt="0">
        <dgm:presLayoutVars>
          <dgm:animLvl val="lvl"/>
          <dgm:resizeHandles val="exact"/>
        </dgm:presLayoutVars>
      </dgm:prSet>
      <dgm:spPr/>
    </dgm:pt>
    <dgm:pt modelId="{6C8A4BB9-9E0B-49FD-881A-5470293CECAE}" type="pres">
      <dgm:prSet presAssocID="{06FD7631-3419-40D2-A51E-37EE25E2DB6A}" presName="parentText" presStyleLbl="node1" presStyleIdx="0" presStyleCnt="1" custScaleY="51972" custLinFactNeighborX="-4059" custLinFactNeighborY="-47973">
        <dgm:presLayoutVars>
          <dgm:chMax val="0"/>
          <dgm:bulletEnabled val="1"/>
        </dgm:presLayoutVars>
      </dgm:prSet>
      <dgm:spPr>
        <a:xfrm>
          <a:off x="0" y="0"/>
          <a:ext cx="9964615" cy="719549"/>
        </a:xfrm>
        <a:prstGeom prst="roundRect">
          <a:avLst/>
        </a:prstGeom>
      </dgm:spPr>
    </dgm:pt>
  </dgm:ptLst>
  <dgm:cxnLst>
    <dgm:cxn modelId="{83D5F270-50FD-48DA-97AA-325EC1B35E84}" srcId="{28A58B9F-2C42-4DB4-B96A-AD8BEE1C4606}" destId="{06FD7631-3419-40D2-A51E-37EE25E2DB6A}" srcOrd="0" destOrd="0" parTransId="{4FA07C39-6B8F-4BBE-97D2-D2813E9EAD1C}" sibTransId="{60110C02-83EE-4C98-9E05-0CC203509671}"/>
    <dgm:cxn modelId="{287FE072-9F8C-4B06-8BC9-A4573454185F}" type="presOf" srcId="{06FD7631-3419-40D2-A51E-37EE25E2DB6A}" destId="{6C8A4BB9-9E0B-49FD-881A-5470293CECAE}" srcOrd="0" destOrd="0" presId="urn:microsoft.com/office/officeart/2005/8/layout/vList2"/>
    <dgm:cxn modelId="{7F3708F6-3677-477C-A7AC-E42CF8B9FCC7}" type="presOf" srcId="{28A58B9F-2C42-4DB4-B96A-AD8BEE1C4606}" destId="{3B159F85-BDA1-402A-A880-F759D5AAAB54}" srcOrd="0" destOrd="0" presId="urn:microsoft.com/office/officeart/2005/8/layout/vList2"/>
    <dgm:cxn modelId="{B1D88C41-B6AC-4BBD-800B-2B2C81D09330}" type="presParOf" srcId="{3B159F85-BDA1-402A-A880-F759D5AAAB54}" destId="{6C8A4BB9-9E0B-49FD-881A-5470293CEC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A58B9F-2C42-4DB4-B96A-AD8BEE1C46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D7631-3419-40D2-A51E-37EE25E2DB6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7630" tIns="87630" rIns="87630" bIns="87630" numCol="1" spcCol="1270" anchor="ctr" anchorCtr="0"/>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Physician/Patient Matching</a:t>
          </a:r>
        </a:p>
      </dgm:t>
    </dgm:pt>
    <dgm:pt modelId="{4FA07C39-6B8F-4BBE-97D2-D2813E9EAD1C}" type="parTrans" cxnId="{83D5F270-50FD-48DA-97AA-325EC1B35E84}">
      <dgm:prSet/>
      <dgm:spPr/>
      <dgm:t>
        <a:bodyPr/>
        <a:lstStyle/>
        <a:p>
          <a:endParaRPr lang="en-US"/>
        </a:p>
      </dgm:t>
    </dgm:pt>
    <dgm:pt modelId="{60110C02-83EE-4C98-9E05-0CC203509671}" type="sibTrans" cxnId="{83D5F270-50FD-48DA-97AA-325EC1B35E84}">
      <dgm:prSet/>
      <dgm:spPr/>
      <dgm:t>
        <a:bodyPr/>
        <a:lstStyle/>
        <a:p>
          <a:endParaRPr lang="en-US"/>
        </a:p>
      </dgm:t>
    </dgm:pt>
    <dgm:pt modelId="{3B159F85-BDA1-402A-A880-F759D5AAAB54}" type="pres">
      <dgm:prSet presAssocID="{28A58B9F-2C42-4DB4-B96A-AD8BEE1C4606}" presName="linear" presStyleCnt="0">
        <dgm:presLayoutVars>
          <dgm:animLvl val="lvl"/>
          <dgm:resizeHandles val="exact"/>
        </dgm:presLayoutVars>
      </dgm:prSet>
      <dgm:spPr/>
    </dgm:pt>
    <dgm:pt modelId="{6C8A4BB9-9E0B-49FD-881A-5470293CECAE}" type="pres">
      <dgm:prSet presAssocID="{06FD7631-3419-40D2-A51E-37EE25E2DB6A}" presName="parentText" presStyleLbl="node1" presStyleIdx="0" presStyleCnt="1" custScaleY="51972" custLinFactNeighborX="-4059" custLinFactNeighborY="-47973">
        <dgm:presLayoutVars>
          <dgm:chMax val="0"/>
          <dgm:bulletEnabled val="1"/>
        </dgm:presLayoutVars>
      </dgm:prSet>
      <dgm:spPr>
        <a:xfrm>
          <a:off x="0" y="0"/>
          <a:ext cx="9964615" cy="719549"/>
        </a:xfrm>
        <a:prstGeom prst="roundRect">
          <a:avLst/>
        </a:prstGeom>
      </dgm:spPr>
    </dgm:pt>
  </dgm:ptLst>
  <dgm:cxnLst>
    <dgm:cxn modelId="{83D5F270-50FD-48DA-97AA-325EC1B35E84}" srcId="{28A58B9F-2C42-4DB4-B96A-AD8BEE1C4606}" destId="{06FD7631-3419-40D2-A51E-37EE25E2DB6A}" srcOrd="0" destOrd="0" parTransId="{4FA07C39-6B8F-4BBE-97D2-D2813E9EAD1C}" sibTransId="{60110C02-83EE-4C98-9E05-0CC203509671}"/>
    <dgm:cxn modelId="{287FE072-9F8C-4B06-8BC9-A4573454185F}" type="presOf" srcId="{06FD7631-3419-40D2-A51E-37EE25E2DB6A}" destId="{6C8A4BB9-9E0B-49FD-881A-5470293CECAE}" srcOrd="0" destOrd="0" presId="urn:microsoft.com/office/officeart/2005/8/layout/vList2"/>
    <dgm:cxn modelId="{7F3708F6-3677-477C-A7AC-E42CF8B9FCC7}" type="presOf" srcId="{28A58B9F-2C42-4DB4-B96A-AD8BEE1C4606}" destId="{3B159F85-BDA1-402A-A880-F759D5AAAB54}" srcOrd="0" destOrd="0" presId="urn:microsoft.com/office/officeart/2005/8/layout/vList2"/>
    <dgm:cxn modelId="{B1D88C41-B6AC-4BBD-800B-2B2C81D09330}" type="presParOf" srcId="{3B159F85-BDA1-402A-A880-F759D5AAAB54}" destId="{6C8A4BB9-9E0B-49FD-881A-5470293CEC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A58B9F-2C42-4DB4-B96A-AD8BEE1C46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FD7631-3419-40D2-A51E-37EE25E2DB6A}">
      <dgm:prSe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87630" tIns="87630" rIns="87630" bIns="87630" numCol="1" spcCol="1270" anchor="ctr" anchorCtr="0"/>
        <a:lstStyle/>
        <a:p>
          <a:pPr marL="0" lvl="0" indent="0" algn="l" defTabSz="1022350">
            <a:lnSpc>
              <a:spcPct val="90000"/>
            </a:lnSpc>
            <a:spcBef>
              <a:spcPct val="0"/>
            </a:spcBef>
            <a:spcAft>
              <a:spcPct val="35000"/>
            </a:spcAft>
            <a:buNone/>
          </a:pPr>
          <a:endParaRPr lang="en-US" sz="2300" b="1" i="0" kern="1200" dirty="0"/>
        </a:p>
        <a:p>
          <a:pPr marL="0" lvl="0" indent="0" algn="l" defTabSz="1022350">
            <a:lnSpc>
              <a:spcPct val="90000"/>
            </a:lnSpc>
            <a:spcBef>
              <a:spcPct val="0"/>
            </a:spcBef>
            <a:spcAft>
              <a:spcPct val="35000"/>
            </a:spcAft>
            <a:buNone/>
          </a:pPr>
          <a:r>
            <a:rPr lang="en-US" sz="2300" b="1" i="0" kern="1200" dirty="0"/>
            <a:t>Market Mix Modeling (or Promotion Response Modeling)</a:t>
          </a:r>
        </a:p>
        <a:p>
          <a:pPr marL="0" lvl="0" indent="0" algn="l" defTabSz="1022350">
            <a:lnSpc>
              <a:spcPct val="90000"/>
            </a:lnSpc>
            <a:spcBef>
              <a:spcPct val="0"/>
            </a:spcBef>
            <a:spcAft>
              <a:spcPct val="35000"/>
            </a:spcAft>
            <a:buNone/>
          </a:pPr>
          <a:endParaRPr lang="en-US" sz="2300" b="1" kern="1200" dirty="0">
            <a:solidFill>
              <a:prstClr val="white"/>
            </a:solidFill>
            <a:latin typeface="Calibri" panose="020F0502020204030204"/>
            <a:ea typeface="+mn-ea"/>
            <a:cs typeface="+mn-cs"/>
          </a:endParaRPr>
        </a:p>
      </dgm:t>
    </dgm:pt>
    <dgm:pt modelId="{4FA07C39-6B8F-4BBE-97D2-D2813E9EAD1C}" type="parTrans" cxnId="{83D5F270-50FD-48DA-97AA-325EC1B35E84}">
      <dgm:prSet/>
      <dgm:spPr/>
      <dgm:t>
        <a:bodyPr/>
        <a:lstStyle/>
        <a:p>
          <a:endParaRPr lang="en-US"/>
        </a:p>
      </dgm:t>
    </dgm:pt>
    <dgm:pt modelId="{60110C02-83EE-4C98-9E05-0CC203509671}" type="sibTrans" cxnId="{83D5F270-50FD-48DA-97AA-325EC1B35E84}">
      <dgm:prSet/>
      <dgm:spPr/>
      <dgm:t>
        <a:bodyPr/>
        <a:lstStyle/>
        <a:p>
          <a:endParaRPr lang="en-US"/>
        </a:p>
      </dgm:t>
    </dgm:pt>
    <dgm:pt modelId="{3B159F85-BDA1-402A-A880-F759D5AAAB54}" type="pres">
      <dgm:prSet presAssocID="{28A58B9F-2C42-4DB4-B96A-AD8BEE1C4606}" presName="linear" presStyleCnt="0">
        <dgm:presLayoutVars>
          <dgm:animLvl val="lvl"/>
          <dgm:resizeHandles val="exact"/>
        </dgm:presLayoutVars>
      </dgm:prSet>
      <dgm:spPr/>
    </dgm:pt>
    <dgm:pt modelId="{6C8A4BB9-9E0B-49FD-881A-5470293CECAE}" type="pres">
      <dgm:prSet presAssocID="{06FD7631-3419-40D2-A51E-37EE25E2DB6A}" presName="parentText" presStyleLbl="node1" presStyleIdx="0" presStyleCnt="1" custScaleY="51972" custLinFactNeighborX="-4059" custLinFactNeighborY="-47973">
        <dgm:presLayoutVars>
          <dgm:chMax val="0"/>
          <dgm:bulletEnabled val="1"/>
        </dgm:presLayoutVars>
      </dgm:prSet>
      <dgm:spPr>
        <a:xfrm>
          <a:off x="0" y="0"/>
          <a:ext cx="9964615" cy="719549"/>
        </a:xfrm>
        <a:prstGeom prst="roundRect">
          <a:avLst/>
        </a:prstGeom>
      </dgm:spPr>
    </dgm:pt>
  </dgm:ptLst>
  <dgm:cxnLst>
    <dgm:cxn modelId="{83D5F270-50FD-48DA-97AA-325EC1B35E84}" srcId="{28A58B9F-2C42-4DB4-B96A-AD8BEE1C4606}" destId="{06FD7631-3419-40D2-A51E-37EE25E2DB6A}" srcOrd="0" destOrd="0" parTransId="{4FA07C39-6B8F-4BBE-97D2-D2813E9EAD1C}" sibTransId="{60110C02-83EE-4C98-9E05-0CC203509671}"/>
    <dgm:cxn modelId="{287FE072-9F8C-4B06-8BC9-A4573454185F}" type="presOf" srcId="{06FD7631-3419-40D2-A51E-37EE25E2DB6A}" destId="{6C8A4BB9-9E0B-49FD-881A-5470293CECAE}" srcOrd="0" destOrd="0" presId="urn:microsoft.com/office/officeart/2005/8/layout/vList2"/>
    <dgm:cxn modelId="{7F3708F6-3677-477C-A7AC-E42CF8B9FCC7}" type="presOf" srcId="{28A58B9F-2C42-4DB4-B96A-AD8BEE1C4606}" destId="{3B159F85-BDA1-402A-A880-F759D5AAAB54}" srcOrd="0" destOrd="0" presId="urn:microsoft.com/office/officeart/2005/8/layout/vList2"/>
    <dgm:cxn modelId="{B1D88C41-B6AC-4BBD-800B-2B2C81D09330}" type="presParOf" srcId="{3B159F85-BDA1-402A-A880-F759D5AAAB54}" destId="{6C8A4BB9-9E0B-49FD-881A-5470293CEC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7AC8FB-2772-455E-AE6E-1A2CB3DF79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DB2B62-7E9B-446D-98FD-60135C2645F3}">
      <dgm:prSet/>
      <dgm:spPr/>
      <dgm:t>
        <a:bodyPr/>
        <a:lstStyle/>
        <a:p>
          <a:r>
            <a:rPr lang="en-US" dirty="0"/>
            <a:t>Q&amp;A integration with CHATBOT</a:t>
          </a:r>
        </a:p>
      </dgm:t>
    </dgm:pt>
    <dgm:pt modelId="{2A576DE8-6FA8-4DA2-82D0-D6ECADA76A13}" type="parTrans" cxnId="{18B4B23E-D496-4B46-83EE-9F60DFAD8377}">
      <dgm:prSet/>
      <dgm:spPr/>
      <dgm:t>
        <a:bodyPr/>
        <a:lstStyle/>
        <a:p>
          <a:endParaRPr lang="en-US"/>
        </a:p>
      </dgm:t>
    </dgm:pt>
    <dgm:pt modelId="{6B85E39B-7E16-4267-AF24-2BF41C488D4F}" type="sibTrans" cxnId="{18B4B23E-D496-4B46-83EE-9F60DFAD8377}">
      <dgm:prSet/>
      <dgm:spPr/>
      <dgm:t>
        <a:bodyPr/>
        <a:lstStyle/>
        <a:p>
          <a:endParaRPr lang="en-US"/>
        </a:p>
      </dgm:t>
    </dgm:pt>
    <dgm:pt modelId="{4214BD74-0E27-46C5-B866-CE7F7FDC13C8}" type="pres">
      <dgm:prSet presAssocID="{4B7AC8FB-2772-455E-AE6E-1A2CB3DF7970}" presName="linear" presStyleCnt="0">
        <dgm:presLayoutVars>
          <dgm:animLvl val="lvl"/>
          <dgm:resizeHandles val="exact"/>
        </dgm:presLayoutVars>
      </dgm:prSet>
      <dgm:spPr/>
    </dgm:pt>
    <dgm:pt modelId="{510039AF-AD76-4630-8516-7428D1DB8B6F}" type="pres">
      <dgm:prSet presAssocID="{56DB2B62-7E9B-446D-98FD-60135C2645F3}" presName="parentText" presStyleLbl="node1" presStyleIdx="0" presStyleCnt="1">
        <dgm:presLayoutVars>
          <dgm:chMax val="0"/>
          <dgm:bulletEnabled val="1"/>
        </dgm:presLayoutVars>
      </dgm:prSet>
      <dgm:spPr/>
    </dgm:pt>
  </dgm:ptLst>
  <dgm:cxnLst>
    <dgm:cxn modelId="{33E21511-29B7-4877-AAB8-7BC9AF39403E}" type="presOf" srcId="{4B7AC8FB-2772-455E-AE6E-1A2CB3DF7970}" destId="{4214BD74-0E27-46C5-B866-CE7F7FDC13C8}" srcOrd="0" destOrd="0" presId="urn:microsoft.com/office/officeart/2005/8/layout/vList2"/>
    <dgm:cxn modelId="{18B4B23E-D496-4B46-83EE-9F60DFAD8377}" srcId="{4B7AC8FB-2772-455E-AE6E-1A2CB3DF7970}" destId="{56DB2B62-7E9B-446D-98FD-60135C2645F3}" srcOrd="0" destOrd="0" parTransId="{2A576DE8-6FA8-4DA2-82D0-D6ECADA76A13}" sibTransId="{6B85E39B-7E16-4267-AF24-2BF41C488D4F}"/>
    <dgm:cxn modelId="{33B0EA5D-D846-48A9-87AF-4DB63B56083E}" type="presOf" srcId="{56DB2B62-7E9B-446D-98FD-60135C2645F3}" destId="{510039AF-AD76-4630-8516-7428D1DB8B6F}" srcOrd="0" destOrd="0" presId="urn:microsoft.com/office/officeart/2005/8/layout/vList2"/>
    <dgm:cxn modelId="{B8BD0A70-D49E-4B1A-B8F9-5654592BF438}" type="presParOf" srcId="{4214BD74-0E27-46C5-B866-CE7F7FDC13C8}" destId="{510039AF-AD76-4630-8516-7428D1DB8B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5ED8-A69F-4E17-BAA6-47F43F61AC3A}">
      <dsp:nvSpPr>
        <dsp:cNvPr id="0" name=""/>
        <dsp:cNvSpPr/>
      </dsp:nvSpPr>
      <dsp:spPr>
        <a:xfrm>
          <a:off x="0" y="3205"/>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Machine learning and AI in Health Domain</a:t>
          </a:r>
          <a:endParaRPr lang="en-US" sz="2300" kern="1200"/>
        </a:p>
      </dsp:txBody>
      <dsp:txXfrm>
        <a:off x="26930" y="30135"/>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5ED8-A69F-4E17-BAA6-47F43F61AC3A}">
      <dsp:nvSpPr>
        <dsp:cNvPr id="0" name=""/>
        <dsp:cNvSpPr/>
      </dsp:nvSpPr>
      <dsp:spPr>
        <a:xfrm>
          <a:off x="0" y="3205"/>
          <a:ext cx="105156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dirty="0"/>
            <a:t>Finding Physician Trends for Commercial Market Research</a:t>
          </a:r>
          <a:endParaRPr lang="en-US" sz="2300" kern="1200" dirty="0"/>
        </a:p>
      </dsp:txBody>
      <dsp:txXfrm>
        <a:off x="26930" y="30135"/>
        <a:ext cx="10461740" cy="497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A4BB9-9E0B-49FD-881A-5470293CECAE}">
      <dsp:nvSpPr>
        <dsp:cNvPr id="0" name=""/>
        <dsp:cNvSpPr/>
      </dsp:nvSpPr>
      <dsp:spPr>
        <a:xfrm>
          <a:off x="0" y="0"/>
          <a:ext cx="9964615" cy="632395"/>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Treatment Pathways &amp; Patient Journey for Health Outcomes</a:t>
          </a:r>
        </a:p>
      </dsp:txBody>
      <dsp:txXfrm>
        <a:off x="30871" y="30871"/>
        <a:ext cx="9902873" cy="5706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A4BB9-9E0B-49FD-881A-5470293CECAE}">
      <dsp:nvSpPr>
        <dsp:cNvPr id="0" name=""/>
        <dsp:cNvSpPr/>
      </dsp:nvSpPr>
      <dsp:spPr>
        <a:xfrm>
          <a:off x="0" y="0"/>
          <a:ext cx="10655545" cy="632395"/>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solidFill>
                <a:prstClr val="white"/>
              </a:solidFill>
              <a:latin typeface="Calibri" panose="020F0502020204030204"/>
              <a:ea typeface="+mn-ea"/>
              <a:cs typeface="+mn-cs"/>
            </a:rPr>
            <a:t>Physician/Patient Matching</a:t>
          </a:r>
        </a:p>
      </dsp:txBody>
      <dsp:txXfrm>
        <a:off x="30871" y="30871"/>
        <a:ext cx="10593803" cy="570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A4BB9-9E0B-49FD-881A-5470293CECAE}">
      <dsp:nvSpPr>
        <dsp:cNvPr id="0" name=""/>
        <dsp:cNvSpPr/>
      </dsp:nvSpPr>
      <dsp:spPr>
        <a:xfrm>
          <a:off x="0" y="0"/>
          <a:ext cx="9964615" cy="817249"/>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endParaRPr lang="en-US" sz="2300" b="1" i="0" kern="1200" dirty="0"/>
        </a:p>
        <a:p>
          <a:pPr marL="0" lvl="0" indent="0" algn="l" defTabSz="1022350">
            <a:lnSpc>
              <a:spcPct val="90000"/>
            </a:lnSpc>
            <a:spcBef>
              <a:spcPct val="0"/>
            </a:spcBef>
            <a:spcAft>
              <a:spcPct val="35000"/>
            </a:spcAft>
            <a:buNone/>
          </a:pPr>
          <a:r>
            <a:rPr lang="en-US" sz="2300" b="1" i="0" kern="1200" dirty="0"/>
            <a:t>Market Mix Modeling (or Promotion Response Modeling)</a:t>
          </a:r>
        </a:p>
        <a:p>
          <a:pPr marL="0" lvl="0" indent="0" algn="l" defTabSz="1022350">
            <a:lnSpc>
              <a:spcPct val="90000"/>
            </a:lnSpc>
            <a:spcBef>
              <a:spcPct val="0"/>
            </a:spcBef>
            <a:spcAft>
              <a:spcPct val="35000"/>
            </a:spcAft>
            <a:buNone/>
          </a:pPr>
          <a:endParaRPr lang="en-US" sz="2300" b="1" kern="1200" dirty="0">
            <a:solidFill>
              <a:prstClr val="white"/>
            </a:solidFill>
            <a:latin typeface="Calibri" panose="020F0502020204030204"/>
            <a:ea typeface="+mn-ea"/>
            <a:cs typeface="+mn-cs"/>
          </a:endParaRPr>
        </a:p>
      </dsp:txBody>
      <dsp:txXfrm>
        <a:off x="39895" y="39895"/>
        <a:ext cx="9884825" cy="7374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039AF-AD76-4630-8516-7428D1DB8B6F}">
      <dsp:nvSpPr>
        <dsp:cNvPr id="0" name=""/>
        <dsp:cNvSpPr/>
      </dsp:nvSpPr>
      <dsp:spPr>
        <a:xfrm>
          <a:off x="0" y="6"/>
          <a:ext cx="10670931"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Q&amp;A integration with CHATBOT</a:t>
          </a:r>
        </a:p>
      </dsp:txBody>
      <dsp:txXfrm>
        <a:off x="28100" y="28106"/>
        <a:ext cx="10614731"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C20F-CBE6-4786-A420-656B7DE8FA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370EAC-F965-44E2-8A13-E88221C88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9BF85-8AE7-4210-861A-57C4581A9006}"/>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FFB29AB3-7BB6-4C52-B7EB-4C358B11A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E959F-1D20-4A7E-B4EF-6F20B77A5F61}"/>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3575675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ED01-809F-4D63-A3AA-01E2CDA76E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46A5D1-D9DD-4C50-9415-CE00C174B3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1BDED-186D-4C39-930D-8DBE23B580F9}"/>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3B25043C-73BC-4976-A9C8-4C93DA292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745BF-6BA7-465D-964E-129A7134055E}"/>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73393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1770C9-F13A-43C2-B996-15442D1E6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012EFF-3CD7-4A95-AF36-77FC8E336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06FE5-B3F2-45CD-844C-3A799A23BCEC}"/>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D6131B82-4FE8-48A1-828C-F1509CFA3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A8BE6-77CD-446B-A59A-4A39303422D2}"/>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19703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B375-4747-4074-8D67-7B9F651F9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DB4FB-98EB-45B4-8C1B-6CD5EC31F0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64E29-24DA-4AA4-B0C3-A0D39A4CF2FD}"/>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6E7F1544-287C-4B22-A963-6F5D8257F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542DF-6E92-4955-9FA6-65EDDE3B5C89}"/>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03357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5215-2C70-469F-BD5E-6E6CB2D87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1DBE21-26F6-4802-BE55-CB8DEE06F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4F34B4-3ACE-45E3-B78D-CE4076CFF498}"/>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B2A639AC-00F4-41C1-9675-EB27C9BF7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4DE68-DEC1-418F-B239-54B44F3BC7BC}"/>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319182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428F-3A13-4D97-A2B8-1BFD24192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EEDE1-D55B-482A-9BD7-6E0ED39C20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5B614C-966C-4355-8A02-10A7859095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84E-074B-48A4-992A-A7377578D684}"/>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6" name="Footer Placeholder 5">
            <a:extLst>
              <a:ext uri="{FF2B5EF4-FFF2-40B4-BE49-F238E27FC236}">
                <a16:creationId xmlns:a16="http://schemas.microsoft.com/office/drawing/2014/main" id="{86F5C0DD-3DA0-4080-8E17-EF2BD1C45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F3A6B9-98ED-4C6D-B4E2-D4966D584379}"/>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403855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2043-D50C-4BB6-837A-F3669E91BE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B6B02-EADA-4969-AB6B-7413C3E8A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D4730F-429E-4DBE-AF0E-6901B830B7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153B8E-7299-4BBA-94EC-B0A2E5FB4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B561D1-59DF-413A-AD63-B615393D0C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3CA9F7-6908-43AA-8086-CBBA914B4937}"/>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8" name="Footer Placeholder 7">
            <a:extLst>
              <a:ext uri="{FF2B5EF4-FFF2-40B4-BE49-F238E27FC236}">
                <a16:creationId xmlns:a16="http://schemas.microsoft.com/office/drawing/2014/main" id="{466EF715-EDE4-4DBA-A828-95F56E6FD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77DB54-952D-4341-ACC8-03EDE3997677}"/>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26216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FBA8-F059-4AFA-8E2E-966723782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9B25CC-2530-4311-BC34-430283E9C622}"/>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4" name="Footer Placeholder 3">
            <a:extLst>
              <a:ext uri="{FF2B5EF4-FFF2-40B4-BE49-F238E27FC236}">
                <a16:creationId xmlns:a16="http://schemas.microsoft.com/office/drawing/2014/main" id="{8C92EA35-D7CA-437B-8971-B0CB940DA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D93BB-381E-4041-B9EC-B146E6D298ED}"/>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153415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F3976-E947-4378-8DA7-0FBD2A51FFE0}"/>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3" name="Footer Placeholder 2">
            <a:extLst>
              <a:ext uri="{FF2B5EF4-FFF2-40B4-BE49-F238E27FC236}">
                <a16:creationId xmlns:a16="http://schemas.microsoft.com/office/drawing/2014/main" id="{D946CCF7-4796-4665-AABC-ECA75DBF1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250E3-AFB4-4BE3-AC1E-2322FB65418E}"/>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8236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6B69-3758-4253-B64B-8DC576A9F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5B3AFC-C6AF-459F-B426-CAC595ADA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EB01D3-111B-4B45-9BDA-2CA542A33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1B9C92-2B8F-451A-B3FC-0C69AD57F277}"/>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6" name="Footer Placeholder 5">
            <a:extLst>
              <a:ext uri="{FF2B5EF4-FFF2-40B4-BE49-F238E27FC236}">
                <a16:creationId xmlns:a16="http://schemas.microsoft.com/office/drawing/2014/main" id="{CDE0D655-48C6-4498-80D4-8BD5CDC0F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A2907-9158-4B12-85AD-E0404BC91E55}"/>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174918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EE08C-F148-4CDD-B238-1987D8A15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E19647-B627-4BF4-A98B-07B951773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F417B-E927-437F-B16B-965CE3B30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17E7CB-5F46-4515-9BA5-A19B9689A3C0}"/>
              </a:ext>
            </a:extLst>
          </p:cNvPr>
          <p:cNvSpPr>
            <a:spLocks noGrp="1"/>
          </p:cNvSpPr>
          <p:nvPr>
            <p:ph type="dt" sz="half" idx="10"/>
          </p:nvPr>
        </p:nvSpPr>
        <p:spPr/>
        <p:txBody>
          <a:bodyPr/>
          <a:lstStyle/>
          <a:p>
            <a:fld id="{1F0E8F61-D6D9-4307-8646-3393851188B1}" type="datetimeFigureOut">
              <a:rPr lang="en-US" smtClean="0"/>
              <a:t>10/22/2018</a:t>
            </a:fld>
            <a:endParaRPr lang="en-US"/>
          </a:p>
        </p:txBody>
      </p:sp>
      <p:sp>
        <p:nvSpPr>
          <p:cNvPr id="6" name="Footer Placeholder 5">
            <a:extLst>
              <a:ext uri="{FF2B5EF4-FFF2-40B4-BE49-F238E27FC236}">
                <a16:creationId xmlns:a16="http://schemas.microsoft.com/office/drawing/2014/main" id="{48043BC9-8077-4EAD-845C-ED5E0DCB3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AFF069-AD2A-4D86-A8FB-810257BF6FF0}"/>
              </a:ext>
            </a:extLst>
          </p:cNvPr>
          <p:cNvSpPr>
            <a:spLocks noGrp="1"/>
          </p:cNvSpPr>
          <p:nvPr>
            <p:ph type="sldNum" sz="quarter" idx="12"/>
          </p:nvPr>
        </p:nvSpPr>
        <p:spPr/>
        <p:txBody>
          <a:bodyPr/>
          <a:lstStyle/>
          <a:p>
            <a:fld id="{5773891A-2437-40A2-B3EC-262E8A17C22E}" type="slidenum">
              <a:rPr lang="en-US" smtClean="0"/>
              <a:t>‹#›</a:t>
            </a:fld>
            <a:endParaRPr lang="en-US"/>
          </a:p>
        </p:txBody>
      </p:sp>
    </p:spTree>
    <p:extLst>
      <p:ext uri="{BB962C8B-B14F-4D97-AF65-F5344CB8AC3E}">
        <p14:creationId xmlns:p14="http://schemas.microsoft.com/office/powerpoint/2010/main" val="257053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F9C2D-694B-4B02-AF65-AB8E084CFA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6BE1B2-80DB-44E2-80C1-345AC15AE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9216E-E9B8-434C-A326-4FE76C094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E8F61-D6D9-4307-8646-3393851188B1}" type="datetimeFigureOut">
              <a:rPr lang="en-US" smtClean="0"/>
              <a:t>10/22/2018</a:t>
            </a:fld>
            <a:endParaRPr lang="en-US"/>
          </a:p>
        </p:txBody>
      </p:sp>
      <p:sp>
        <p:nvSpPr>
          <p:cNvPr id="5" name="Footer Placeholder 4">
            <a:extLst>
              <a:ext uri="{FF2B5EF4-FFF2-40B4-BE49-F238E27FC236}">
                <a16:creationId xmlns:a16="http://schemas.microsoft.com/office/drawing/2014/main" id="{AF27CF34-D334-4ECB-A2C7-B0FA4DD63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D14D2-7DE5-46C4-AFBE-7BB52945EB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3891A-2437-40A2-B3EC-262E8A17C22E}" type="slidenum">
              <a:rPr lang="en-US" smtClean="0"/>
              <a:t>‹#›</a:t>
            </a:fld>
            <a:endParaRPr lang="en-US"/>
          </a:p>
        </p:txBody>
      </p:sp>
    </p:spTree>
    <p:extLst>
      <p:ext uri="{BB962C8B-B14F-4D97-AF65-F5344CB8AC3E}">
        <p14:creationId xmlns:p14="http://schemas.microsoft.com/office/powerpoint/2010/main" val="368510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achine learning in pharma medicine">
            <a:extLst>
              <a:ext uri="{FF2B5EF4-FFF2-40B4-BE49-F238E27FC236}">
                <a16:creationId xmlns:a16="http://schemas.microsoft.com/office/drawing/2014/main" id="{EA71A2A9-286D-43B6-8BE0-E756F9067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800100"/>
            <a:ext cx="10263187" cy="43052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B6A484-CAAC-4B43-9637-B7164000B7F3}"/>
              </a:ext>
            </a:extLst>
          </p:cNvPr>
          <p:cNvSpPr>
            <a:spLocks noGrp="1"/>
          </p:cNvSpPr>
          <p:nvPr>
            <p:ph type="ctrTitle"/>
          </p:nvPr>
        </p:nvSpPr>
        <p:spPr/>
        <p:txBody>
          <a:bodyPr/>
          <a:lstStyle/>
          <a:p>
            <a:r>
              <a:rPr lang="en-US" dirty="0"/>
              <a:t>		Machine Learning and AI in Healthcare</a:t>
            </a:r>
          </a:p>
        </p:txBody>
      </p:sp>
    </p:spTree>
    <p:extLst>
      <p:ext uri="{BB962C8B-B14F-4D97-AF65-F5344CB8AC3E}">
        <p14:creationId xmlns:p14="http://schemas.microsoft.com/office/powerpoint/2010/main" val="18299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944853-A3A2-4466-8508-FBFDEE9FDA16}"/>
              </a:ext>
            </a:extLst>
          </p:cNvPr>
          <p:cNvPicPr>
            <a:picLocks noChangeAspect="1"/>
          </p:cNvPicPr>
          <p:nvPr/>
        </p:nvPicPr>
        <p:blipFill>
          <a:blip r:embed="rId2"/>
          <a:stretch>
            <a:fillRect/>
          </a:stretch>
        </p:blipFill>
        <p:spPr>
          <a:xfrm>
            <a:off x="827208" y="636526"/>
            <a:ext cx="5154491" cy="5584947"/>
          </a:xfrm>
          <a:prstGeom prst="rect">
            <a:avLst/>
          </a:prstGeom>
        </p:spPr>
      </p:pic>
      <p:pic>
        <p:nvPicPr>
          <p:cNvPr id="2050" name="Picture 2" descr="https://www.pratiks.info/uploads/ai-for-drug-discovery.png">
            <a:extLst>
              <a:ext uri="{FF2B5EF4-FFF2-40B4-BE49-F238E27FC236}">
                <a16:creationId xmlns:a16="http://schemas.microsoft.com/office/drawing/2014/main" id="{B4B24BD3-19B6-43F9-896B-16843EA79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699" y="636526"/>
            <a:ext cx="4962525" cy="558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07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CB52BC6-FE7A-4A41-AE23-B450FCD8D514}"/>
              </a:ext>
            </a:extLst>
          </p:cNvPr>
          <p:cNvGraphicFramePr/>
          <p:nvPr>
            <p:extLst>
              <p:ext uri="{D42A27DB-BD31-4B8C-83A1-F6EECF244321}">
                <p14:modId xmlns:p14="http://schemas.microsoft.com/office/powerpoint/2010/main" val="1242730345"/>
              </p:ext>
            </p:extLst>
          </p:nvPr>
        </p:nvGraphicFramePr>
        <p:xfrm>
          <a:off x="838200" y="365125"/>
          <a:ext cx="10515600" cy="558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D231A5D-A21B-4770-B69A-F6DC35285C08}"/>
              </a:ext>
            </a:extLst>
          </p:cNvPr>
          <p:cNvSpPr/>
          <p:nvPr/>
        </p:nvSpPr>
        <p:spPr>
          <a:xfrm>
            <a:off x="838199" y="1132621"/>
            <a:ext cx="10515599" cy="5078313"/>
          </a:xfrm>
          <a:prstGeom prst="rect">
            <a:avLst/>
          </a:prstGeom>
        </p:spPr>
        <p:txBody>
          <a:bodyPr wrap="square">
            <a:spAutoFit/>
          </a:bodyPr>
          <a:lstStyle/>
          <a:p>
            <a:pPr marL="285750" indent="-285750">
              <a:buFont typeface="Wingdings" panose="05000000000000000000" pitchFamily="2" charset="2"/>
              <a:buChar char="Ø"/>
            </a:pPr>
            <a:r>
              <a:rPr lang="en-US" dirty="0"/>
              <a:t>McKinsey reports that machine learning could save pharma and medicine around $100 billion annually because of greater efficiencies in clinical trials, better insights for decision-making and innovative tools that can help consumers, physicians, regulators and insurers make informed decisions.</a:t>
            </a:r>
          </a:p>
          <a:p>
            <a:endParaRPr lang="en-US" dirty="0"/>
          </a:p>
          <a:p>
            <a:pPr marL="285750" indent="-285750">
              <a:buFont typeface="Wingdings" panose="05000000000000000000" pitchFamily="2" charset="2"/>
              <a:buChar char="Ø"/>
            </a:pPr>
            <a:r>
              <a:rPr lang="en-US" dirty="0"/>
              <a:t>Its ability to spot patterns in massive volumes of data gives machine learning a wide range of applications like below :</a:t>
            </a:r>
          </a:p>
          <a:p>
            <a:endParaRPr lang="en-US" dirty="0"/>
          </a:p>
          <a:p>
            <a:pPr marL="1200150" lvl="2" indent="-285750">
              <a:buFont typeface="Arial" panose="020B0604020202020204" pitchFamily="34" charset="0"/>
              <a:buChar char="•"/>
            </a:pPr>
            <a:r>
              <a:rPr lang="en-US" dirty="0"/>
              <a:t>Improving Medical Diagnosis</a:t>
            </a:r>
          </a:p>
          <a:p>
            <a:pPr marL="1200150" lvl="2" indent="-285750">
              <a:buFont typeface="Arial" panose="020B0604020202020204" pitchFamily="34" charset="0"/>
              <a:buChar char="•"/>
            </a:pPr>
            <a:r>
              <a:rPr lang="en-US" dirty="0"/>
              <a:t>Patient Finder (or Rare Disease Patient Finder) using Claims Databases</a:t>
            </a:r>
          </a:p>
          <a:p>
            <a:pPr marL="1200150" lvl="2" indent="-285750">
              <a:buFont typeface="Arial" panose="020B0604020202020204" pitchFamily="34" charset="0"/>
              <a:buChar char="•"/>
            </a:pPr>
            <a:r>
              <a:rPr lang="en-US" dirty="0"/>
              <a:t>Treatment Pathways &amp; Patient Journey for Health Outcomes</a:t>
            </a:r>
          </a:p>
          <a:p>
            <a:pPr marL="1200150" lvl="2" indent="-285750">
              <a:buFont typeface="Arial" panose="020B0604020202020204" pitchFamily="34" charset="0"/>
              <a:buChar char="•"/>
            </a:pPr>
            <a:r>
              <a:rPr lang="en-US" dirty="0"/>
              <a:t>Finding Physician Trends for Commercial Market Research</a:t>
            </a:r>
          </a:p>
          <a:p>
            <a:pPr marL="1200150" lvl="2" indent="-285750">
              <a:buFont typeface="Arial" panose="020B0604020202020204" pitchFamily="34" charset="0"/>
              <a:buChar char="•"/>
            </a:pPr>
            <a:r>
              <a:rPr lang="en-US" dirty="0"/>
              <a:t>Risk-Based Monitoring in Clinical Trials</a:t>
            </a:r>
          </a:p>
          <a:p>
            <a:pPr marL="1200150" lvl="2" indent="-285750">
              <a:buFont typeface="Arial" panose="020B0604020202020204" pitchFamily="34" charset="0"/>
              <a:buChar char="•"/>
            </a:pPr>
            <a:r>
              <a:rPr lang="en-US" dirty="0"/>
              <a:t>Physician Matching</a:t>
            </a:r>
          </a:p>
          <a:p>
            <a:pPr marL="1200150" lvl="2" indent="-285750">
              <a:buFont typeface="Arial" panose="020B0604020202020204" pitchFamily="34" charset="0"/>
              <a:buChar char="•"/>
            </a:pPr>
            <a:r>
              <a:rPr lang="en-US" dirty="0"/>
              <a:t>Clinical Studies and R&amp;D</a:t>
            </a:r>
          </a:p>
          <a:p>
            <a:pPr marL="1200150" lvl="2" indent="-285750">
              <a:buFont typeface="Arial" panose="020B0604020202020204" pitchFamily="34" charset="0"/>
              <a:buChar char="•"/>
            </a:pPr>
            <a:r>
              <a:rPr lang="en-US" dirty="0"/>
              <a:t>Market Mix Modeling (or Promotion Response Modeling)</a:t>
            </a:r>
          </a:p>
          <a:p>
            <a:pPr marL="1200150" lvl="2" indent="-285750">
              <a:buFont typeface="Arial" panose="020B0604020202020204" pitchFamily="34" charset="0"/>
              <a:buChar char="•"/>
            </a:pPr>
            <a:r>
              <a:rPr lang="en-US" dirty="0"/>
              <a:t>Drug Efficacy Detection</a:t>
            </a:r>
          </a:p>
          <a:p>
            <a:pPr marL="1200150" lvl="2" indent="-285750">
              <a:buFont typeface="Arial" panose="020B0604020202020204" pitchFamily="34" charset="0"/>
              <a:buChar char="•"/>
            </a:pPr>
            <a:r>
              <a:rPr lang="en-US" dirty="0"/>
              <a:t>And etc.</a:t>
            </a:r>
          </a:p>
          <a:p>
            <a:endParaRPr lang="en-US" dirty="0"/>
          </a:p>
        </p:txBody>
      </p:sp>
    </p:spTree>
    <p:extLst>
      <p:ext uri="{BB962C8B-B14F-4D97-AF65-F5344CB8AC3E}">
        <p14:creationId xmlns:p14="http://schemas.microsoft.com/office/powerpoint/2010/main" val="235811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CB52BC6-FE7A-4A41-AE23-B450FCD8D514}"/>
              </a:ext>
            </a:extLst>
          </p:cNvPr>
          <p:cNvGraphicFramePr/>
          <p:nvPr>
            <p:extLst>
              <p:ext uri="{D42A27DB-BD31-4B8C-83A1-F6EECF244321}">
                <p14:modId xmlns:p14="http://schemas.microsoft.com/office/powerpoint/2010/main" val="1670264142"/>
              </p:ext>
            </p:extLst>
          </p:nvPr>
        </p:nvGraphicFramePr>
        <p:xfrm>
          <a:off x="838200" y="365125"/>
          <a:ext cx="10515600" cy="558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D231A5D-A21B-4770-B69A-F6DC35285C08}"/>
              </a:ext>
            </a:extLst>
          </p:cNvPr>
          <p:cNvSpPr/>
          <p:nvPr/>
        </p:nvSpPr>
        <p:spPr>
          <a:xfrm>
            <a:off x="838199" y="1132621"/>
            <a:ext cx="10515599" cy="3416320"/>
          </a:xfrm>
          <a:prstGeom prst="rect">
            <a:avLst/>
          </a:prstGeom>
        </p:spPr>
        <p:txBody>
          <a:bodyPr wrap="square">
            <a:spAutoFit/>
          </a:bodyPr>
          <a:lstStyle/>
          <a:p>
            <a:pPr marL="285750" indent="-285750">
              <a:buFont typeface="Arial" panose="020B0604020202020204" pitchFamily="34" charset="0"/>
              <a:buChar char="•"/>
            </a:pPr>
            <a:r>
              <a:rPr lang="en-US" dirty="0"/>
              <a:t>Using Associative Rules Mining, or “apriori”, data scientists can develop models with the outcome variable being a quantitative value related to Rx records.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instance, given a dataset of physicians’ Rx records whose prescriptions of a particular medicine is marked as increasing or decreasing on a quarterly or monthly basis, we can use Associative Rules to find previously not known patterns </a:t>
            </a:r>
          </a:p>
          <a:p>
            <a:pPr marL="285750" indent="-285750">
              <a:buFont typeface="Arial" panose="020B0604020202020204" pitchFamily="34" charset="0"/>
              <a:buChar char="•"/>
            </a:pPr>
            <a:endParaRPr lang="en-US" dirty="0"/>
          </a:p>
          <a:p>
            <a:r>
              <a:rPr lang="en-US" dirty="0"/>
              <a:t>	</a:t>
            </a:r>
            <a:r>
              <a:rPr lang="en-US" dirty="0" err="1"/>
              <a:t>Eg.</a:t>
            </a:r>
            <a:r>
              <a:rPr lang="en-US" dirty="0"/>
              <a:t> 75% of Physicians who accepted Cigna and was located in TX wrote 25% more Rx of Medicine A 	this month compared to the prior month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arguably, such patterns can be detected also using brute force methods, apriori is a much more efficient and statistically sound approach to finding patterns from large scale data</a:t>
            </a:r>
          </a:p>
        </p:txBody>
      </p:sp>
    </p:spTree>
    <p:extLst>
      <p:ext uri="{BB962C8B-B14F-4D97-AF65-F5344CB8AC3E}">
        <p14:creationId xmlns:p14="http://schemas.microsoft.com/office/powerpoint/2010/main" val="417555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26F3630-1DA2-4DAC-8386-C0C474E8EA79}"/>
              </a:ext>
            </a:extLst>
          </p:cNvPr>
          <p:cNvGraphicFramePr/>
          <p:nvPr>
            <p:extLst>
              <p:ext uri="{D42A27DB-BD31-4B8C-83A1-F6EECF244321}">
                <p14:modId xmlns:p14="http://schemas.microsoft.com/office/powerpoint/2010/main" val="873368032"/>
              </p:ext>
            </p:extLst>
          </p:nvPr>
        </p:nvGraphicFramePr>
        <p:xfrm>
          <a:off x="612530" y="470021"/>
          <a:ext cx="9964615" cy="72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AC15AEB2-CE5E-4AC0-951F-3CDA9390F98A}"/>
              </a:ext>
            </a:extLst>
          </p:cNvPr>
          <p:cNvSpPr/>
          <p:nvPr/>
        </p:nvSpPr>
        <p:spPr>
          <a:xfrm>
            <a:off x="612530" y="1195754"/>
            <a:ext cx="5759695" cy="4848443"/>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0" i="0" dirty="0">
                <a:solidFill>
                  <a:srgbClr val="000000"/>
                </a:solidFill>
                <a:effectLst/>
                <a:latin typeface="Raleway"/>
              </a:rPr>
              <a:t>Patient Journey and Treatment Pathways refer to the process of finding how a patient progresses from one disease state to another through multiple lines of therapies. </a:t>
            </a:r>
          </a:p>
          <a:p>
            <a:pPr>
              <a:lnSpc>
                <a:spcPct val="150000"/>
              </a:lnSpc>
            </a:pPr>
            <a:endParaRPr lang="en-US" sz="1600" b="0" i="0" dirty="0">
              <a:solidFill>
                <a:srgbClr val="000000"/>
              </a:solidFill>
              <a:effectLst/>
              <a:latin typeface="Raleway"/>
            </a:endParaRPr>
          </a:p>
          <a:p>
            <a:pPr marL="285750" indent="-285750">
              <a:lnSpc>
                <a:spcPct val="150000"/>
              </a:lnSpc>
              <a:buFont typeface="Arial" panose="020B0604020202020204" pitchFamily="34" charset="0"/>
              <a:buChar char="•"/>
            </a:pPr>
            <a:r>
              <a:rPr lang="en-US" sz="1600" b="0" i="0" dirty="0">
                <a:solidFill>
                  <a:srgbClr val="000000"/>
                </a:solidFill>
                <a:effectLst/>
                <a:latin typeface="Raleway"/>
              </a:rPr>
              <a:t>In general, most of the current work focuses on using historical data to assess the pathways.</a:t>
            </a:r>
          </a:p>
          <a:p>
            <a:pPr>
              <a:lnSpc>
                <a:spcPct val="150000"/>
              </a:lnSpc>
            </a:pPr>
            <a:endParaRPr lang="en-US" sz="1600" b="0" i="0" dirty="0">
              <a:solidFill>
                <a:srgbClr val="444444"/>
              </a:solidFill>
              <a:effectLst/>
              <a:latin typeface="Raleway"/>
            </a:endParaRPr>
          </a:p>
          <a:p>
            <a:pPr marL="285750" indent="-285750">
              <a:lnSpc>
                <a:spcPct val="150000"/>
              </a:lnSpc>
              <a:buFont typeface="Arial" panose="020B0604020202020204" pitchFamily="34" charset="0"/>
              <a:buChar char="•"/>
            </a:pPr>
            <a:r>
              <a:rPr lang="en-US" sz="1600" b="0" i="0" dirty="0">
                <a:solidFill>
                  <a:srgbClr val="000000"/>
                </a:solidFill>
                <a:effectLst/>
                <a:latin typeface="Raleway"/>
              </a:rPr>
              <a:t>Using clustering and scoring models machine learning can help assess which treatments and/or drugs should be recommended for patients based on historical outcomes and success rates of treatment pathways.</a:t>
            </a:r>
          </a:p>
          <a:p>
            <a:pPr>
              <a:lnSpc>
                <a:spcPct val="150000"/>
              </a:lnSpc>
            </a:pPr>
            <a:endParaRPr lang="en-US" sz="1600" b="0" i="0" dirty="0">
              <a:solidFill>
                <a:srgbClr val="000000"/>
              </a:solidFill>
              <a:effectLst/>
              <a:latin typeface="Raleway"/>
            </a:endParaRPr>
          </a:p>
        </p:txBody>
      </p:sp>
      <p:pic>
        <p:nvPicPr>
          <p:cNvPr id="7172" name="Picture 4" descr="Image result for Treatment Pathways &amp; Patient Journey for Health Outcomes">
            <a:extLst>
              <a:ext uri="{FF2B5EF4-FFF2-40B4-BE49-F238E27FC236}">
                <a16:creationId xmlns:a16="http://schemas.microsoft.com/office/drawing/2014/main" id="{4BF80091-7125-4BD4-BC11-5ED037C38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0775" y="1327641"/>
            <a:ext cx="5759695" cy="493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77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26F3630-1DA2-4DAC-8386-C0C474E8EA79}"/>
              </a:ext>
            </a:extLst>
          </p:cNvPr>
          <p:cNvGraphicFramePr/>
          <p:nvPr>
            <p:extLst>
              <p:ext uri="{D42A27DB-BD31-4B8C-83A1-F6EECF244321}">
                <p14:modId xmlns:p14="http://schemas.microsoft.com/office/powerpoint/2010/main" val="3361677025"/>
              </p:ext>
            </p:extLst>
          </p:nvPr>
        </p:nvGraphicFramePr>
        <p:xfrm>
          <a:off x="612530" y="470022"/>
          <a:ext cx="10655545" cy="936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AC15AEB2-CE5E-4AC0-951F-3CDA9390F98A}"/>
              </a:ext>
            </a:extLst>
          </p:cNvPr>
          <p:cNvSpPr/>
          <p:nvPr/>
        </p:nvSpPr>
        <p:spPr>
          <a:xfrm>
            <a:off x="612530" y="1670350"/>
            <a:ext cx="7071947" cy="26324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0000"/>
                </a:solidFill>
                <a:latin typeface="Raleway"/>
              </a:rPr>
              <a:t>Pharma data vendors often use their own physician ids across their datasets. Unless the data records have an NPI ID, the absence of a common physician key makes it extremely challenging to join disparate data sources. </a:t>
            </a:r>
          </a:p>
          <a:p>
            <a:pPr marL="285750" indent="-285750">
              <a:lnSpc>
                <a:spcPct val="150000"/>
              </a:lnSpc>
              <a:buFont typeface="Arial" panose="020B0604020202020204" pitchFamily="34" charset="0"/>
              <a:buChar char="•"/>
            </a:pPr>
            <a:r>
              <a:rPr lang="en-US" sz="1600" dirty="0">
                <a:solidFill>
                  <a:srgbClr val="000000"/>
                </a:solidFill>
                <a:latin typeface="Raleway"/>
              </a:rPr>
              <a:t>We use data disambiguation techniques to correlate physician and patient records from disparate datasets.</a:t>
            </a:r>
          </a:p>
          <a:p>
            <a:pPr>
              <a:lnSpc>
                <a:spcPct val="150000"/>
              </a:lnSpc>
            </a:pPr>
            <a:endParaRPr lang="en-US" sz="1600" dirty="0">
              <a:solidFill>
                <a:srgbClr val="000000"/>
              </a:solidFill>
              <a:latin typeface="Raleway"/>
            </a:endParaRPr>
          </a:p>
        </p:txBody>
      </p:sp>
      <p:pic>
        <p:nvPicPr>
          <p:cNvPr id="6146" name="Picture 2" descr="Image result for Physician/Patient Matching">
            <a:extLst>
              <a:ext uri="{FF2B5EF4-FFF2-40B4-BE49-F238E27FC236}">
                <a16:creationId xmlns:a16="http://schemas.microsoft.com/office/drawing/2014/main" id="{2A33C9ED-9358-42F2-8503-A83DD9EEE2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8638" y="1670350"/>
            <a:ext cx="3119437"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46DDB2A-6B3E-44B9-9316-1E3F0B21EECB}"/>
              </a:ext>
            </a:extLst>
          </p:cNvPr>
          <p:cNvSpPr/>
          <p:nvPr/>
        </p:nvSpPr>
        <p:spPr>
          <a:xfrm>
            <a:off x="722434" y="4242051"/>
            <a:ext cx="10747132" cy="1893788"/>
          </a:xfrm>
          <a:prstGeom prst="rect">
            <a:avLst/>
          </a:prstGeom>
        </p:spPr>
        <p:txBody>
          <a:bodyPr wrap="square">
            <a:spAutoFit/>
          </a:bodyPr>
          <a:lstStyle/>
          <a:p>
            <a:pPr>
              <a:lnSpc>
                <a:spcPct val="150000"/>
              </a:lnSpc>
            </a:pPr>
            <a:r>
              <a:rPr lang="en-US" sz="1600" dirty="0">
                <a:solidFill>
                  <a:srgbClr val="000000"/>
                </a:solidFill>
                <a:latin typeface="Raleway"/>
              </a:rPr>
              <a:t>Eg. if Pharma Data Vendor 1 had records of Physician A and Pharma Data Vendor 2 also had records on 	Physician A but used different IDs, it may be possible to link the records using data disambiguation 	techniques. Such methods are often used to link disparate data sources and enrich existing datasets.</a:t>
            </a:r>
          </a:p>
          <a:p>
            <a:pPr>
              <a:lnSpc>
                <a:spcPct val="150000"/>
              </a:lnSpc>
            </a:pPr>
            <a:r>
              <a:rPr lang="en-US" sz="1600" dirty="0">
                <a:solidFill>
                  <a:srgbClr val="000000"/>
                </a:solidFill>
                <a:latin typeface="Raleway"/>
              </a:rPr>
              <a:t> </a:t>
            </a:r>
          </a:p>
          <a:p>
            <a:pPr marL="285750" indent="-285750">
              <a:lnSpc>
                <a:spcPct val="150000"/>
              </a:lnSpc>
              <a:buFont typeface="Arial" panose="020B0604020202020204" pitchFamily="34" charset="0"/>
              <a:buChar char="•"/>
            </a:pPr>
            <a:r>
              <a:rPr lang="en-US" sz="1600" dirty="0">
                <a:solidFill>
                  <a:srgbClr val="000000"/>
                </a:solidFill>
                <a:latin typeface="Raleway"/>
              </a:rPr>
              <a:t>The same theory/algorithms can also be applied towards Patient Matching</a:t>
            </a:r>
          </a:p>
        </p:txBody>
      </p:sp>
    </p:spTree>
    <p:extLst>
      <p:ext uri="{BB962C8B-B14F-4D97-AF65-F5344CB8AC3E}">
        <p14:creationId xmlns:p14="http://schemas.microsoft.com/office/powerpoint/2010/main" val="25898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26F3630-1DA2-4DAC-8386-C0C474E8EA79}"/>
              </a:ext>
            </a:extLst>
          </p:cNvPr>
          <p:cNvGraphicFramePr/>
          <p:nvPr>
            <p:extLst>
              <p:ext uri="{D42A27DB-BD31-4B8C-83A1-F6EECF244321}">
                <p14:modId xmlns:p14="http://schemas.microsoft.com/office/powerpoint/2010/main" val="2324551081"/>
              </p:ext>
            </p:extLst>
          </p:nvPr>
        </p:nvGraphicFramePr>
        <p:xfrm>
          <a:off x="612530" y="470021"/>
          <a:ext cx="9964615"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AC15AEB2-CE5E-4AC0-951F-3CDA9390F98A}"/>
              </a:ext>
            </a:extLst>
          </p:cNvPr>
          <p:cNvSpPr/>
          <p:nvPr/>
        </p:nvSpPr>
        <p:spPr>
          <a:xfrm>
            <a:off x="612530" y="1670350"/>
            <a:ext cx="10518532" cy="374044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0000"/>
                </a:solidFill>
                <a:latin typeface="Raleway"/>
              </a:rPr>
              <a:t>It is a common practice within Pharmaceutical companies to apply promotion response modeling to find the optimal sequence of mix multi-channel marketing (direct marketing, advertising, etc.) and other activities such as detail (P1, P2) and call frequency. </a:t>
            </a:r>
          </a:p>
          <a:p>
            <a:pPr marL="285750" indent="-285750">
              <a:lnSpc>
                <a:spcPct val="150000"/>
              </a:lnSpc>
              <a:buFont typeface="Arial" panose="020B0604020202020204" pitchFamily="34" charset="0"/>
              <a:buChar char="•"/>
            </a:pPr>
            <a:r>
              <a:rPr lang="en-US" sz="1600" dirty="0">
                <a:solidFill>
                  <a:srgbClr val="000000"/>
                </a:solidFill>
                <a:latin typeface="Raleway"/>
              </a:rPr>
              <a:t>Traditionally, such activities have been performed using negative exponential (a response curve that increases fast but soon levels out, indicating that increased amount of promotion spending will have lesser and lesser impact on revenues). </a:t>
            </a:r>
          </a:p>
          <a:p>
            <a:pPr marL="285750" indent="-285750">
              <a:lnSpc>
                <a:spcPct val="150000"/>
              </a:lnSpc>
              <a:buFont typeface="Arial" panose="020B0604020202020204" pitchFamily="34" charset="0"/>
              <a:buChar char="•"/>
            </a:pPr>
            <a:r>
              <a:rPr lang="en-US" sz="1600" dirty="0">
                <a:solidFill>
                  <a:srgbClr val="000000"/>
                </a:solidFill>
                <a:latin typeface="Raleway"/>
              </a:rPr>
              <a:t>In more recent days, alternatives such as support vector machines (Machine learning) have been successfully used to find optimal mix. </a:t>
            </a:r>
          </a:p>
          <a:p>
            <a:pPr marL="285750" indent="-285750">
              <a:lnSpc>
                <a:spcPct val="150000"/>
              </a:lnSpc>
              <a:buFont typeface="Arial" panose="020B0604020202020204" pitchFamily="34" charset="0"/>
              <a:buChar char="•"/>
            </a:pPr>
            <a:endParaRPr lang="en-US" sz="1600" dirty="0">
              <a:solidFill>
                <a:srgbClr val="000000"/>
              </a:solidFill>
              <a:latin typeface="Raleway"/>
            </a:endParaRPr>
          </a:p>
          <a:p>
            <a:pPr marL="285750" indent="-285750">
              <a:lnSpc>
                <a:spcPct val="150000"/>
              </a:lnSpc>
              <a:buFont typeface="Arial" panose="020B0604020202020204" pitchFamily="34" charset="0"/>
              <a:buChar char="•"/>
            </a:pPr>
            <a:endParaRPr lang="en-US" sz="1600" dirty="0">
              <a:solidFill>
                <a:srgbClr val="000000"/>
              </a:solidFill>
              <a:latin typeface="Raleway"/>
            </a:endParaRPr>
          </a:p>
        </p:txBody>
      </p:sp>
      <p:sp>
        <p:nvSpPr>
          <p:cNvPr id="2" name="AutoShape 2" descr="Image result for Market Mix Modeling (or Promotion Response Modeling)">
            <a:extLst>
              <a:ext uri="{FF2B5EF4-FFF2-40B4-BE49-F238E27FC236}">
                <a16:creationId xmlns:a16="http://schemas.microsoft.com/office/drawing/2014/main" id="{51649962-3C71-4CF3-9B67-EA668E0587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Market Mix Modeling (or Promotion Response Modeling)">
            <a:extLst>
              <a:ext uri="{FF2B5EF4-FFF2-40B4-BE49-F238E27FC236}">
                <a16:creationId xmlns:a16="http://schemas.microsoft.com/office/drawing/2014/main" id="{75F336DC-0F64-45EF-8780-CA3430A19E2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605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32E5EE9-5305-4D8F-8594-B80AEC7C38F9}"/>
              </a:ext>
            </a:extLst>
          </p:cNvPr>
          <p:cNvGraphicFramePr/>
          <p:nvPr>
            <p:extLst>
              <p:ext uri="{D42A27DB-BD31-4B8C-83A1-F6EECF244321}">
                <p14:modId xmlns:p14="http://schemas.microsoft.com/office/powerpoint/2010/main" val="457530323"/>
              </p:ext>
            </p:extLst>
          </p:nvPr>
        </p:nvGraphicFramePr>
        <p:xfrm>
          <a:off x="838199" y="365126"/>
          <a:ext cx="10670931" cy="57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5530DFC-B359-4BDA-8A74-E127C0D0266A}"/>
              </a:ext>
            </a:extLst>
          </p:cNvPr>
          <p:cNvSpPr/>
          <p:nvPr/>
        </p:nvSpPr>
        <p:spPr>
          <a:xfrm>
            <a:off x="792772" y="1492322"/>
            <a:ext cx="6030059" cy="4247317"/>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rPr>
              <a:t>H</a:t>
            </a:r>
            <a:r>
              <a:rPr lang="en-US" b="0" i="0" dirty="0">
                <a:solidFill>
                  <a:srgbClr val="000000"/>
                </a:solidFill>
                <a:effectLst/>
                <a:latin typeface="Times New Roman" panose="02020603050405020304" pitchFamily="18" charset="0"/>
              </a:rPr>
              <a:t>ealthcare professionals, Retailers and healthcare consumers have information needs that can be met through the use of chatbots/dialog agents, specifically via medical question answering systems. </a:t>
            </a: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However, the information needs of both groups are different in terms of literacy levels and technical expertise, and an effective question answering system must be able to account for these differences if it is to formulate the most relevant responses for users from each group.</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State of the art approaches incorporate  seq2seq models (RNN/LSTM based Deep neural networks) to build an efficient question answering system which mimics human interaction to a greater extent. (Generative based models)</a:t>
            </a:r>
            <a:endParaRPr lang="en-US" dirty="0"/>
          </a:p>
        </p:txBody>
      </p:sp>
      <p:pic>
        <p:nvPicPr>
          <p:cNvPr id="8194" name="Picture 2" descr="https://cdn-images-1.medium.com/max/1000/1*2aKyjq35ibmK90HRfq_uoQ.png">
            <a:extLst>
              <a:ext uri="{FF2B5EF4-FFF2-40B4-BE49-F238E27FC236}">
                <a16:creationId xmlns:a16="http://schemas.microsoft.com/office/drawing/2014/main" id="{E60610BC-847F-4E63-949F-37F419522A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7187" y="1436779"/>
            <a:ext cx="4932387"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48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383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Raleway</vt:lpstr>
      <vt:lpstr>Times New Roman</vt:lpstr>
      <vt:lpstr>Wingdings</vt:lpstr>
      <vt:lpstr>Office Theme</vt:lpstr>
      <vt:lpstr>  Machine Learning and AI in Healthcare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15</cp:revision>
  <dcterms:created xsi:type="dcterms:W3CDTF">2018-10-22T13:55:53Z</dcterms:created>
  <dcterms:modified xsi:type="dcterms:W3CDTF">2018-10-22T15:51:19Z</dcterms:modified>
</cp:coreProperties>
</file>