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7" r:id="rId3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86"/>
        <p:guide pos="383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3680" y="624840"/>
            <a:ext cx="11725275" cy="5972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52475" y="1056005"/>
            <a:ext cx="8277860" cy="41478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757295" y="3846195"/>
            <a:ext cx="1718945" cy="11074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757295" y="1898650"/>
            <a:ext cx="1718945" cy="11074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564630" y="1898650"/>
            <a:ext cx="1718945" cy="11074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本地方法栈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16330" y="3846195"/>
            <a:ext cx="1718945" cy="11074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方法区</a:t>
            </a:r>
            <a:endParaRPr lang="zh-CN" altLang="en-US"/>
          </a:p>
          <a:p>
            <a:pPr algn="ctr"/>
            <a:r>
              <a:rPr lang="zh-CN" altLang="en-US"/>
              <a:t>（</a:t>
            </a:r>
            <a:r>
              <a:rPr lang="en-US" altLang="zh-CN"/>
              <a:t>1.8</a:t>
            </a:r>
            <a:r>
              <a:rPr lang="zh-CN" altLang="en-US"/>
              <a:t>以后元空间）常量</a:t>
            </a:r>
            <a:r>
              <a:rPr lang="en-US" altLang="zh-CN"/>
              <a:t>+</a:t>
            </a:r>
            <a:r>
              <a:rPr lang="zh-CN" altLang="en-US"/>
              <a:t>静态变量</a:t>
            </a:r>
            <a:r>
              <a:rPr lang="en-US" altLang="zh-CN"/>
              <a:t>+</a:t>
            </a:r>
            <a:r>
              <a:rPr lang="zh-CN" altLang="en-US"/>
              <a:t>类元信息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16330" y="1898650"/>
            <a:ext cx="1718945" cy="11074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004945" y="256540"/>
            <a:ext cx="4792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JVM</a:t>
            </a:r>
            <a:r>
              <a:rPr lang="zh-CN" altLang="en-US"/>
              <a:t>内存模型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685655" y="2037715"/>
            <a:ext cx="2038985" cy="829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类加载子系统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685655" y="3984625"/>
            <a:ext cx="2038985" cy="829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执行引擎</a:t>
            </a:r>
            <a:endParaRPr lang="zh-CN" altLang="en-US"/>
          </a:p>
        </p:txBody>
      </p:sp>
      <p:cxnSp>
        <p:nvCxnSpPr>
          <p:cNvPr id="18" name="直接箭头连接符 17"/>
          <p:cNvCxnSpPr>
            <a:stCxn id="16" idx="1"/>
          </p:cNvCxnSpPr>
          <p:nvPr/>
        </p:nvCxnSpPr>
        <p:spPr>
          <a:xfrm flipH="1" flipV="1">
            <a:off x="9030335" y="2445385"/>
            <a:ext cx="655320" cy="76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9030335" y="4382770"/>
            <a:ext cx="553085" cy="146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081020" y="1186815"/>
            <a:ext cx="307149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zh-CN" altLang="en-US"/>
              <a:t>运行时数据区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5" idx="2"/>
            <a:endCxn id="4" idx="0"/>
          </p:cNvCxnSpPr>
          <p:nvPr/>
        </p:nvCxnSpPr>
        <p:spPr>
          <a:xfrm>
            <a:off x="4617085" y="3006090"/>
            <a:ext cx="0" cy="8401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1"/>
            <a:endCxn id="13" idx="3"/>
          </p:cNvCxnSpPr>
          <p:nvPr/>
        </p:nvCxnSpPr>
        <p:spPr>
          <a:xfrm flipH="1">
            <a:off x="2835275" y="4399915"/>
            <a:ext cx="9220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009515" y="342265"/>
            <a:ext cx="3598545" cy="65144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82260" y="768985"/>
            <a:ext cx="2853690" cy="5661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002655" y="342265"/>
            <a:ext cx="2342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线程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26810" y="768985"/>
            <a:ext cx="161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栈</a:t>
            </a:r>
            <a:r>
              <a:rPr lang="en-US" altLang="zh-CN"/>
              <a:t>(</a:t>
            </a:r>
            <a:r>
              <a:rPr lang="zh-CN" altLang="en-US"/>
              <a:t>线程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1" name="矩形标注 10"/>
          <p:cNvSpPr/>
          <p:nvPr/>
        </p:nvSpPr>
        <p:spPr>
          <a:xfrm>
            <a:off x="635635" y="4288790"/>
            <a:ext cx="2853690" cy="1737360"/>
          </a:xfrm>
          <a:prstGeom prst="wedgeRectCallout">
            <a:avLst>
              <a:gd name="adj1" fmla="val 137093"/>
              <a:gd name="adj2" fmla="val -9758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栈帧：</a:t>
            </a:r>
            <a:r>
              <a:rPr lang="en-US" altLang="zh-CN"/>
              <a:t>JVM</a:t>
            </a:r>
            <a:r>
              <a:rPr lang="zh-CN" altLang="en-US"/>
              <a:t>为</a:t>
            </a:r>
            <a:r>
              <a:rPr lang="zh-CN" altLang="en-US"/>
              <a:t>每一个方法分配不同的内存区域，每一个方法对应的</a:t>
            </a:r>
            <a:endParaRPr lang="zh-CN" altLang="en-US"/>
          </a:p>
          <a:p>
            <a:pPr algn="ctr"/>
            <a:r>
              <a:rPr lang="zh-CN" altLang="en-US"/>
              <a:t>内存区域就是栈帧</a:t>
            </a:r>
            <a:endParaRPr lang="zh-CN" altLang="en-US"/>
          </a:p>
        </p:txBody>
      </p:sp>
      <p:graphicFrame>
        <p:nvGraphicFramePr>
          <p:cNvPr id="12" name="表格 11"/>
          <p:cNvGraphicFramePr/>
          <p:nvPr/>
        </p:nvGraphicFramePr>
        <p:xfrm>
          <a:off x="306070" y="84455"/>
          <a:ext cx="46101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01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public class Test1 {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public int add(){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    int a = 1;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    int b = </a:t>
                      </a:r>
                      <a:r>
                        <a:rPr lang="en-US" altLang="zh-CN"/>
                        <a:t>2</a:t>
                      </a:r>
                      <a:r>
                        <a:rPr lang="zh-CN" altLang="en-US"/>
                        <a:t>;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    return a + b;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}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public static void main(String[] args) {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    Test1 test1 = new Test1();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    test1.add();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}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}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5614670" y="4444365"/>
            <a:ext cx="2404110" cy="142684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main()----</a:t>
            </a:r>
            <a:r>
              <a:rPr lang="zh-CN" altLang="en-US"/>
              <a:t>栈帧</a:t>
            </a:r>
            <a:endParaRPr lang="zh-CN" altLang="en-US"/>
          </a:p>
          <a:p>
            <a:pPr algn="ctr"/>
            <a:r>
              <a:rPr lang="zh-CN" altLang="en-US"/>
              <a:t>局部变量表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606415" y="1236345"/>
            <a:ext cx="2404110" cy="292925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002655" y="1976755"/>
            <a:ext cx="1452880" cy="389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r>
              <a:rPr lang="zh-CN" altLang="en-US">
                <a:sym typeface="+mn-ea"/>
              </a:rPr>
              <a:t>局部变表</a:t>
            </a:r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003290" y="2553970"/>
            <a:ext cx="1452880" cy="389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r>
              <a:rPr lang="zh-CN" altLang="en-US"/>
              <a:t>操作数栈</a:t>
            </a:r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002655" y="3081020"/>
            <a:ext cx="1452880" cy="389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r>
              <a:rPr lang="zh-CN" altLang="en-US"/>
              <a:t>动态链接</a:t>
            </a:r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003290" y="3673475"/>
            <a:ext cx="1452880" cy="389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r>
              <a:rPr lang="zh-CN" altLang="en-US"/>
              <a:t>方法出口</a:t>
            </a:r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916930" y="1481455"/>
            <a:ext cx="1892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computer()-</a:t>
            </a:r>
            <a:r>
              <a:rPr lang="zh-CN" altLang="en-US"/>
              <a:t>栈帧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918575" y="382905"/>
            <a:ext cx="3071495" cy="12407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918575" y="1849755"/>
            <a:ext cx="3071495" cy="12407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9647555" y="537845"/>
            <a:ext cx="1644650" cy="340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9647555" y="1137285"/>
            <a:ext cx="1644650" cy="340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9647555" y="1976755"/>
            <a:ext cx="1644650" cy="340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9647555" y="2530475"/>
            <a:ext cx="1644650" cy="340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30" name="直接箭头连接符 29"/>
          <p:cNvCxnSpPr>
            <a:stCxn id="20" idx="3"/>
            <a:endCxn id="25" idx="1"/>
          </p:cNvCxnSpPr>
          <p:nvPr/>
        </p:nvCxnSpPr>
        <p:spPr>
          <a:xfrm flipV="1">
            <a:off x="7456170" y="2470150"/>
            <a:ext cx="1462405" cy="2787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5" idx="3"/>
            <a:endCxn id="24" idx="1"/>
          </p:cNvCxnSpPr>
          <p:nvPr/>
        </p:nvCxnSpPr>
        <p:spPr>
          <a:xfrm flipV="1">
            <a:off x="7455535" y="1003300"/>
            <a:ext cx="1463040" cy="11684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8947785" y="3335655"/>
            <a:ext cx="3135630" cy="170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先将常量</a:t>
            </a:r>
            <a:r>
              <a:rPr lang="en-US" altLang="zh-CN"/>
              <a:t>1</a:t>
            </a:r>
            <a:r>
              <a:rPr lang="zh-CN" altLang="en-US"/>
              <a:t>压入操作数栈，</a:t>
            </a:r>
            <a:r>
              <a:rPr lang="zh-CN"/>
              <a:t>此时将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出栈，</a:t>
            </a:r>
            <a:r>
              <a:rPr lang="zh-CN" altLang="en-US"/>
              <a:t>赋给变量名</a:t>
            </a:r>
            <a:r>
              <a:rPr lang="en-US" altLang="zh-CN"/>
              <a:t>a</a:t>
            </a:r>
            <a:r>
              <a:rPr lang="zh-CN" altLang="en-US"/>
              <a:t>，将</a:t>
            </a:r>
            <a:r>
              <a:rPr lang="en-US" altLang="zh-CN"/>
              <a:t>2</a:t>
            </a:r>
            <a:r>
              <a:rPr lang="zh-CN" altLang="en-US"/>
              <a:t>入栈，在将</a:t>
            </a:r>
            <a:r>
              <a:rPr lang="en-US" altLang="zh-CN"/>
              <a:t>2</a:t>
            </a:r>
            <a:r>
              <a:rPr lang="zh-CN" altLang="en-US"/>
              <a:t>赋给变量名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9052560" y="528955"/>
            <a:ext cx="343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表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9110345" y="1989455"/>
            <a:ext cx="386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栈</a:t>
            </a:r>
            <a:endParaRPr lang="zh-CN" altLang="en-US"/>
          </a:p>
        </p:txBody>
      </p:sp>
      <p:cxnSp>
        <p:nvCxnSpPr>
          <p:cNvPr id="37" name="曲线连接符 36"/>
          <p:cNvCxnSpPr>
            <a:stCxn id="29" idx="3"/>
            <a:endCxn id="26" idx="3"/>
          </p:cNvCxnSpPr>
          <p:nvPr/>
        </p:nvCxnSpPr>
        <p:spPr>
          <a:xfrm flipV="1">
            <a:off x="11292205" y="708660"/>
            <a:ext cx="3175" cy="1992630"/>
          </a:xfrm>
          <a:prstGeom prst="curvedConnector3">
            <a:avLst>
              <a:gd name="adj1" fmla="val 21020000"/>
            </a:avLst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28" idx="3"/>
            <a:endCxn id="27" idx="3"/>
          </p:cNvCxnSpPr>
          <p:nvPr/>
        </p:nvCxnSpPr>
        <p:spPr>
          <a:xfrm flipV="1">
            <a:off x="11292205" y="1308100"/>
            <a:ext cx="3175" cy="839470"/>
          </a:xfrm>
          <a:prstGeom prst="curvedConnector3">
            <a:avLst>
              <a:gd name="adj1" fmla="val 13820000"/>
            </a:avLst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9460" y="767715"/>
            <a:ext cx="9477375" cy="1040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jvm</a:t>
            </a:r>
            <a:r>
              <a:rPr lang="zh-CN" altLang="en-US"/>
              <a:t>调优是为了让</a:t>
            </a:r>
            <a:r>
              <a:rPr lang="en-US" altLang="zh-CN"/>
              <a:t>full GC</a:t>
            </a:r>
            <a:r>
              <a:rPr lang="zh-CN" altLang="en-US"/>
              <a:t>时间减少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64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WPS 演示</Application>
  <PresentationFormat>宽屏</PresentationFormat>
  <Paragraphs>73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单击此处添加标题</vt:lpstr>
      <vt:lpstr>单击此处添加标题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纯δ勿澀</cp:lastModifiedBy>
  <cp:revision>25</cp:revision>
  <dcterms:created xsi:type="dcterms:W3CDTF">2019-06-19T02:08:00Z</dcterms:created>
  <dcterms:modified xsi:type="dcterms:W3CDTF">2019-08-16T14:14:04Z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