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4" r:id="rId24"/>
    <p:sldId id="278" r:id="rId25"/>
    <p:sldId id="279" r:id="rId26"/>
    <p:sldId id="280" r:id="rId27"/>
    <p:sldId id="281" r:id="rId28"/>
    <p:sldId id="282" r:id="rId29"/>
    <p:sldId id="283" r:id="rId30"/>
  </p:sldIdLst>
  <p:sldSz cx="9144000" cy="5143500" type="screen16x9"/>
  <p:notesSz cx="6858000" cy="9144000"/>
  <p:embeddedFontLst>
    <p:embeddedFont>
      <p:font typeface="Proxima Nova" charset="0"/>
      <p:regular r:id="rId32"/>
      <p:bold r:id="rId33"/>
      <p:italic r:id="rId34"/>
      <p:boldItalic r:id="rId35"/>
    </p:embeddedFont>
    <p:embeddedFont>
      <p:font typeface="Calibri" pitchFamily="34" charset="0"/>
      <p:regular r:id="rId36"/>
      <p:bold r:id="rId37"/>
      <p:italic r:id="rId38"/>
      <p:boldItalic r:id="rId39"/>
    </p:embeddedFont>
    <p:embeddedFont>
      <p:font typeface="Verdana" pitchFamily="34" charset="0"/>
      <p:regular r:id="rId40"/>
      <p:bold r:id="rId41"/>
      <p:italic r:id="rId42"/>
      <p:boldItalic r:id="rId43"/>
    </p:embeddedFont>
    <p:embeddedFont>
      <p:font typeface="Roboto"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3A62515-E6AF-4A4C-95ED-29839A52EA70}">
  <a:tblStyle styleId="{C3A62515-E6AF-4A4C-95ED-29839A52EA7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A334AF-31BD-4DB0-B71E-21B9EC4CF72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334c1456ec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g1334c1456ec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334c1456ec_0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1334c1456e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334c1456ec_0_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g1334c1456e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b56ce08eb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b56ce08e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5ccde66a08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g5ccde66a0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ccde66a08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g5ccde66a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ccde66a08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g5ccde66a0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ce48b3d50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g5ce48b3d5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5ce48b3d50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g5ce48b3d5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5ce48b3d5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g5ce48b3d5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ce48b3d50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5ce48b3d5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ce48b3d50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g5ce48b3d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ce48b3d50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g5ce48b3d5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ce48b3d50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g5ce48b3d5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ce48b3d50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g5ce48b3d5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64641da04d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g64641da04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64641da04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g64641da04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64641da04d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g64641da0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64641da04d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g64641da04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64641da04d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g64641da04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b56ce08eb4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gb56ce08e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b56ce08eb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gb56ce08e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b56ce08eb4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b56ce08eb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56ce08eb4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gb56ce08eb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334c1456ec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334c1456e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34c1456ec_0_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g1334c1456e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hyperlink" Target="https://chart-studio.plotly.com/create/?_ga=2.31751993.681745274.1655462537-1389402734.1655462537" TargetMode="Externa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11.v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12.v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3.v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15.v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vmlDrawing" Target="../drawings/vmlDrawing18.vml"/></Relationships>
</file>

<file path=ppt/slides/_rels/slide24.xml.rels><?xml version="1.0" encoding="UTF-8" standalone="yes"?>
<Relationships xmlns="http://schemas.openxmlformats.org/package/2006/relationships"><Relationship Id="rId3" Type="http://schemas.openxmlformats.org/officeDocument/2006/relationships/hyperlink" Target="https://da-upgrad.shinyapps.io/rsquared/"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19.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555024" y="2114900"/>
            <a:ext cx="7525800" cy="1172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Linear Regression Kickstart Session</a:t>
            </a:r>
            <a:endParaRPr sz="4000">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4">
            <a:alphaModFix/>
          </a:blip>
          <a:srcRect/>
          <a:stretch/>
        </p:blipFill>
        <p:spPr>
          <a:xfrm>
            <a:off x="7582370" y="0"/>
            <a:ext cx="1356542" cy="1577482"/>
          </a:xfrm>
          <a:prstGeom prst="rect">
            <a:avLst/>
          </a:prstGeom>
          <a:noFill/>
          <a:ln>
            <a:noFill/>
          </a:ln>
        </p:spPr>
      </p:pic>
      <p:sp>
        <p:nvSpPr>
          <p:cNvPr id="617" name="Google Shape;617;p3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#LifeKoKaroLift</a:t>
            </a:r>
            <a:endParaRPr sz="1400" b="0" i="1" u="none" strike="noStrike" cap="none">
              <a:solidFill>
                <a:schemeClr val="dk1"/>
              </a:solidFill>
              <a:latin typeface="Proxima Nova"/>
              <a:ea typeface="Proxima Nova"/>
              <a:cs typeface="Proxima Nova"/>
              <a:sym typeface="Proxima Nova"/>
            </a:endParaRPr>
          </a:p>
        </p:txBody>
      </p:sp>
      <p:sp>
        <p:nvSpPr>
          <p:cNvPr id="618" name="Google Shape;618;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3"/>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10</a:t>
            </a:fld>
            <a:endParaRPr sz="900">
              <a:solidFill>
                <a:srgbClr val="FF0000"/>
              </a:solidFill>
              <a:latin typeface="Proxima Nova"/>
              <a:ea typeface="Proxima Nova"/>
              <a:cs typeface="Proxima Nova"/>
              <a:sym typeface="Proxima Nova"/>
            </a:endParaRPr>
          </a:p>
        </p:txBody>
      </p:sp>
      <p:sp>
        <p:nvSpPr>
          <p:cNvPr id="696" name="Google Shape;696;p43"/>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97" name="Google Shape;697;p43"/>
          <p:cNvGraphicFramePr/>
          <p:nvPr/>
        </p:nvGraphicFramePr>
        <p:xfrm>
          <a:off x="525950" y="1120775"/>
          <a:ext cx="2285250" cy="3272790"/>
        </p:xfrm>
        <a:graphic>
          <a:graphicData uri="http://schemas.openxmlformats.org/drawingml/2006/table">
            <a:tbl>
              <a:tblPr>
                <a:noFill/>
                <a:tableStyleId>{C3A62515-E6AF-4A4C-95ED-29839A52EA70}</a:tableStyleId>
              </a:tblPr>
              <a:tblGrid>
                <a:gridCol w="1269575"/>
                <a:gridCol w="1015675"/>
              </a:tblGrid>
              <a:tr h="488425">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marketing_budget(thousands)</a:t>
                      </a:r>
                      <a:endParaRPr sz="1500" b="1">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actual_sales(millions)</a:t>
                      </a:r>
                      <a:endParaRPr sz="1500" b="1">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187.86</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12.14</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138.13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12.33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177.89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8.41</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181.13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151.5</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12.57</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106.87</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160.94</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11.66</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140.09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10.93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132.58</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11.99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graphicFrame>
        <p:nvGraphicFramePr>
          <p:cNvPr id="698" name="Google Shape;698;p43"/>
          <p:cNvGraphicFramePr/>
          <p:nvPr/>
        </p:nvGraphicFramePr>
        <p:xfrm>
          <a:off x="3221025" y="1082675"/>
          <a:ext cx="5730400" cy="3363468"/>
        </p:xfrm>
        <a:graphic>
          <a:graphicData uri="http://schemas.openxmlformats.org/drawingml/2006/table">
            <a:tbl>
              <a:tblPr>
                <a:noFill/>
                <a:tableStyleId>{C3A62515-E6AF-4A4C-95ED-29839A52EA70}</a:tableStyleId>
              </a:tblPr>
              <a:tblGrid>
                <a:gridCol w="1432600"/>
                <a:gridCol w="1432600"/>
                <a:gridCol w="1432600"/>
                <a:gridCol w="1432600"/>
              </a:tblGrid>
              <a:tr h="458050">
                <a:tc>
                  <a:txBody>
                    <a:bodyPr/>
                    <a:lstStyle/>
                    <a:p>
                      <a:pPr marL="0" lvl="0" indent="0" algn="ctr" rtl="0">
                        <a:lnSpc>
                          <a:spcPct val="115000"/>
                        </a:lnSpc>
                        <a:spcBef>
                          <a:spcPts val="0"/>
                        </a:spcBef>
                        <a:spcAft>
                          <a:spcPts val="0"/>
                        </a:spcAft>
                        <a:buNone/>
                      </a:pPr>
                      <a:r>
                        <a:rPr lang="en-IN" b="1"/>
                        <a:t>TV Budget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Radio Budget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Social Media Budget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Sales</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6.566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2.908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54.733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9.238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2.410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46.678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41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15.886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2.913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150.178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83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30.020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6.922</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298.246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8.437</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1.406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56.594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29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9.614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1.027</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105.889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55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24.894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4.274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198.680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31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17.355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2.290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108.734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76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24.649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7.130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270.189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0.431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2.229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48.281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4"/>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11</a:t>
            </a:fld>
            <a:endParaRPr sz="900">
              <a:solidFill>
                <a:srgbClr val="FF0000"/>
              </a:solidFill>
              <a:latin typeface="Proxima Nova"/>
              <a:ea typeface="Proxima Nova"/>
              <a:cs typeface="Proxima Nova"/>
              <a:sym typeface="Proxima Nova"/>
            </a:endParaRPr>
          </a:p>
        </p:txBody>
      </p:sp>
      <p:sp>
        <p:nvSpPr>
          <p:cNvPr id="704" name="Google Shape;704;p44"/>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705" name="Google Shape;705;p44"/>
          <p:cNvGraphicFramePr/>
          <p:nvPr/>
        </p:nvGraphicFramePr>
        <p:xfrm>
          <a:off x="226250" y="1109525"/>
          <a:ext cx="4292700" cy="2522750"/>
        </p:xfrm>
        <a:graphic>
          <a:graphicData uri="http://schemas.openxmlformats.org/drawingml/2006/table">
            <a:tbl>
              <a:tblPr>
                <a:noFill/>
                <a:tableStyleId>{C3A62515-E6AF-4A4C-95ED-29839A52EA70}</a:tableStyleId>
              </a:tblPr>
              <a:tblGrid>
                <a:gridCol w="1073175"/>
                <a:gridCol w="1073175"/>
                <a:gridCol w="1073175"/>
                <a:gridCol w="1073175"/>
              </a:tblGrid>
              <a:tr h="389150">
                <a:tc>
                  <a:txBody>
                    <a:bodyPr/>
                    <a:lstStyle/>
                    <a:p>
                      <a:pPr marL="0" lvl="0" indent="0" algn="ctr" rtl="0">
                        <a:lnSpc>
                          <a:spcPct val="115000"/>
                        </a:lnSpc>
                        <a:spcBef>
                          <a:spcPts val="0"/>
                        </a:spcBef>
                        <a:spcAft>
                          <a:spcPts val="0"/>
                        </a:spcAft>
                        <a:buNone/>
                      </a:pPr>
                      <a:r>
                        <a:rPr lang="en-IN" sz="1000" b="1"/>
                        <a:t>TV Budget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b="1"/>
                        <a:t>Radio Budget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b="1"/>
                        <a:t>Social Media Budget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b="1"/>
                        <a:t>Sales</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6.566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2.908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54.733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9.238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2.410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46.678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41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15.886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2.913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150.178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83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30.020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6.922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298.246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8.437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1.406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56.594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29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9.614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1.027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105.889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55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24.894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4.274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198.680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31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17.355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2.290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108.734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76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24.649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7.130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270.189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0.431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2.229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48.281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pic>
        <p:nvPicPr>
          <p:cNvPr id="706" name="Google Shape;706;p44"/>
          <p:cNvPicPr preferRelativeResize="0"/>
          <p:nvPr/>
        </p:nvPicPr>
        <p:blipFill>
          <a:blip r:embed="rId4">
            <a:alphaModFix/>
          </a:blip>
          <a:stretch>
            <a:fillRect/>
          </a:stretch>
        </p:blipFill>
        <p:spPr>
          <a:xfrm>
            <a:off x="4518950" y="994600"/>
            <a:ext cx="4571050" cy="3025530"/>
          </a:xfrm>
          <a:prstGeom prst="rect">
            <a:avLst/>
          </a:prstGeom>
          <a:noFill/>
          <a:ln>
            <a:noFill/>
          </a:ln>
        </p:spPr>
      </p:pic>
      <p:sp>
        <p:nvSpPr>
          <p:cNvPr id="707" name="Google Shape;707;p44"/>
          <p:cNvSpPr txBox="1"/>
          <p:nvPr/>
        </p:nvSpPr>
        <p:spPr>
          <a:xfrm>
            <a:off x="171600" y="4435475"/>
            <a:ext cx="880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u="sng">
                <a:solidFill>
                  <a:schemeClr val="hlink"/>
                </a:solidFill>
                <a:hlinkClick r:id="rId5"/>
              </a:rPr>
              <a:t>https://chart-studio.plotly.com/create/?_ga=2.31751993.681745274.1655462537-1389402734.1655462537#/</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12</a:t>
            </a:fld>
            <a:endParaRPr sz="900">
              <a:solidFill>
                <a:srgbClr val="FF0000"/>
              </a:solidFill>
              <a:latin typeface="Proxima Nova"/>
              <a:ea typeface="Proxima Nova"/>
              <a:cs typeface="Proxima Nova"/>
              <a:sym typeface="Proxima Nova"/>
            </a:endParaRPr>
          </a:p>
        </p:txBody>
      </p:sp>
      <p:sp>
        <p:nvSpPr>
          <p:cNvPr id="713" name="Google Shape;713;p4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
        <p:nvSpPr>
          <p:cNvPr id="714" name="Google Shape;714;p45"/>
          <p:cNvSpPr txBox="1"/>
          <p:nvPr/>
        </p:nvSpPr>
        <p:spPr>
          <a:xfrm>
            <a:off x="711775" y="1423525"/>
            <a:ext cx="7211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b="1"/>
              <a:t>Sales = -0.989 + 3.5*(TV Budget) + 0.1*(Social Media Budget)</a:t>
            </a:r>
            <a:endParaRPr sz="15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a:spLocks noGrp="1"/>
          </p:cNvSpPr>
          <p:nvPr>
            <p:ph type="body" idx="1"/>
          </p:nvPr>
        </p:nvSpPr>
        <p:spPr>
          <a:xfrm>
            <a:off x="386000" y="741700"/>
            <a:ext cx="81834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Introduction to Linear Regression</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IN" sz="1400"/>
              <a:t>You are the CEO of a hypermarket chain and you want to open new store which should give me the best sales . What all factors will you be looking at before selecting the best location that can offer you the best sales?</a:t>
            </a:r>
            <a:endParaRPr sz="1400"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IN" sz="1400"/>
              <a:t>• The hypermarket chain has more than 5000 stores across the world</a:t>
            </a:r>
            <a:endParaRPr sz="1400"/>
          </a:p>
          <a:p>
            <a:pPr marL="0" lvl="0" indent="0" algn="l" rtl="0">
              <a:lnSpc>
                <a:spcPct val="100000"/>
              </a:lnSpc>
              <a:spcBef>
                <a:spcPts val="0"/>
              </a:spcBef>
              <a:spcAft>
                <a:spcPts val="0"/>
              </a:spcAft>
              <a:buClr>
                <a:schemeClr val="dk1"/>
              </a:buClr>
              <a:buSzPts val="1100"/>
              <a:buFont typeface="Arial"/>
              <a:buNone/>
            </a:pPr>
            <a:r>
              <a:rPr lang="en-IN" sz="1400"/>
              <a:t>• It is upstream hypermarket store catering to high end products</a:t>
            </a:r>
            <a:endParaRPr sz="1400"/>
          </a:p>
          <a:p>
            <a:pPr marL="0" lvl="0" indent="0" algn="l" rtl="0">
              <a:lnSpc>
                <a:spcPct val="100000"/>
              </a:lnSpc>
              <a:spcBef>
                <a:spcPts val="0"/>
              </a:spcBef>
              <a:spcAft>
                <a:spcPts val="0"/>
              </a:spcAft>
              <a:buClr>
                <a:schemeClr val="dk1"/>
              </a:buClr>
              <a:buSzPts val="1100"/>
              <a:buFont typeface="Arial"/>
              <a:buNone/>
            </a:pPr>
            <a:r>
              <a:rPr lang="en-IN" sz="1400"/>
              <a:t>• There are more than 100 locations he needs to choose from</a:t>
            </a:r>
            <a:endParaRPr sz="1400"/>
          </a:p>
          <a:p>
            <a:pPr marL="0" lvl="0" indent="0" algn="l" rtl="0">
              <a:lnSpc>
                <a:spcPct val="100000"/>
              </a:lnSpc>
              <a:spcBef>
                <a:spcPts val="0"/>
              </a:spcBef>
              <a:spcAft>
                <a:spcPts val="0"/>
              </a:spcAft>
              <a:buClr>
                <a:schemeClr val="dk1"/>
              </a:buClr>
              <a:buSzPts val="1400"/>
              <a:buNone/>
            </a:pPr>
            <a:endParaRPr sz="1400" b="1"/>
          </a:p>
        </p:txBody>
      </p:sp>
      <p:sp>
        <p:nvSpPr>
          <p:cNvPr id="720" name="Google Shape;720;p46"/>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13</a:t>
            </a:fld>
            <a:endParaRPr sz="900">
              <a:solidFill>
                <a:srgbClr val="FF0000"/>
              </a:solidFill>
              <a:latin typeface="Proxima Nova"/>
              <a:ea typeface="Proxima Nova"/>
              <a:cs typeface="Proxima Nova"/>
              <a:sym typeface="Proxima Nova"/>
            </a:endParaRPr>
          </a:p>
        </p:txBody>
      </p:sp>
      <p:sp>
        <p:nvSpPr>
          <p:cNvPr id="721" name="Google Shape;721;p46"/>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7"/>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Introduction to Linear Regression</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What could impact sales ?</a:t>
            </a:r>
            <a:endParaRPr sz="1400"/>
          </a:p>
          <a:p>
            <a:pPr marL="0" lvl="0" indent="0" algn="l" rtl="0">
              <a:lnSpc>
                <a:spcPct val="100000"/>
              </a:lnSpc>
              <a:spcBef>
                <a:spcPts val="0"/>
              </a:spcBef>
              <a:spcAft>
                <a:spcPts val="0"/>
              </a:spcAft>
              <a:buClr>
                <a:schemeClr val="dk1"/>
              </a:buClr>
              <a:buSzPts val="1100"/>
              <a:buFont typeface="Arial"/>
              <a:buNone/>
            </a:pPr>
            <a:endParaRPr sz="1400"/>
          </a:p>
          <a:p>
            <a:pPr marL="457200" lvl="0" indent="-317500" algn="l" rtl="0">
              <a:lnSpc>
                <a:spcPct val="115000"/>
              </a:lnSpc>
              <a:spcBef>
                <a:spcPts val="0"/>
              </a:spcBef>
              <a:spcAft>
                <a:spcPts val="0"/>
              </a:spcAft>
              <a:buSzPts val="1400"/>
              <a:buChar char="●"/>
            </a:pPr>
            <a:r>
              <a:rPr lang="en-IN" sz="1400"/>
              <a:t>Population Density in the area</a:t>
            </a:r>
            <a:endParaRPr sz="1400"/>
          </a:p>
          <a:p>
            <a:pPr marL="457200" lvl="0" indent="-317500" algn="l" rtl="0">
              <a:lnSpc>
                <a:spcPct val="115000"/>
              </a:lnSpc>
              <a:spcBef>
                <a:spcPts val="0"/>
              </a:spcBef>
              <a:spcAft>
                <a:spcPts val="0"/>
              </a:spcAft>
              <a:buSzPts val="1400"/>
              <a:buChar char="●"/>
            </a:pPr>
            <a:r>
              <a:rPr lang="en-IN" sz="1400"/>
              <a:t>Disposable Income</a:t>
            </a:r>
            <a:endParaRPr sz="1400"/>
          </a:p>
          <a:p>
            <a:pPr marL="457200" lvl="0" indent="-317500" algn="l" rtl="0">
              <a:lnSpc>
                <a:spcPct val="115000"/>
              </a:lnSpc>
              <a:spcBef>
                <a:spcPts val="0"/>
              </a:spcBef>
              <a:spcAft>
                <a:spcPts val="0"/>
              </a:spcAft>
              <a:buSzPts val="1400"/>
              <a:buChar char="●"/>
            </a:pPr>
            <a:r>
              <a:rPr lang="en-IN" sz="1400"/>
              <a:t>Demographics of the region</a:t>
            </a:r>
            <a:endParaRPr sz="1400"/>
          </a:p>
          <a:p>
            <a:pPr marL="457200" lvl="0" indent="-317500" algn="l" rtl="0">
              <a:lnSpc>
                <a:spcPct val="115000"/>
              </a:lnSpc>
              <a:spcBef>
                <a:spcPts val="0"/>
              </a:spcBef>
              <a:spcAft>
                <a:spcPts val="0"/>
              </a:spcAft>
              <a:buSzPts val="1400"/>
              <a:buChar char="●"/>
            </a:pPr>
            <a:r>
              <a:rPr lang="en-IN" sz="1400"/>
              <a:t>Parking size of the location</a:t>
            </a:r>
            <a:endParaRPr sz="1400"/>
          </a:p>
          <a:p>
            <a:pPr marL="457200" lvl="0" indent="-317500" algn="l" rtl="0">
              <a:lnSpc>
                <a:spcPct val="115000"/>
              </a:lnSpc>
              <a:spcBef>
                <a:spcPts val="0"/>
              </a:spcBef>
              <a:spcAft>
                <a:spcPts val="0"/>
              </a:spcAft>
              <a:buSzPts val="1400"/>
              <a:buChar char="●"/>
            </a:pPr>
            <a:r>
              <a:rPr lang="en-IN" sz="1400"/>
              <a:t>No of other grocery stores in around (3km)</a:t>
            </a:r>
            <a:endParaRPr sz="1400"/>
          </a:p>
          <a:p>
            <a:pPr marL="457200" lvl="0" indent="-317500" algn="l" rtl="0">
              <a:lnSpc>
                <a:spcPct val="115000"/>
              </a:lnSpc>
              <a:spcBef>
                <a:spcPts val="0"/>
              </a:spcBef>
              <a:spcAft>
                <a:spcPts val="0"/>
              </a:spcAft>
              <a:buSzPts val="1400"/>
              <a:buChar char="●"/>
            </a:pPr>
            <a:r>
              <a:rPr lang="en-IN" sz="1400"/>
              <a:t>Credit card usage</a:t>
            </a:r>
            <a:endParaRPr sz="1400"/>
          </a:p>
          <a:p>
            <a:pPr marL="457200" lvl="0" indent="-317500" algn="l" rtl="0">
              <a:lnSpc>
                <a:spcPct val="115000"/>
              </a:lnSpc>
              <a:spcBef>
                <a:spcPts val="0"/>
              </a:spcBef>
              <a:spcAft>
                <a:spcPts val="0"/>
              </a:spcAft>
              <a:buSzPts val="1400"/>
              <a:buChar char="●"/>
            </a:pPr>
            <a:r>
              <a:rPr lang="en-IN" sz="1400"/>
              <a:t>Internet penetration/usage</a:t>
            </a:r>
            <a:endParaRPr sz="1400"/>
          </a:p>
          <a:p>
            <a:pPr marL="457200" lvl="0" indent="-317500" algn="l" rtl="0">
              <a:lnSpc>
                <a:spcPct val="115000"/>
              </a:lnSpc>
              <a:spcBef>
                <a:spcPts val="0"/>
              </a:spcBef>
              <a:spcAft>
                <a:spcPts val="0"/>
              </a:spcAft>
              <a:buSzPts val="1400"/>
              <a:buChar char="●"/>
            </a:pPr>
            <a:r>
              <a:rPr lang="en-IN" sz="1400"/>
              <a:t>Average no of cars/household</a:t>
            </a:r>
            <a:endParaRPr sz="1400"/>
          </a:p>
          <a:p>
            <a:pPr marL="457200" lvl="0" indent="-317500" algn="l" rtl="0">
              <a:lnSpc>
                <a:spcPct val="115000"/>
              </a:lnSpc>
              <a:spcBef>
                <a:spcPts val="0"/>
              </a:spcBef>
              <a:spcAft>
                <a:spcPts val="0"/>
              </a:spcAft>
              <a:buSzPts val="1400"/>
              <a:buChar char="●"/>
            </a:pPr>
            <a:r>
              <a:rPr lang="en-IN" sz="1400"/>
              <a:t>Avg family size/household</a:t>
            </a:r>
            <a:endParaRPr sz="1400"/>
          </a:p>
          <a:p>
            <a:pPr marL="457200" lvl="0" indent="-317500" algn="l" rtl="0">
              <a:lnSpc>
                <a:spcPct val="115000"/>
              </a:lnSpc>
              <a:spcBef>
                <a:spcPts val="0"/>
              </a:spcBef>
              <a:spcAft>
                <a:spcPts val="0"/>
              </a:spcAft>
              <a:buSzPts val="1400"/>
              <a:buChar char="●"/>
            </a:pPr>
            <a:r>
              <a:rPr lang="en-IN" sz="1400"/>
              <a:t>No of working people/household</a:t>
            </a:r>
            <a:endParaRPr sz="1400"/>
          </a:p>
          <a:p>
            <a:pPr marL="0" lvl="0" indent="0" algn="l" rtl="0">
              <a:lnSpc>
                <a:spcPct val="100000"/>
              </a:lnSpc>
              <a:spcBef>
                <a:spcPts val="0"/>
              </a:spcBef>
              <a:spcAft>
                <a:spcPts val="0"/>
              </a:spcAft>
              <a:buClr>
                <a:schemeClr val="dk1"/>
              </a:buClr>
              <a:buSzPts val="1400"/>
              <a:buNone/>
            </a:pPr>
            <a:endParaRPr sz="1400"/>
          </a:p>
        </p:txBody>
      </p:sp>
      <p:sp>
        <p:nvSpPr>
          <p:cNvPr id="727" name="Google Shape;727;p47"/>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14</a:t>
            </a:fld>
            <a:endParaRPr sz="900">
              <a:solidFill>
                <a:srgbClr val="FF0000"/>
              </a:solidFill>
              <a:latin typeface="Proxima Nova"/>
              <a:ea typeface="Proxima Nova"/>
              <a:cs typeface="Proxima Nova"/>
              <a:sym typeface="Proxima Nova"/>
            </a:endParaRPr>
          </a:p>
        </p:txBody>
      </p:sp>
      <p:sp>
        <p:nvSpPr>
          <p:cNvPr id="728" name="Google Shape;728;p47"/>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
        <p:nvSpPr>
          <p:cNvPr id="729" name="Google Shape;729;p47"/>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30" name="Google Shape;730;p47"/>
          <p:cNvPicPr preferRelativeResize="0"/>
          <p:nvPr/>
        </p:nvPicPr>
        <p:blipFill>
          <a:blip r:embed="rId3">
            <a:alphaModFix/>
          </a:blip>
          <a:stretch>
            <a:fillRect/>
          </a:stretch>
        </p:blipFill>
        <p:spPr>
          <a:xfrm>
            <a:off x="5405438" y="2119313"/>
            <a:ext cx="2752725" cy="16668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8"/>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a:t>Sales = function (X1, X2, X3, X4,X5,X6……)</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Sales = 10X1 + 20X2 +0.5X3 + 8X4 +…………</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If the function is linear we call it linear regression</a:t>
            </a: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Now this was a example of Multiple Linear Regression, Let’s stop this topic for now and think in terms of two variables only, Say X and y. This we will called as Simple Linear Regression.</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p:txBody>
      </p:sp>
      <p:sp>
        <p:nvSpPr>
          <p:cNvPr id="736" name="Google Shape;736;p48"/>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15</a:t>
            </a:fld>
            <a:endParaRPr sz="900">
              <a:solidFill>
                <a:srgbClr val="FF0000"/>
              </a:solidFill>
              <a:latin typeface="Proxima Nova"/>
              <a:ea typeface="Proxima Nova"/>
              <a:cs typeface="Proxima Nova"/>
              <a:sym typeface="Proxima Nova"/>
            </a:endParaRPr>
          </a:p>
        </p:txBody>
      </p:sp>
      <p:sp>
        <p:nvSpPr>
          <p:cNvPr id="737" name="Google Shape;737;p4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
        <p:nvSpPr>
          <p:cNvPr id="738" name="Google Shape;738;p48"/>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9"/>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Simple Linear Regression</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r>
              <a:rPr lang="en-IN" sz="1400" b="1"/>
              <a:t>Let’s first check if there is any relationship between Marketing Budget and Sales? If there is no relationship we would not put any money in our Marketing budget as this is not contributing to sales.</a:t>
            </a:r>
            <a:endParaRPr sz="1400" b="1"/>
          </a:p>
          <a:p>
            <a:pPr marL="0" lvl="0" indent="0" algn="l" rtl="0">
              <a:lnSpc>
                <a:spcPct val="100000"/>
              </a:lnSpc>
              <a:spcBef>
                <a:spcPts val="0"/>
              </a:spcBef>
              <a:spcAft>
                <a:spcPts val="0"/>
              </a:spcAft>
              <a:buClr>
                <a:schemeClr val="dk1"/>
              </a:buClr>
              <a:buSzPts val="1400"/>
              <a:buNone/>
            </a:pPr>
            <a:endParaRPr sz="1400"/>
          </a:p>
        </p:txBody>
      </p:sp>
      <p:sp>
        <p:nvSpPr>
          <p:cNvPr id="744" name="Google Shape;744;p49"/>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16</a:t>
            </a:fld>
            <a:endParaRPr sz="900">
              <a:solidFill>
                <a:srgbClr val="FF0000"/>
              </a:solidFill>
              <a:latin typeface="Proxima Nova"/>
              <a:ea typeface="Proxima Nova"/>
              <a:cs typeface="Proxima Nova"/>
              <a:sym typeface="Proxima Nova"/>
            </a:endParaRPr>
          </a:p>
        </p:txBody>
      </p:sp>
      <p:sp>
        <p:nvSpPr>
          <p:cNvPr id="745" name="Google Shape;745;p4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46" name="Google Shape;746;p49"/>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47" name="Google Shape;747;p49"/>
          <p:cNvPicPr preferRelativeResize="0"/>
          <p:nvPr/>
        </p:nvPicPr>
        <p:blipFill>
          <a:blip r:embed="rId3">
            <a:alphaModFix/>
          </a:blip>
          <a:stretch>
            <a:fillRect/>
          </a:stretch>
        </p:blipFill>
        <p:spPr>
          <a:xfrm>
            <a:off x="2838450" y="1381125"/>
            <a:ext cx="3467100" cy="26860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0"/>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Simple Linear Regression</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53" name="Google Shape;753;p50"/>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17</a:t>
            </a:fld>
            <a:endParaRPr sz="900">
              <a:solidFill>
                <a:srgbClr val="FF0000"/>
              </a:solidFill>
              <a:latin typeface="Proxima Nova"/>
              <a:ea typeface="Proxima Nova"/>
              <a:cs typeface="Proxima Nova"/>
              <a:sym typeface="Proxima Nova"/>
            </a:endParaRPr>
          </a:p>
        </p:txBody>
      </p:sp>
      <p:sp>
        <p:nvSpPr>
          <p:cNvPr id="754" name="Google Shape;754;p5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55" name="Google Shape;755;p50"/>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56" name="Google Shape;756;p50"/>
          <p:cNvPicPr preferRelativeResize="0"/>
          <p:nvPr/>
        </p:nvPicPr>
        <p:blipFill rotWithShape="1">
          <a:blip r:embed="rId3">
            <a:alphaModFix/>
          </a:blip>
          <a:srcRect t="3846"/>
          <a:stretch/>
        </p:blipFill>
        <p:spPr>
          <a:xfrm>
            <a:off x="1300175" y="1465274"/>
            <a:ext cx="6543675" cy="34163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1"/>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How to Make Prediction?</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62" name="Google Shape;762;p51"/>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18</a:t>
            </a:fld>
            <a:endParaRPr sz="900">
              <a:solidFill>
                <a:srgbClr val="FF0000"/>
              </a:solidFill>
              <a:latin typeface="Proxima Nova"/>
              <a:ea typeface="Proxima Nova"/>
              <a:cs typeface="Proxima Nova"/>
              <a:sym typeface="Proxima Nova"/>
            </a:endParaRPr>
          </a:p>
        </p:txBody>
      </p:sp>
      <p:sp>
        <p:nvSpPr>
          <p:cNvPr id="763" name="Google Shape;763;p5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64" name="Google Shape;764;p51"/>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65" name="Google Shape;765;p51"/>
          <p:cNvPicPr preferRelativeResize="0"/>
          <p:nvPr/>
        </p:nvPicPr>
        <p:blipFill>
          <a:blip r:embed="rId4">
            <a:alphaModFix/>
          </a:blip>
          <a:stretch>
            <a:fillRect/>
          </a:stretch>
        </p:blipFill>
        <p:spPr>
          <a:xfrm>
            <a:off x="1738313" y="1343025"/>
            <a:ext cx="5667375" cy="32194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52"/>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If there is zero marketing budget still we will observe C amount of sales. </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71" name="Google Shape;771;p52"/>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19</a:t>
            </a:fld>
            <a:endParaRPr sz="900">
              <a:solidFill>
                <a:srgbClr val="FF0000"/>
              </a:solidFill>
              <a:latin typeface="Proxima Nova"/>
              <a:ea typeface="Proxima Nova"/>
              <a:cs typeface="Proxima Nova"/>
              <a:sym typeface="Proxima Nova"/>
            </a:endParaRPr>
          </a:p>
        </p:txBody>
      </p:sp>
      <p:sp>
        <p:nvSpPr>
          <p:cNvPr id="772" name="Google Shape;772;p52"/>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73" name="Google Shape;773;p52"/>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74" name="Google Shape;774;p52"/>
          <p:cNvPicPr preferRelativeResize="0"/>
          <p:nvPr/>
        </p:nvPicPr>
        <p:blipFill>
          <a:blip r:embed="rId4">
            <a:alphaModFix/>
          </a:blip>
          <a:stretch>
            <a:fillRect/>
          </a:stretch>
        </p:blipFill>
        <p:spPr>
          <a:xfrm>
            <a:off x="2609850" y="1047750"/>
            <a:ext cx="3924300" cy="3352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35"/>
          <p:cNvPicPr preferRelativeResize="0">
            <a:picLocks noGrp="1"/>
          </p:cNvPicPr>
          <p:nvPr>
            <p:ph type="pic" idx="2"/>
          </p:nvPr>
        </p:nvPicPr>
        <p:blipFill rotWithShape="1">
          <a:blip r:embed="rId3">
            <a:alphaModFix/>
          </a:blip>
          <a:srcRect t="7698" b="7697"/>
          <a:stretch/>
        </p:blipFill>
        <p:spPr>
          <a:xfrm>
            <a:off x="0" y="-11"/>
            <a:ext cx="9144000" cy="5143500"/>
          </a:xfrm>
          <a:prstGeom prst="rect">
            <a:avLst/>
          </a:prstGeom>
          <a:noFill/>
          <a:ln>
            <a:noFill/>
          </a:ln>
        </p:spPr>
      </p:pic>
      <p:sp>
        <p:nvSpPr>
          <p:cNvPr id="624" name="Google Shape;624;p35"/>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pPr marL="0" lvl="0" indent="0" algn="r" rtl="0">
                <a:spcBef>
                  <a:spcPts val="0"/>
                </a:spcBef>
                <a:spcAft>
                  <a:spcPts val="0"/>
                </a:spcAft>
                <a:buClr>
                  <a:srgbClr val="E72D3F"/>
                </a:buClr>
                <a:buSzPts val="900"/>
                <a:buFont typeface="Proxima Nova"/>
                <a:buNone/>
              </a:pPr>
              <a:t>2</a:t>
            </a:fld>
            <a:endParaRPr sz="900">
              <a:solidFill>
                <a:srgbClr val="E72D3F"/>
              </a:solidFill>
              <a:latin typeface="Proxima Nova"/>
              <a:ea typeface="Proxima Nova"/>
              <a:cs typeface="Proxima Nova"/>
              <a:sym typeface="Proxima Nova"/>
            </a:endParaRPr>
          </a:p>
        </p:txBody>
      </p:sp>
      <p:pic>
        <p:nvPicPr>
          <p:cNvPr id="625" name="Google Shape;625;p35"/>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626" name="Google Shape;626;p35"/>
          <p:cNvSpPr txBox="1"/>
          <p:nvPr/>
        </p:nvSpPr>
        <p:spPr>
          <a:xfrm>
            <a:off x="470975" y="1063025"/>
            <a:ext cx="3618900" cy="1138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Course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Data Science</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Lecture On :</a:t>
            </a:r>
            <a:r>
              <a:rPr lang="en-IN" sz="1800">
                <a:solidFill>
                  <a:srgbClr val="FFFFFF"/>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Linear Regression</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Instructor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Sumit Shukla</a:t>
            </a:r>
            <a:endParaRPr sz="1800" b="0" i="0" u="none" strike="noStrike" cap="none">
              <a:solidFill>
                <a:schemeClr val="lt1"/>
              </a:solidFill>
              <a:latin typeface="Proxima Nova"/>
              <a:ea typeface="Proxima Nova"/>
              <a:cs typeface="Proxima Nova"/>
              <a:sym typeface="Proxima Nova"/>
            </a:endParaRPr>
          </a:p>
        </p:txBody>
      </p:sp>
      <p:pic>
        <p:nvPicPr>
          <p:cNvPr id="627" name="Google Shape;627;p35"/>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53"/>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Best Fit Line</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80" name="Google Shape;780;p53"/>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20</a:t>
            </a:fld>
            <a:endParaRPr sz="900">
              <a:solidFill>
                <a:srgbClr val="FF0000"/>
              </a:solidFill>
              <a:latin typeface="Proxima Nova"/>
              <a:ea typeface="Proxima Nova"/>
              <a:cs typeface="Proxima Nova"/>
              <a:sym typeface="Proxima Nova"/>
            </a:endParaRPr>
          </a:p>
        </p:txBody>
      </p:sp>
      <p:sp>
        <p:nvSpPr>
          <p:cNvPr id="781" name="Google Shape;781;p53"/>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82" name="Google Shape;782;p53"/>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83" name="Google Shape;783;p53"/>
          <p:cNvPicPr preferRelativeResize="0"/>
          <p:nvPr/>
        </p:nvPicPr>
        <p:blipFill>
          <a:blip r:embed="rId4">
            <a:alphaModFix/>
          </a:blip>
          <a:stretch>
            <a:fillRect/>
          </a:stretch>
        </p:blipFill>
        <p:spPr>
          <a:xfrm>
            <a:off x="2800350" y="1481138"/>
            <a:ext cx="3543300" cy="21812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4"/>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Best Fit Line</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89" name="Google Shape;789;p54"/>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21</a:t>
            </a:fld>
            <a:endParaRPr sz="900">
              <a:solidFill>
                <a:srgbClr val="FF0000"/>
              </a:solidFill>
              <a:latin typeface="Proxima Nova"/>
              <a:ea typeface="Proxima Nova"/>
              <a:cs typeface="Proxima Nova"/>
              <a:sym typeface="Proxima Nova"/>
            </a:endParaRPr>
          </a:p>
        </p:txBody>
      </p:sp>
      <p:sp>
        <p:nvSpPr>
          <p:cNvPr id="790" name="Google Shape;790;p54"/>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91" name="Google Shape;791;p54"/>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92" name="Google Shape;792;p54"/>
          <p:cNvPicPr preferRelativeResize="0"/>
          <p:nvPr/>
        </p:nvPicPr>
        <p:blipFill>
          <a:blip r:embed="rId4">
            <a:alphaModFix/>
          </a:blip>
          <a:stretch>
            <a:fillRect/>
          </a:stretch>
        </p:blipFill>
        <p:spPr>
          <a:xfrm>
            <a:off x="2862725" y="1073613"/>
            <a:ext cx="3352800" cy="39338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55"/>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Best Fit Line</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98" name="Google Shape;798;p5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22</a:t>
            </a:fld>
            <a:endParaRPr sz="900">
              <a:solidFill>
                <a:srgbClr val="FF0000"/>
              </a:solidFill>
              <a:latin typeface="Proxima Nova"/>
              <a:ea typeface="Proxima Nova"/>
              <a:cs typeface="Proxima Nova"/>
              <a:sym typeface="Proxima Nova"/>
            </a:endParaRPr>
          </a:p>
        </p:txBody>
      </p:sp>
      <p:sp>
        <p:nvSpPr>
          <p:cNvPr id="799" name="Google Shape;799;p5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800" name="Google Shape;800;p55"/>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01" name="Google Shape;801;p55"/>
          <p:cNvPicPr preferRelativeResize="0"/>
          <p:nvPr/>
        </p:nvPicPr>
        <p:blipFill>
          <a:blip r:embed="rId3">
            <a:alphaModFix/>
          </a:blip>
          <a:stretch>
            <a:fillRect/>
          </a:stretch>
        </p:blipFill>
        <p:spPr>
          <a:xfrm>
            <a:off x="1104900" y="1400175"/>
            <a:ext cx="6934200" cy="34099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8" name="Google Shape;798;p5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23</a:t>
            </a:fld>
            <a:endParaRPr sz="900">
              <a:solidFill>
                <a:srgbClr val="FF0000"/>
              </a:solidFill>
              <a:latin typeface="Proxima Nova"/>
              <a:ea typeface="Proxima Nova"/>
              <a:cs typeface="Proxima Nova"/>
              <a:sym typeface="Proxima Nova"/>
            </a:endParaRPr>
          </a:p>
        </p:txBody>
      </p:sp>
      <p:sp>
        <p:nvSpPr>
          <p:cNvPr id="799" name="Google Shape;799;p5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6"/>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RSS and TSS</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Demo using: </a:t>
            </a:r>
            <a:r>
              <a:rPr lang="en-IN" sz="1100" u="sng">
                <a:solidFill>
                  <a:schemeClr val="hlink"/>
                </a:solidFill>
                <a:latin typeface="Arial"/>
                <a:ea typeface="Arial"/>
                <a:cs typeface="Arial"/>
                <a:sym typeface="Arial"/>
                <a:hlinkClick r:id="rId3"/>
              </a:rPr>
              <a:t>https://da-upgrad.shinyapps.io/rsquared/</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TSS represent error of the very basic model that </a:t>
            </a:r>
            <a:endParaRPr sz="1400" b="1"/>
          </a:p>
          <a:p>
            <a:pPr marL="0" lvl="0" indent="0" algn="l" rtl="0">
              <a:lnSpc>
                <a:spcPct val="100000"/>
              </a:lnSpc>
              <a:spcBef>
                <a:spcPts val="0"/>
              </a:spcBef>
              <a:spcAft>
                <a:spcPts val="0"/>
              </a:spcAft>
              <a:buClr>
                <a:schemeClr val="dk1"/>
              </a:buClr>
              <a:buSzPts val="1100"/>
              <a:buNone/>
            </a:pPr>
            <a:r>
              <a:rPr lang="en-IN" sz="1400" b="1"/>
              <a:t>we can build without having any independent variable. </a:t>
            </a:r>
            <a:endParaRPr sz="1400" b="1"/>
          </a:p>
          <a:p>
            <a:pPr marL="0" lvl="0" indent="0" algn="l" rtl="0">
              <a:lnSpc>
                <a:spcPct val="100000"/>
              </a:lnSpc>
              <a:spcBef>
                <a:spcPts val="0"/>
              </a:spcBef>
              <a:spcAft>
                <a:spcPts val="0"/>
              </a:spcAft>
              <a:buClr>
                <a:schemeClr val="dk1"/>
              </a:buClr>
              <a:buSzPts val="1100"/>
              <a:buNone/>
            </a:pPr>
            <a:r>
              <a:rPr lang="en-IN" sz="1400" b="1"/>
              <a:t>So any model that we build should be better from this basic model.</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07" name="Google Shape;807;p56"/>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24</a:t>
            </a:fld>
            <a:endParaRPr sz="900">
              <a:solidFill>
                <a:srgbClr val="FF0000"/>
              </a:solidFill>
              <a:latin typeface="Proxima Nova"/>
              <a:ea typeface="Proxima Nova"/>
              <a:cs typeface="Proxima Nova"/>
              <a:sym typeface="Proxima Nova"/>
            </a:endParaRPr>
          </a:p>
        </p:txBody>
      </p:sp>
      <p:sp>
        <p:nvSpPr>
          <p:cNvPr id="808" name="Google Shape;808;p56"/>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809" name="Google Shape;809;p56"/>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10" name="Google Shape;810;p56"/>
          <p:cNvPicPr preferRelativeResize="0"/>
          <p:nvPr/>
        </p:nvPicPr>
        <p:blipFill>
          <a:blip r:embed="rId4">
            <a:alphaModFix/>
          </a:blip>
          <a:stretch>
            <a:fillRect/>
          </a:stretch>
        </p:blipFill>
        <p:spPr>
          <a:xfrm>
            <a:off x="5929313" y="2214563"/>
            <a:ext cx="2162175" cy="162877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7"/>
          <p:cNvSpPr txBox="1"/>
          <p:nvPr/>
        </p:nvSpPr>
        <p:spPr>
          <a:xfrm>
            <a:off x="555037" y="2114911"/>
            <a:ext cx="6895200" cy="1172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Let’s Test our Knowledge</a:t>
            </a:r>
            <a:endParaRPr sz="4000">
              <a:solidFill>
                <a:schemeClr val="dk1"/>
              </a:solidFill>
              <a:latin typeface="Proxima Nova"/>
              <a:ea typeface="Proxima Nova"/>
              <a:cs typeface="Proxima Nova"/>
              <a:sym typeface="Proxima Nova"/>
            </a:endParaRPr>
          </a:p>
        </p:txBody>
      </p:sp>
      <p:pic>
        <p:nvPicPr>
          <p:cNvPr id="816" name="Google Shape;816;p57"/>
          <p:cNvPicPr preferRelativeResize="0"/>
          <p:nvPr/>
        </p:nvPicPr>
        <p:blipFill rotWithShape="1">
          <a:blip r:embed="rId3">
            <a:alphaModFix/>
          </a:blip>
          <a:srcRect/>
          <a:stretch/>
        </p:blipFill>
        <p:spPr>
          <a:xfrm>
            <a:off x="7582370" y="0"/>
            <a:ext cx="1356541" cy="1577482"/>
          </a:xfrm>
          <a:prstGeom prst="rect">
            <a:avLst/>
          </a:prstGeom>
          <a:noFill/>
          <a:ln>
            <a:noFill/>
          </a:ln>
        </p:spPr>
      </p:pic>
      <p:sp>
        <p:nvSpPr>
          <p:cNvPr id="817" name="Google Shape;817;p5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i="1">
                <a:solidFill>
                  <a:schemeClr val="dk1"/>
                </a:solidFill>
                <a:latin typeface="Proxima Nova"/>
                <a:ea typeface="Proxima Nova"/>
                <a:cs typeface="Proxima Nova"/>
                <a:sym typeface="Proxima Nova"/>
              </a:rPr>
              <a:t>    #LifeKoKaroLift</a:t>
            </a:r>
            <a:endParaRPr sz="1400" i="1">
              <a:solidFill>
                <a:schemeClr val="dk1"/>
              </a:solidFill>
              <a:latin typeface="Proxima Nova"/>
              <a:ea typeface="Proxima Nova"/>
              <a:cs typeface="Proxima Nova"/>
              <a:sym typeface="Proxima Nova"/>
            </a:endParaRPr>
          </a:p>
        </p:txBody>
      </p:sp>
      <p:sp>
        <p:nvSpPr>
          <p:cNvPr id="818" name="Google Shape;818;p57"/>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23/05/19</a:t>
            </a:r>
            <a:endParaRPr/>
          </a:p>
        </p:txBody>
      </p:sp>
      <p:sp>
        <p:nvSpPr>
          <p:cNvPr id="819" name="Google Shape;819;p57"/>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8"/>
          <p:cNvSpPr txBox="1">
            <a:spLocks noGrp="1"/>
          </p:cNvSpPr>
          <p:nvPr>
            <p:ph type="body" idx="1"/>
          </p:nvPr>
        </p:nvSpPr>
        <p:spPr>
          <a:xfrm>
            <a:off x="174575" y="981625"/>
            <a:ext cx="8729100" cy="406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25" name="Google Shape;825;p58"/>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26</a:t>
            </a:fld>
            <a:endParaRPr sz="900">
              <a:solidFill>
                <a:srgbClr val="FF0000"/>
              </a:solidFill>
              <a:latin typeface="Proxima Nova"/>
              <a:ea typeface="Proxima Nova"/>
              <a:cs typeface="Proxima Nova"/>
              <a:sym typeface="Proxima Nova"/>
            </a:endParaRPr>
          </a:p>
        </p:txBody>
      </p:sp>
      <p:sp>
        <p:nvSpPr>
          <p:cNvPr id="826" name="Google Shape;826;p5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Let’s Test</a:t>
            </a:r>
            <a:endParaRPr sz="2340" b="0" i="0">
              <a:solidFill>
                <a:schemeClr val="lt1"/>
              </a:solidFill>
              <a:latin typeface="Proxima Nova"/>
              <a:ea typeface="Proxima Nova"/>
              <a:cs typeface="Proxima Nova"/>
              <a:sym typeface="Proxima Nova"/>
            </a:endParaRPr>
          </a:p>
        </p:txBody>
      </p:sp>
      <p:sp>
        <p:nvSpPr>
          <p:cNvPr id="827" name="Google Shape;827;p58"/>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828" name="Google Shape;828;p58"/>
          <p:cNvGraphicFramePr/>
          <p:nvPr/>
        </p:nvGraphicFramePr>
        <p:xfrm>
          <a:off x="152400" y="1109975"/>
          <a:ext cx="8892800" cy="3772620"/>
        </p:xfrm>
        <a:graphic>
          <a:graphicData uri="http://schemas.openxmlformats.org/drawingml/2006/table">
            <a:tbl>
              <a:tblPr>
                <a:noFill/>
                <a:tableStyleId>{C3A62515-E6AF-4A4C-95ED-29839A52EA70}</a:tableStyleId>
              </a:tblPr>
              <a:tblGrid>
                <a:gridCol w="1070200"/>
                <a:gridCol w="408025"/>
                <a:gridCol w="1362800"/>
                <a:gridCol w="931600"/>
                <a:gridCol w="1794000"/>
                <a:gridCol w="2055775"/>
                <a:gridCol w="1270400"/>
              </a:tblGrid>
              <a:tr h="1440900">
                <a:tc>
                  <a:txBody>
                    <a:bodyPr/>
                    <a:lstStyle/>
                    <a:p>
                      <a:pPr marL="0" lvl="0" indent="0" algn="ctr" rtl="0">
                        <a:lnSpc>
                          <a:spcPct val="115000"/>
                        </a:lnSpc>
                        <a:spcBef>
                          <a:spcPts val="0"/>
                        </a:spcBef>
                        <a:spcAft>
                          <a:spcPts val="0"/>
                        </a:spcAft>
                        <a:buNone/>
                      </a:pPr>
                      <a:r>
                        <a:rPr lang="en-IN" sz="2000"/>
                        <a:t>X</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Y</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Predicted Y Value</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Error</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a:t>Error Squared</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Distance between Y values and their mean</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Mean distances squared</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1</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3</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2</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4</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2</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5</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3</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6</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4</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6</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r" rtl="0">
                        <a:lnSpc>
                          <a:spcPct val="115000"/>
                        </a:lnSpc>
                        <a:spcBef>
                          <a:spcPts val="0"/>
                        </a:spcBef>
                        <a:spcAft>
                          <a:spcPts val="0"/>
                        </a:spcAft>
                        <a:buNone/>
                      </a:pPr>
                      <a:r>
                        <a:rPr lang="en-IN" sz="2000"/>
                        <a:t>Mean:</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lvl="0" indent="0" algn="r" rtl="0">
                        <a:lnSpc>
                          <a:spcPct val="115000"/>
                        </a:lnSpc>
                        <a:spcBef>
                          <a:spcPts val="0"/>
                        </a:spcBef>
                        <a:spcAft>
                          <a:spcPts val="0"/>
                        </a:spcAft>
                        <a:buNone/>
                      </a:pPr>
                      <a:r>
                        <a:rPr lang="en-IN" sz="2000"/>
                        <a:t>Sum:</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CC00"/>
                    </a:solidFill>
                  </a:tcPr>
                </a:tc>
                <a:tc>
                  <a:txBody>
                    <a:bodyPr/>
                    <a:lstStyle/>
                    <a:p>
                      <a:pPr marL="0" lvl="0" indent="0" algn="r" rtl="0">
                        <a:lnSpc>
                          <a:spcPct val="115000"/>
                        </a:lnSpc>
                        <a:spcBef>
                          <a:spcPts val="0"/>
                        </a:spcBef>
                        <a:spcAft>
                          <a:spcPts val="0"/>
                        </a:spcAft>
                        <a:buNone/>
                      </a:pPr>
                      <a:r>
                        <a:rPr lang="en-IN" sz="2000"/>
                        <a:t>Sum:</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CC00"/>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9"/>
          <p:cNvSpPr txBox="1">
            <a:spLocks noGrp="1"/>
          </p:cNvSpPr>
          <p:nvPr>
            <p:ph type="body" idx="1"/>
          </p:nvPr>
        </p:nvSpPr>
        <p:spPr>
          <a:xfrm>
            <a:off x="174575" y="981625"/>
            <a:ext cx="8729100" cy="406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a:t>Refer to the data that has one independent(X) and one dependent(y) variable.</a:t>
            </a:r>
            <a:endParaRPr sz="1400"/>
          </a:p>
          <a:p>
            <a:pPr marL="0" lvl="0" indent="0" algn="l" rtl="0">
              <a:lnSpc>
                <a:spcPct val="100000"/>
              </a:lnSpc>
              <a:spcBef>
                <a:spcPts val="0"/>
              </a:spcBef>
              <a:spcAft>
                <a:spcPts val="0"/>
              </a:spcAft>
              <a:buClr>
                <a:schemeClr val="dk1"/>
              </a:buClr>
              <a:buSzPts val="1100"/>
              <a:buNone/>
            </a:pPr>
            <a:r>
              <a:rPr lang="en-IN" sz="1400"/>
              <a:t>The SLR equation for this data was found to be Ŷ = 1.5+1.5x</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Using the information above, answer the following questions:</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b="1"/>
              <a:t>Question-1: </a:t>
            </a:r>
            <a:r>
              <a:rPr lang="en-IN" sz="1400"/>
              <a:t>Using the equation find the predicted values for all the observations. What is</a:t>
            </a:r>
            <a:endParaRPr sz="1400"/>
          </a:p>
          <a:p>
            <a:pPr marL="0" lvl="0" indent="0" algn="l" rtl="0">
              <a:lnSpc>
                <a:spcPct val="100000"/>
              </a:lnSpc>
              <a:spcBef>
                <a:spcPts val="0"/>
              </a:spcBef>
              <a:spcAft>
                <a:spcPts val="0"/>
              </a:spcAft>
              <a:buClr>
                <a:schemeClr val="dk1"/>
              </a:buClr>
              <a:buSzPts val="1100"/>
              <a:buNone/>
            </a:pPr>
            <a:r>
              <a:rPr lang="en-IN" sz="1400"/>
              <a:t>the mean of the predicted values (round to nearest value)?</a:t>
            </a:r>
            <a:endParaRPr sz="1400"/>
          </a:p>
          <a:p>
            <a:pPr marL="457200" lvl="0" indent="-317500" algn="l" rtl="0">
              <a:lnSpc>
                <a:spcPct val="100000"/>
              </a:lnSpc>
              <a:spcBef>
                <a:spcPts val="0"/>
              </a:spcBef>
              <a:spcAft>
                <a:spcPts val="0"/>
              </a:spcAft>
              <a:buSzPts val="1400"/>
              <a:buChar char="●"/>
            </a:pPr>
            <a:r>
              <a:rPr lang="en-IN" sz="1400"/>
              <a:t>5</a:t>
            </a:r>
            <a:endParaRPr sz="1400"/>
          </a:p>
          <a:p>
            <a:pPr marL="457200" lvl="0" indent="-317500" algn="l" rtl="0">
              <a:lnSpc>
                <a:spcPct val="100000"/>
              </a:lnSpc>
              <a:spcBef>
                <a:spcPts val="0"/>
              </a:spcBef>
              <a:spcAft>
                <a:spcPts val="0"/>
              </a:spcAft>
              <a:buSzPts val="1400"/>
              <a:buChar char="●"/>
            </a:pPr>
            <a:r>
              <a:rPr lang="en-IN" sz="1400"/>
              <a:t>6</a:t>
            </a:r>
            <a:endParaRPr sz="1400"/>
          </a:p>
          <a:p>
            <a:pPr marL="457200" lvl="0" indent="-317500" algn="l" rtl="0">
              <a:lnSpc>
                <a:spcPct val="100000"/>
              </a:lnSpc>
              <a:spcBef>
                <a:spcPts val="0"/>
              </a:spcBef>
              <a:spcAft>
                <a:spcPts val="0"/>
              </a:spcAft>
              <a:buSzPts val="1400"/>
              <a:buChar char="●"/>
            </a:pPr>
            <a:r>
              <a:rPr lang="en-IN" sz="1400"/>
              <a:t>4</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Question-2: </a:t>
            </a:r>
            <a:r>
              <a:rPr lang="en-IN" sz="1400"/>
              <a:t>Now find the error value between predicted and actual value (Ŷ-y). What is the maximum error value obtained?</a:t>
            </a:r>
            <a:endParaRPr sz="1400"/>
          </a:p>
          <a:p>
            <a:pPr marL="457200" lvl="0" indent="-317500" algn="l" rtl="0">
              <a:lnSpc>
                <a:spcPct val="100000"/>
              </a:lnSpc>
              <a:spcBef>
                <a:spcPts val="0"/>
              </a:spcBef>
              <a:spcAft>
                <a:spcPts val="0"/>
              </a:spcAft>
              <a:buSzPts val="1400"/>
              <a:buChar char="●"/>
            </a:pPr>
            <a:r>
              <a:rPr lang="en-IN" sz="1400"/>
              <a:t>1</a:t>
            </a:r>
            <a:endParaRPr sz="1400"/>
          </a:p>
          <a:p>
            <a:pPr marL="457200" lvl="0" indent="-317500" algn="l" rtl="0">
              <a:lnSpc>
                <a:spcPct val="100000"/>
              </a:lnSpc>
              <a:spcBef>
                <a:spcPts val="0"/>
              </a:spcBef>
              <a:spcAft>
                <a:spcPts val="0"/>
              </a:spcAft>
              <a:buSzPts val="1400"/>
              <a:buChar char="●"/>
            </a:pPr>
            <a:r>
              <a:rPr lang="en-IN" sz="1400"/>
              <a:t>1.5</a:t>
            </a:r>
            <a:endParaRPr sz="1400"/>
          </a:p>
          <a:p>
            <a:pPr marL="457200" lvl="0" indent="-317500" algn="l" rtl="0">
              <a:lnSpc>
                <a:spcPct val="100000"/>
              </a:lnSpc>
              <a:spcBef>
                <a:spcPts val="0"/>
              </a:spcBef>
              <a:spcAft>
                <a:spcPts val="0"/>
              </a:spcAft>
              <a:buSzPts val="1400"/>
              <a:buChar char="●"/>
            </a:pPr>
            <a:r>
              <a:rPr lang="en-IN" sz="1400"/>
              <a:t>2</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34" name="Google Shape;834;p59"/>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27</a:t>
            </a:fld>
            <a:endParaRPr sz="900">
              <a:solidFill>
                <a:srgbClr val="FF0000"/>
              </a:solidFill>
              <a:latin typeface="Proxima Nova"/>
              <a:ea typeface="Proxima Nova"/>
              <a:cs typeface="Proxima Nova"/>
              <a:sym typeface="Proxima Nova"/>
            </a:endParaRPr>
          </a:p>
        </p:txBody>
      </p:sp>
      <p:sp>
        <p:nvSpPr>
          <p:cNvPr id="835" name="Google Shape;835;p5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Let’s Test</a:t>
            </a:r>
            <a:endParaRPr sz="2340" b="0" i="0">
              <a:solidFill>
                <a:schemeClr val="lt1"/>
              </a:solidFill>
              <a:latin typeface="Proxima Nova"/>
              <a:ea typeface="Proxima Nova"/>
              <a:cs typeface="Proxima Nova"/>
              <a:sym typeface="Proxima Nova"/>
            </a:endParaRPr>
          </a:p>
        </p:txBody>
      </p:sp>
      <p:sp>
        <p:nvSpPr>
          <p:cNvPr id="836" name="Google Shape;836;p59"/>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837" name="Google Shape;837;p59"/>
          <p:cNvGraphicFramePr/>
          <p:nvPr/>
        </p:nvGraphicFramePr>
        <p:xfrm>
          <a:off x="7242425" y="1104275"/>
          <a:ext cx="1661250" cy="2377260"/>
        </p:xfrm>
        <a:graphic>
          <a:graphicData uri="http://schemas.openxmlformats.org/drawingml/2006/table">
            <a:tbl>
              <a:tblPr>
                <a:noFill/>
                <a:tableStyleId>{CBA334AF-31BD-4DB0-B71E-21B9EC4CF729}</a:tableStyleId>
              </a:tblPr>
              <a:tblGrid>
                <a:gridCol w="830625"/>
                <a:gridCol w="830625"/>
              </a:tblGrid>
              <a:tr h="240375">
                <a:tc>
                  <a:txBody>
                    <a:bodyPr/>
                    <a:lstStyle/>
                    <a:p>
                      <a:pPr marL="0" lvl="0" indent="0" algn="ctr" rtl="0">
                        <a:spcBef>
                          <a:spcPts val="0"/>
                        </a:spcBef>
                        <a:spcAft>
                          <a:spcPts val="0"/>
                        </a:spcAft>
                        <a:buNone/>
                      </a:pPr>
                      <a:r>
                        <a:rPr lang="en-IN"/>
                        <a:t>X</a:t>
                      </a:r>
                      <a:endParaRPr/>
                    </a:p>
                  </a:txBody>
                  <a:tcPr marL="91425" marR="91425" marT="91425" marB="91425"/>
                </a:tc>
                <a:tc>
                  <a:txBody>
                    <a:bodyPr/>
                    <a:lstStyle/>
                    <a:p>
                      <a:pPr marL="0" lvl="0" indent="0" algn="ctr" rtl="0">
                        <a:spcBef>
                          <a:spcPts val="0"/>
                        </a:spcBef>
                        <a:spcAft>
                          <a:spcPts val="0"/>
                        </a:spcAft>
                        <a:buNone/>
                      </a:pPr>
                      <a:r>
                        <a:rPr lang="en-IN"/>
                        <a:t>y</a:t>
                      </a:r>
                      <a:endParaRPr/>
                    </a:p>
                  </a:txBody>
                  <a:tcPr marL="91425" marR="91425" marT="91425" marB="91425"/>
                </a:tc>
              </a:tr>
              <a:tr h="240375">
                <a:tc>
                  <a:txBody>
                    <a:bodyPr/>
                    <a:lstStyle/>
                    <a:p>
                      <a:pPr marL="0" lvl="0" indent="0" algn="ctr" rtl="0">
                        <a:spcBef>
                          <a:spcPts val="0"/>
                        </a:spcBef>
                        <a:spcAft>
                          <a:spcPts val="0"/>
                        </a:spcAft>
                        <a:buNone/>
                      </a:pPr>
                      <a:r>
                        <a:rPr lang="en-IN"/>
                        <a:t>1</a:t>
                      </a:r>
                      <a:endParaRPr/>
                    </a:p>
                  </a:txBody>
                  <a:tcPr marL="91425" marR="91425" marT="91425" marB="91425"/>
                </a:tc>
                <a:tc>
                  <a:txBody>
                    <a:bodyPr/>
                    <a:lstStyle/>
                    <a:p>
                      <a:pPr marL="0" lvl="0" indent="0" algn="ctr" rtl="0">
                        <a:spcBef>
                          <a:spcPts val="0"/>
                        </a:spcBef>
                        <a:spcAft>
                          <a:spcPts val="0"/>
                        </a:spcAft>
                        <a:buNone/>
                      </a:pPr>
                      <a:r>
                        <a:rPr lang="en-IN"/>
                        <a:t>3</a:t>
                      </a:r>
                      <a:endParaRPr/>
                    </a:p>
                  </a:txBody>
                  <a:tcPr marL="91425" marR="91425" marT="91425" marB="91425"/>
                </a:tc>
              </a:tr>
              <a:tr h="240375">
                <a:tc>
                  <a:txBody>
                    <a:bodyPr/>
                    <a:lstStyle/>
                    <a:p>
                      <a:pPr marL="0" lvl="0" indent="0" algn="ctr" rtl="0">
                        <a:spcBef>
                          <a:spcPts val="0"/>
                        </a:spcBef>
                        <a:spcAft>
                          <a:spcPts val="0"/>
                        </a:spcAft>
                        <a:buNone/>
                      </a:pPr>
                      <a:r>
                        <a:rPr lang="en-IN"/>
                        <a:t>2</a:t>
                      </a:r>
                      <a:endParaRPr/>
                    </a:p>
                  </a:txBody>
                  <a:tcPr marL="91425" marR="91425" marT="91425" marB="91425"/>
                </a:tc>
                <a:tc>
                  <a:txBody>
                    <a:bodyPr/>
                    <a:lstStyle/>
                    <a:p>
                      <a:pPr marL="0" lvl="0" indent="0" algn="ctr" rtl="0">
                        <a:spcBef>
                          <a:spcPts val="0"/>
                        </a:spcBef>
                        <a:spcAft>
                          <a:spcPts val="0"/>
                        </a:spcAft>
                        <a:buNone/>
                      </a:pPr>
                      <a:r>
                        <a:rPr lang="en-IN"/>
                        <a:t>4</a:t>
                      </a:r>
                      <a:endParaRPr/>
                    </a:p>
                  </a:txBody>
                  <a:tcPr marL="91425" marR="91425" marT="91425" marB="91425"/>
                </a:tc>
              </a:tr>
              <a:tr h="240375">
                <a:tc>
                  <a:txBody>
                    <a:bodyPr/>
                    <a:lstStyle/>
                    <a:p>
                      <a:pPr marL="0" lvl="0" indent="0" algn="ctr" rtl="0">
                        <a:spcBef>
                          <a:spcPts val="0"/>
                        </a:spcBef>
                        <a:spcAft>
                          <a:spcPts val="0"/>
                        </a:spcAft>
                        <a:buNone/>
                      </a:pPr>
                      <a:r>
                        <a:rPr lang="en-IN"/>
                        <a:t>2</a:t>
                      </a:r>
                      <a:endParaRPr/>
                    </a:p>
                  </a:txBody>
                  <a:tcPr marL="91425" marR="91425" marT="91425" marB="91425"/>
                </a:tc>
                <a:tc>
                  <a:txBody>
                    <a:bodyPr/>
                    <a:lstStyle/>
                    <a:p>
                      <a:pPr marL="0" lvl="0" indent="0" algn="ctr" rtl="0">
                        <a:spcBef>
                          <a:spcPts val="0"/>
                        </a:spcBef>
                        <a:spcAft>
                          <a:spcPts val="0"/>
                        </a:spcAft>
                        <a:buNone/>
                      </a:pPr>
                      <a:r>
                        <a:rPr lang="en-IN"/>
                        <a:t>5</a:t>
                      </a:r>
                      <a:endParaRPr/>
                    </a:p>
                  </a:txBody>
                  <a:tcPr marL="91425" marR="91425" marT="91425" marB="91425"/>
                </a:tc>
              </a:tr>
              <a:tr h="240375">
                <a:tc>
                  <a:txBody>
                    <a:bodyPr/>
                    <a:lstStyle/>
                    <a:p>
                      <a:pPr marL="0" lvl="0" indent="0" algn="ctr" rtl="0">
                        <a:spcBef>
                          <a:spcPts val="0"/>
                        </a:spcBef>
                        <a:spcAft>
                          <a:spcPts val="0"/>
                        </a:spcAft>
                        <a:buNone/>
                      </a:pPr>
                      <a:r>
                        <a:rPr lang="en-IN"/>
                        <a:t>3</a:t>
                      </a:r>
                      <a:endParaRPr/>
                    </a:p>
                  </a:txBody>
                  <a:tcPr marL="91425" marR="91425" marT="91425" marB="91425"/>
                </a:tc>
                <a:tc>
                  <a:txBody>
                    <a:bodyPr/>
                    <a:lstStyle/>
                    <a:p>
                      <a:pPr marL="0" lvl="0" indent="0" algn="ctr" rtl="0">
                        <a:spcBef>
                          <a:spcPts val="0"/>
                        </a:spcBef>
                        <a:spcAft>
                          <a:spcPts val="0"/>
                        </a:spcAft>
                        <a:buNone/>
                      </a:pPr>
                      <a:r>
                        <a:rPr lang="en-IN"/>
                        <a:t>6</a:t>
                      </a:r>
                      <a:endParaRPr/>
                    </a:p>
                  </a:txBody>
                  <a:tcPr marL="91425" marR="91425" marT="91425" marB="91425"/>
                </a:tc>
              </a:tr>
              <a:tr h="240375">
                <a:tc>
                  <a:txBody>
                    <a:bodyPr/>
                    <a:lstStyle/>
                    <a:p>
                      <a:pPr marL="0" lvl="0" indent="0" algn="ctr" rtl="0">
                        <a:spcBef>
                          <a:spcPts val="0"/>
                        </a:spcBef>
                        <a:spcAft>
                          <a:spcPts val="0"/>
                        </a:spcAft>
                        <a:buNone/>
                      </a:pPr>
                      <a:r>
                        <a:rPr lang="en-IN"/>
                        <a:t>4</a:t>
                      </a:r>
                      <a:endParaRPr/>
                    </a:p>
                  </a:txBody>
                  <a:tcPr marL="91425" marR="91425" marT="91425" marB="91425"/>
                </a:tc>
                <a:tc>
                  <a:txBody>
                    <a:bodyPr/>
                    <a:lstStyle/>
                    <a:p>
                      <a:pPr marL="0" lvl="0" indent="0" algn="ctr" rtl="0">
                        <a:spcBef>
                          <a:spcPts val="0"/>
                        </a:spcBef>
                        <a:spcAft>
                          <a:spcPts val="0"/>
                        </a:spcAft>
                        <a:buNone/>
                      </a:pPr>
                      <a:r>
                        <a:rPr lang="en-IN"/>
                        <a:t>6</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60"/>
          <p:cNvSpPr txBox="1">
            <a:spLocks noGrp="1"/>
          </p:cNvSpPr>
          <p:nvPr>
            <p:ph type="body" idx="1"/>
          </p:nvPr>
        </p:nvSpPr>
        <p:spPr>
          <a:xfrm>
            <a:off x="174575" y="981625"/>
            <a:ext cx="8729100" cy="406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IN" sz="1400" b="1"/>
              <a:t>Question-3:</a:t>
            </a:r>
            <a:r>
              <a:rPr lang="en-IN" sz="1400"/>
              <a:t> What is the value for Sum of Squared Error?</a:t>
            </a:r>
            <a:endParaRPr sz="1400"/>
          </a:p>
          <a:p>
            <a:pPr marL="0" lvl="0" indent="0" algn="l" rtl="0">
              <a:lnSpc>
                <a:spcPct val="100000"/>
              </a:lnSpc>
              <a:spcBef>
                <a:spcPts val="0"/>
              </a:spcBef>
              <a:spcAft>
                <a:spcPts val="0"/>
              </a:spcAft>
              <a:buClr>
                <a:schemeClr val="dk1"/>
              </a:buClr>
              <a:buSzPts val="1100"/>
              <a:buNone/>
            </a:pPr>
            <a:endParaRPr sz="1400"/>
          </a:p>
          <a:p>
            <a:pPr marL="457200" lvl="0" indent="-317500" algn="l" rtl="0">
              <a:lnSpc>
                <a:spcPct val="100000"/>
              </a:lnSpc>
              <a:spcBef>
                <a:spcPts val="0"/>
              </a:spcBef>
              <a:spcAft>
                <a:spcPts val="0"/>
              </a:spcAft>
              <a:buSzPts val="1400"/>
              <a:buChar char="●"/>
            </a:pPr>
            <a:r>
              <a:rPr lang="en-IN" sz="1400"/>
              <a:t>2.5</a:t>
            </a:r>
            <a:endParaRPr sz="1400"/>
          </a:p>
          <a:p>
            <a:pPr marL="457200" lvl="0" indent="-317500" algn="l" rtl="0">
              <a:lnSpc>
                <a:spcPct val="100000"/>
              </a:lnSpc>
              <a:spcBef>
                <a:spcPts val="0"/>
              </a:spcBef>
              <a:spcAft>
                <a:spcPts val="0"/>
              </a:spcAft>
              <a:buSzPts val="1400"/>
              <a:buChar char="●"/>
            </a:pPr>
            <a:r>
              <a:rPr lang="en-IN" sz="1400"/>
              <a:t>2.75</a:t>
            </a:r>
            <a:endParaRPr sz="1400"/>
          </a:p>
          <a:p>
            <a:pPr marL="457200" lvl="0" indent="-317500" algn="l" rtl="0">
              <a:lnSpc>
                <a:spcPct val="100000"/>
              </a:lnSpc>
              <a:spcBef>
                <a:spcPts val="0"/>
              </a:spcBef>
              <a:spcAft>
                <a:spcPts val="0"/>
              </a:spcAft>
              <a:buSzPts val="1400"/>
              <a:buChar char="●"/>
            </a:pPr>
            <a:r>
              <a:rPr lang="en-IN" sz="1400"/>
              <a:t>3</a:t>
            </a: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Question-4: </a:t>
            </a:r>
            <a:r>
              <a:rPr lang="en-IN" sz="1400"/>
              <a:t>Now find the error value between y and ӯ(mean value of y). What is the maximum error?</a:t>
            </a:r>
            <a:endParaRPr sz="1400"/>
          </a:p>
          <a:p>
            <a:pPr marL="0" lvl="0" indent="0" algn="l" rtl="0">
              <a:lnSpc>
                <a:spcPct val="100000"/>
              </a:lnSpc>
              <a:spcBef>
                <a:spcPts val="0"/>
              </a:spcBef>
              <a:spcAft>
                <a:spcPts val="0"/>
              </a:spcAft>
              <a:buClr>
                <a:schemeClr val="dk1"/>
              </a:buClr>
              <a:buSzPts val="1100"/>
              <a:buNone/>
            </a:pPr>
            <a:endParaRPr sz="1400"/>
          </a:p>
          <a:p>
            <a:pPr marL="457200" lvl="0" indent="-317500" algn="l" rtl="0">
              <a:lnSpc>
                <a:spcPct val="100000"/>
              </a:lnSpc>
              <a:spcBef>
                <a:spcPts val="0"/>
              </a:spcBef>
              <a:spcAft>
                <a:spcPts val="0"/>
              </a:spcAft>
              <a:buSzPts val="1400"/>
              <a:buChar char="●"/>
            </a:pPr>
            <a:r>
              <a:rPr lang="en-IN" sz="1400"/>
              <a:t>1.5</a:t>
            </a:r>
            <a:endParaRPr sz="1400"/>
          </a:p>
          <a:p>
            <a:pPr marL="457200" lvl="0" indent="-317500" algn="l" rtl="0">
              <a:lnSpc>
                <a:spcPct val="100000"/>
              </a:lnSpc>
              <a:spcBef>
                <a:spcPts val="0"/>
              </a:spcBef>
              <a:spcAft>
                <a:spcPts val="0"/>
              </a:spcAft>
              <a:buSzPts val="1400"/>
              <a:buChar char="●"/>
            </a:pPr>
            <a:r>
              <a:rPr lang="en-IN" sz="1400"/>
              <a:t>1.2</a:t>
            </a:r>
            <a:endParaRPr sz="1400"/>
          </a:p>
          <a:p>
            <a:pPr marL="457200" lvl="0" indent="-317500" algn="l" rtl="0">
              <a:lnSpc>
                <a:spcPct val="100000"/>
              </a:lnSpc>
              <a:spcBef>
                <a:spcPts val="0"/>
              </a:spcBef>
              <a:spcAft>
                <a:spcPts val="0"/>
              </a:spcAft>
              <a:buSzPts val="1400"/>
              <a:buChar char="●"/>
            </a:pPr>
            <a:r>
              <a:rPr lang="en-IN" sz="1400"/>
              <a:t>1.6</a:t>
            </a: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Question-5: </a:t>
            </a:r>
            <a:r>
              <a:rPr lang="en-IN" sz="1400"/>
              <a:t>What is the value of TSS? </a:t>
            </a:r>
            <a:endParaRPr sz="1400"/>
          </a:p>
          <a:p>
            <a:pPr marL="0" lvl="0" indent="0" algn="l" rtl="0">
              <a:lnSpc>
                <a:spcPct val="100000"/>
              </a:lnSpc>
              <a:spcBef>
                <a:spcPts val="0"/>
              </a:spcBef>
              <a:spcAft>
                <a:spcPts val="0"/>
              </a:spcAft>
              <a:buClr>
                <a:schemeClr val="dk1"/>
              </a:buClr>
              <a:buSzPts val="1100"/>
              <a:buNone/>
            </a:pPr>
            <a:endParaRPr sz="1400"/>
          </a:p>
          <a:p>
            <a:pPr marL="457200" lvl="0" indent="-317500" algn="l" rtl="0">
              <a:lnSpc>
                <a:spcPct val="100000"/>
              </a:lnSpc>
              <a:spcBef>
                <a:spcPts val="0"/>
              </a:spcBef>
              <a:spcAft>
                <a:spcPts val="0"/>
              </a:spcAft>
              <a:buSzPts val="1400"/>
              <a:buChar char="●"/>
            </a:pPr>
            <a:r>
              <a:rPr lang="en-IN" sz="1400"/>
              <a:t>6.7</a:t>
            </a:r>
            <a:endParaRPr sz="1400"/>
          </a:p>
          <a:p>
            <a:pPr marL="457200" lvl="0" indent="-317500" algn="l" rtl="0">
              <a:lnSpc>
                <a:spcPct val="100000"/>
              </a:lnSpc>
              <a:spcBef>
                <a:spcPts val="0"/>
              </a:spcBef>
              <a:spcAft>
                <a:spcPts val="0"/>
              </a:spcAft>
              <a:buSzPts val="1400"/>
              <a:buChar char="●"/>
            </a:pPr>
            <a:r>
              <a:rPr lang="en-IN" sz="1400"/>
              <a:t>6.5</a:t>
            </a:r>
            <a:endParaRPr sz="1400"/>
          </a:p>
          <a:p>
            <a:pPr marL="457200" lvl="0" indent="-317500" algn="l" rtl="0">
              <a:lnSpc>
                <a:spcPct val="100000"/>
              </a:lnSpc>
              <a:spcBef>
                <a:spcPts val="0"/>
              </a:spcBef>
              <a:spcAft>
                <a:spcPts val="0"/>
              </a:spcAft>
              <a:buSzPts val="1400"/>
              <a:buChar char="●"/>
            </a:pPr>
            <a:r>
              <a:rPr lang="en-IN" sz="1400"/>
              <a:t>6.8</a:t>
            </a: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43" name="Google Shape;843;p60"/>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28</a:t>
            </a:fld>
            <a:endParaRPr sz="900">
              <a:solidFill>
                <a:srgbClr val="FF0000"/>
              </a:solidFill>
              <a:latin typeface="Proxima Nova"/>
              <a:ea typeface="Proxima Nova"/>
              <a:cs typeface="Proxima Nova"/>
              <a:sym typeface="Proxima Nova"/>
            </a:endParaRPr>
          </a:p>
        </p:txBody>
      </p:sp>
      <p:sp>
        <p:nvSpPr>
          <p:cNvPr id="844" name="Google Shape;844;p6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Let’s Test</a:t>
            </a:r>
            <a:endParaRPr sz="2340" b="0" i="0">
              <a:solidFill>
                <a:schemeClr val="lt1"/>
              </a:solidFill>
              <a:latin typeface="Proxima Nova"/>
              <a:ea typeface="Proxima Nova"/>
              <a:cs typeface="Proxima Nova"/>
              <a:sym typeface="Proxima Nova"/>
            </a:endParaRPr>
          </a:p>
        </p:txBody>
      </p:sp>
      <p:sp>
        <p:nvSpPr>
          <p:cNvPr id="845" name="Google Shape;845;p60"/>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61"/>
          <p:cNvSpPr txBox="1">
            <a:spLocks noGrp="1"/>
          </p:cNvSpPr>
          <p:nvPr>
            <p:ph type="body" idx="1"/>
          </p:nvPr>
        </p:nvSpPr>
        <p:spPr>
          <a:xfrm>
            <a:off x="174575" y="981625"/>
            <a:ext cx="8729100" cy="4161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IN" sz="1400" b="1"/>
              <a:t>Question-6:</a:t>
            </a:r>
            <a:r>
              <a:rPr lang="en-IN" sz="1400"/>
              <a:t> What is the R-Square of the model?</a:t>
            </a:r>
            <a:endParaRPr sz="1400"/>
          </a:p>
          <a:p>
            <a:pPr marL="0" lvl="0" indent="0" algn="l" rtl="0">
              <a:lnSpc>
                <a:spcPct val="100000"/>
              </a:lnSpc>
              <a:spcBef>
                <a:spcPts val="0"/>
              </a:spcBef>
              <a:spcAft>
                <a:spcPts val="0"/>
              </a:spcAft>
              <a:buClr>
                <a:schemeClr val="dk1"/>
              </a:buClr>
              <a:buSzPts val="1100"/>
              <a:buNone/>
            </a:pPr>
            <a:endParaRPr sz="1400"/>
          </a:p>
          <a:p>
            <a:pPr marL="457200" lvl="0" indent="-317500" algn="l" rtl="0">
              <a:lnSpc>
                <a:spcPct val="100000"/>
              </a:lnSpc>
              <a:spcBef>
                <a:spcPts val="0"/>
              </a:spcBef>
              <a:spcAft>
                <a:spcPts val="0"/>
              </a:spcAft>
              <a:buSzPts val="1400"/>
              <a:buChar char="●"/>
            </a:pPr>
            <a:r>
              <a:rPr lang="en-IN" sz="1400"/>
              <a:t>50%</a:t>
            </a:r>
            <a:endParaRPr sz="1400"/>
          </a:p>
          <a:p>
            <a:pPr marL="457200" lvl="0" indent="-317500" algn="l" rtl="0">
              <a:lnSpc>
                <a:spcPct val="100000"/>
              </a:lnSpc>
              <a:spcBef>
                <a:spcPts val="0"/>
              </a:spcBef>
              <a:spcAft>
                <a:spcPts val="0"/>
              </a:spcAft>
              <a:buSzPts val="1400"/>
              <a:buChar char="●"/>
            </a:pPr>
            <a:r>
              <a:rPr lang="en-IN" sz="1400"/>
              <a:t>60%</a:t>
            </a:r>
            <a:endParaRPr sz="1400"/>
          </a:p>
          <a:p>
            <a:pPr marL="457200" lvl="0" indent="-317500" algn="l" rtl="0">
              <a:lnSpc>
                <a:spcPct val="100000"/>
              </a:lnSpc>
              <a:spcBef>
                <a:spcPts val="0"/>
              </a:spcBef>
              <a:spcAft>
                <a:spcPts val="0"/>
              </a:spcAft>
              <a:buSzPts val="1400"/>
              <a:buChar char="●"/>
            </a:pPr>
            <a:r>
              <a:rPr lang="en-IN" sz="1400"/>
              <a:t>55%</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Question-7:</a:t>
            </a:r>
            <a:r>
              <a:rPr lang="en-IN" sz="1400"/>
              <a:t>  What is the MSE for the Linear Equation?</a:t>
            </a:r>
            <a:endParaRPr sz="1400"/>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IN" sz="1400"/>
              <a:t>0.75</a:t>
            </a:r>
            <a:endParaRPr sz="1400"/>
          </a:p>
          <a:p>
            <a:pPr marL="457200" lvl="0" indent="-317500" algn="l" rtl="0">
              <a:lnSpc>
                <a:spcPct val="100000"/>
              </a:lnSpc>
              <a:spcBef>
                <a:spcPts val="0"/>
              </a:spcBef>
              <a:spcAft>
                <a:spcPts val="0"/>
              </a:spcAft>
              <a:buSzPts val="1400"/>
              <a:buChar char="●"/>
            </a:pPr>
            <a:r>
              <a:rPr lang="en-IN" sz="1400"/>
              <a:t>0.45</a:t>
            </a:r>
            <a:endParaRPr sz="1400"/>
          </a:p>
          <a:p>
            <a:pPr marL="457200" lvl="0" indent="-317500" algn="l" rtl="0">
              <a:lnSpc>
                <a:spcPct val="100000"/>
              </a:lnSpc>
              <a:spcBef>
                <a:spcPts val="0"/>
              </a:spcBef>
              <a:spcAft>
                <a:spcPts val="0"/>
              </a:spcAft>
              <a:buSzPts val="1400"/>
              <a:buChar char="●"/>
            </a:pPr>
            <a:r>
              <a:rPr lang="en-IN" sz="1400"/>
              <a:t>0.55</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Question-8:</a:t>
            </a:r>
            <a:r>
              <a:rPr lang="en-IN" sz="1400"/>
              <a:t> In a simple linear regression problem, the following sum of squares are produced: </a:t>
            </a:r>
            <a:endParaRPr sz="1400"/>
          </a:p>
          <a:p>
            <a:pPr marL="0" lvl="0" indent="0" algn="l" rtl="0">
              <a:lnSpc>
                <a:spcPct val="100000"/>
              </a:lnSpc>
              <a:spcBef>
                <a:spcPts val="0"/>
              </a:spcBef>
              <a:spcAft>
                <a:spcPts val="0"/>
              </a:spcAft>
              <a:buNone/>
            </a:pPr>
            <a:r>
              <a:rPr lang="en-IN" sz="1400"/>
              <a:t>The percentage of the variation in y that is explained by the variation in x is: </a:t>
            </a:r>
            <a:endParaRPr sz="1400"/>
          </a:p>
          <a:p>
            <a:pPr marL="457200" lvl="0" indent="-317500" algn="l" rtl="0">
              <a:lnSpc>
                <a:spcPct val="100000"/>
              </a:lnSpc>
              <a:spcBef>
                <a:spcPts val="0"/>
              </a:spcBef>
              <a:spcAft>
                <a:spcPts val="0"/>
              </a:spcAft>
              <a:buSzPts val="1400"/>
              <a:buChar char="●"/>
            </a:pPr>
            <a:r>
              <a:rPr lang="en-IN" sz="1400"/>
              <a:t>25%</a:t>
            </a:r>
            <a:endParaRPr sz="1400"/>
          </a:p>
          <a:p>
            <a:pPr marL="457200" lvl="0" indent="-317500" algn="l" rtl="0">
              <a:lnSpc>
                <a:spcPct val="100000"/>
              </a:lnSpc>
              <a:spcBef>
                <a:spcPts val="0"/>
              </a:spcBef>
              <a:spcAft>
                <a:spcPts val="0"/>
              </a:spcAft>
              <a:buSzPts val="1400"/>
              <a:buChar char="●"/>
            </a:pPr>
            <a:r>
              <a:rPr lang="en-IN" sz="1400"/>
              <a:t>75%</a:t>
            </a:r>
            <a:endParaRPr sz="1400"/>
          </a:p>
          <a:p>
            <a:pPr marL="457200" lvl="0" indent="-317500" algn="l" rtl="0">
              <a:lnSpc>
                <a:spcPct val="100000"/>
              </a:lnSpc>
              <a:spcBef>
                <a:spcPts val="0"/>
              </a:spcBef>
              <a:spcAft>
                <a:spcPts val="0"/>
              </a:spcAft>
              <a:buSzPts val="1400"/>
              <a:buChar char="●"/>
            </a:pPr>
            <a:r>
              <a:rPr lang="en-IN" sz="1400"/>
              <a:t>33%</a:t>
            </a:r>
            <a:endParaRPr sz="1400"/>
          </a:p>
          <a:p>
            <a:pPr marL="457200" lvl="0" indent="-317500" algn="l" rtl="0">
              <a:lnSpc>
                <a:spcPct val="100000"/>
              </a:lnSpc>
              <a:spcBef>
                <a:spcPts val="0"/>
              </a:spcBef>
              <a:spcAft>
                <a:spcPts val="0"/>
              </a:spcAft>
              <a:buSzPts val="1400"/>
              <a:buChar char="●"/>
            </a:pPr>
            <a:r>
              <a:rPr lang="en-IN" sz="1400"/>
              <a:t>50%</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51" name="Google Shape;851;p61"/>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29</a:t>
            </a:fld>
            <a:endParaRPr sz="900">
              <a:solidFill>
                <a:srgbClr val="FF0000"/>
              </a:solidFill>
              <a:latin typeface="Proxima Nova"/>
              <a:ea typeface="Proxima Nova"/>
              <a:cs typeface="Proxima Nova"/>
              <a:sym typeface="Proxima Nova"/>
            </a:endParaRPr>
          </a:p>
        </p:txBody>
      </p:sp>
      <p:sp>
        <p:nvSpPr>
          <p:cNvPr id="852" name="Google Shape;852;p6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Let’s Test</a:t>
            </a:r>
            <a:endParaRPr sz="2340" b="0" i="0">
              <a:solidFill>
                <a:schemeClr val="lt1"/>
              </a:solidFill>
              <a:latin typeface="Proxima Nova"/>
              <a:ea typeface="Proxima Nova"/>
              <a:cs typeface="Proxima Nova"/>
              <a:sym typeface="Proxima Nova"/>
            </a:endParaRPr>
          </a:p>
        </p:txBody>
      </p:sp>
      <p:sp>
        <p:nvSpPr>
          <p:cNvPr id="853" name="Google Shape;853;p61"/>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54" name="Google Shape;854;p61"/>
          <p:cNvPicPr preferRelativeResize="0"/>
          <p:nvPr/>
        </p:nvPicPr>
        <p:blipFill>
          <a:blip r:embed="rId3">
            <a:alphaModFix/>
          </a:blip>
          <a:stretch>
            <a:fillRect/>
          </a:stretch>
        </p:blipFill>
        <p:spPr>
          <a:xfrm>
            <a:off x="7706494" y="3697050"/>
            <a:ext cx="1055683" cy="329901"/>
          </a:xfrm>
          <a:prstGeom prst="rect">
            <a:avLst/>
          </a:prstGeom>
          <a:noFill/>
          <a:ln>
            <a:noFill/>
          </a:ln>
        </p:spPr>
      </p:pic>
      <p:pic>
        <p:nvPicPr>
          <p:cNvPr id="855" name="Google Shape;855;p61"/>
          <p:cNvPicPr preferRelativeResize="0"/>
          <p:nvPr/>
        </p:nvPicPr>
        <p:blipFill>
          <a:blip r:embed="rId4">
            <a:alphaModFix/>
          </a:blip>
          <a:stretch>
            <a:fillRect/>
          </a:stretch>
        </p:blipFill>
        <p:spPr>
          <a:xfrm>
            <a:off x="7719981" y="4026950"/>
            <a:ext cx="1028700" cy="285750"/>
          </a:xfrm>
          <a:prstGeom prst="rect">
            <a:avLst/>
          </a:prstGeom>
          <a:noFill/>
          <a:ln>
            <a:noFill/>
          </a:ln>
        </p:spPr>
      </p:pic>
      <p:pic>
        <p:nvPicPr>
          <p:cNvPr id="856" name="Google Shape;856;p61"/>
          <p:cNvPicPr preferRelativeResize="0"/>
          <p:nvPr/>
        </p:nvPicPr>
        <p:blipFill>
          <a:blip r:embed="rId5">
            <a:alphaModFix/>
          </a:blip>
          <a:stretch>
            <a:fillRect/>
          </a:stretch>
        </p:blipFill>
        <p:spPr>
          <a:xfrm>
            <a:off x="7719969" y="4287838"/>
            <a:ext cx="1057275" cy="29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6"/>
          <p:cNvSpPr txBox="1">
            <a:spLocks noGrp="1"/>
          </p:cNvSpPr>
          <p:nvPr>
            <p:ph type="sldNum" idx="4294967295"/>
          </p:nvPr>
        </p:nvSpPr>
        <p:spPr>
          <a:xfrm>
            <a:off x="6511925" y="4767263"/>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3</a:t>
            </a:fld>
            <a:endParaRPr sz="900">
              <a:solidFill>
                <a:srgbClr val="FF0000"/>
              </a:solidFill>
              <a:latin typeface="Proxima Nova"/>
              <a:ea typeface="Proxima Nova"/>
              <a:cs typeface="Proxima Nova"/>
              <a:sym typeface="Proxima Nova"/>
            </a:endParaRPr>
          </a:p>
        </p:txBody>
      </p:sp>
      <p:sp>
        <p:nvSpPr>
          <p:cNvPr id="633" name="Google Shape;633;p36"/>
          <p:cNvSpPr txBox="1"/>
          <p:nvPr/>
        </p:nvSpPr>
        <p:spPr>
          <a:xfrm>
            <a:off x="385994" y="126216"/>
            <a:ext cx="4292794" cy="403035"/>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pic>
        <p:nvPicPr>
          <p:cNvPr id="634" name="Google Shape;634;p36"/>
          <p:cNvPicPr preferRelativeResize="0"/>
          <p:nvPr/>
        </p:nvPicPr>
        <p:blipFill>
          <a:blip r:embed="rId4">
            <a:alphaModFix/>
          </a:blip>
          <a:stretch>
            <a:fillRect/>
          </a:stretch>
        </p:blipFill>
        <p:spPr>
          <a:xfrm>
            <a:off x="3524250" y="950251"/>
            <a:ext cx="2095500" cy="2095500"/>
          </a:xfrm>
          <a:prstGeom prst="rect">
            <a:avLst/>
          </a:prstGeom>
          <a:noFill/>
          <a:ln>
            <a:noFill/>
          </a:ln>
        </p:spPr>
      </p:pic>
      <p:sp>
        <p:nvSpPr>
          <p:cNvPr id="635" name="Google Shape;635;p36"/>
          <p:cNvSpPr txBox="1"/>
          <p:nvPr/>
        </p:nvSpPr>
        <p:spPr>
          <a:xfrm>
            <a:off x="1222075" y="3249950"/>
            <a:ext cx="70236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700" b="1"/>
              <a:t>Do You Guys Want To Play A Game??</a:t>
            </a:r>
            <a:endParaRPr sz="27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7"/>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4</a:t>
            </a:fld>
            <a:endParaRPr sz="900">
              <a:solidFill>
                <a:srgbClr val="FF0000"/>
              </a:solidFill>
              <a:latin typeface="Proxima Nova"/>
              <a:ea typeface="Proxima Nova"/>
              <a:cs typeface="Proxima Nova"/>
              <a:sym typeface="Proxima Nova"/>
            </a:endParaRPr>
          </a:p>
        </p:txBody>
      </p:sp>
      <p:sp>
        <p:nvSpPr>
          <p:cNvPr id="641" name="Google Shape;641;p37"/>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42" name="Google Shape;642;p37"/>
          <p:cNvGraphicFramePr/>
          <p:nvPr/>
        </p:nvGraphicFramePr>
        <p:xfrm>
          <a:off x="2777288" y="881925"/>
          <a:ext cx="3589425" cy="2354600"/>
        </p:xfrm>
        <a:graphic>
          <a:graphicData uri="http://schemas.openxmlformats.org/drawingml/2006/table">
            <a:tbl>
              <a:tblPr>
                <a:noFill/>
                <a:tableStyleId>{C3A62515-E6AF-4A4C-95ED-29839A52EA70}</a:tableStyleId>
              </a:tblPr>
              <a:tblGrid>
                <a:gridCol w="1196475"/>
                <a:gridCol w="1196475"/>
                <a:gridCol w="1196475"/>
              </a:tblGrid>
              <a:tr h="294325">
                <a:tc>
                  <a:txBody>
                    <a:bodyPr/>
                    <a:lstStyle/>
                    <a:p>
                      <a:pPr marL="0" lvl="0" indent="0" algn="ctr" rtl="0">
                        <a:lnSpc>
                          <a:spcPct val="115000"/>
                        </a:lnSpc>
                        <a:spcBef>
                          <a:spcPts val="0"/>
                        </a:spcBef>
                        <a:spcAft>
                          <a:spcPts val="0"/>
                        </a:spcAft>
                        <a:buNone/>
                      </a:pPr>
                      <a:r>
                        <a:rPr lang="en-IN" b="1"/>
                        <a:t>Input1</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Input2</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Output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2</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3.33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4.67</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1.33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643" name="Google Shape;643;p37"/>
          <p:cNvSpPr txBox="1"/>
          <p:nvPr/>
        </p:nvSpPr>
        <p:spPr>
          <a:xfrm>
            <a:off x="13" y="3474275"/>
            <a:ext cx="91440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a:t>Given the above data, decode the relationship between input1, input2 and output. </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IN" sz="1800"/>
              <a:t>If you are able to decode the relationship between inputs and output, please write yes on the chat section and don’t share anything about the relationship.</a:t>
            </a: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8"/>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5</a:t>
            </a:fld>
            <a:endParaRPr sz="900">
              <a:solidFill>
                <a:srgbClr val="FF0000"/>
              </a:solidFill>
              <a:latin typeface="Proxima Nova"/>
              <a:ea typeface="Proxima Nova"/>
              <a:cs typeface="Proxima Nova"/>
              <a:sym typeface="Proxima Nova"/>
            </a:endParaRPr>
          </a:p>
        </p:txBody>
      </p:sp>
      <p:sp>
        <p:nvSpPr>
          <p:cNvPr id="649" name="Google Shape;649;p3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50" name="Google Shape;650;p38"/>
          <p:cNvGraphicFramePr/>
          <p:nvPr/>
        </p:nvGraphicFramePr>
        <p:xfrm>
          <a:off x="2730300" y="1465275"/>
          <a:ext cx="3683400" cy="1106475"/>
        </p:xfrm>
        <a:graphic>
          <a:graphicData uri="http://schemas.openxmlformats.org/drawingml/2006/table">
            <a:tbl>
              <a:tblPr>
                <a:noFill/>
                <a:tableStyleId>{C3A62515-E6AF-4A4C-95ED-29839A52EA70}</a:tableStyleId>
              </a:tblPr>
              <a:tblGrid>
                <a:gridCol w="1227800"/>
                <a:gridCol w="1227800"/>
                <a:gridCol w="1227800"/>
              </a:tblGrid>
              <a:tr h="502950">
                <a:tc>
                  <a:txBody>
                    <a:bodyPr/>
                    <a:lstStyle/>
                    <a:p>
                      <a:pPr marL="0" lvl="0" indent="0" algn="ctr" rtl="0">
                        <a:lnSpc>
                          <a:spcPct val="115000"/>
                        </a:lnSpc>
                        <a:spcBef>
                          <a:spcPts val="0"/>
                        </a:spcBef>
                        <a:spcAft>
                          <a:spcPts val="0"/>
                        </a:spcAft>
                        <a:buNone/>
                      </a:pPr>
                      <a:r>
                        <a:rPr lang="en-IN" sz="1800" b="1"/>
                        <a:t>Input1</a:t>
                      </a:r>
                      <a:endParaRPr sz="18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b="1"/>
                        <a:t>Input2</a:t>
                      </a:r>
                      <a:endParaRPr sz="18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b="1"/>
                        <a:t>Output</a:t>
                      </a:r>
                      <a:endParaRPr sz="18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03525">
                <a:tc>
                  <a:txBody>
                    <a:bodyPr/>
                    <a:lstStyle/>
                    <a:p>
                      <a:pPr marL="0" lvl="0" indent="0" algn="ctr" rtl="0">
                        <a:lnSpc>
                          <a:spcPct val="115000"/>
                        </a:lnSpc>
                        <a:spcBef>
                          <a:spcPts val="0"/>
                        </a:spcBef>
                        <a:spcAft>
                          <a:spcPts val="0"/>
                        </a:spcAft>
                        <a:buNone/>
                      </a:pPr>
                      <a:r>
                        <a:rPr lang="en-IN" sz="1800"/>
                        <a:t>10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a:t>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22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651" name="Google Shape;651;p38"/>
          <p:cNvSpPr txBox="1"/>
          <p:nvPr/>
        </p:nvSpPr>
        <p:spPr>
          <a:xfrm>
            <a:off x="13" y="3474275"/>
            <a:ext cx="91440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a:t>Based on the learning that you have obtained from the previous data(slide), please find out the output for the given inputs in the above table.</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IN" sz="1800"/>
              <a:t>PS: Please just share your answers on the chat section and don’t share the explanation.</a:t>
            </a:r>
            <a:endParaRPr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9"/>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6</a:t>
            </a:fld>
            <a:endParaRPr sz="900">
              <a:solidFill>
                <a:srgbClr val="FF0000"/>
              </a:solidFill>
              <a:latin typeface="Proxima Nova"/>
              <a:ea typeface="Proxima Nova"/>
              <a:cs typeface="Proxima Nova"/>
              <a:sym typeface="Proxima Nova"/>
            </a:endParaRPr>
          </a:p>
        </p:txBody>
      </p:sp>
      <p:sp>
        <p:nvSpPr>
          <p:cNvPr id="657" name="Google Shape;657;p3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58" name="Google Shape;658;p39"/>
          <p:cNvGraphicFramePr/>
          <p:nvPr/>
        </p:nvGraphicFramePr>
        <p:xfrm>
          <a:off x="254175" y="1758525"/>
          <a:ext cx="1820200" cy="1391475"/>
        </p:xfrm>
        <a:graphic>
          <a:graphicData uri="http://schemas.openxmlformats.org/drawingml/2006/table">
            <a:tbl>
              <a:tblPr>
                <a:noFill/>
                <a:tableStyleId>{CBA334AF-31BD-4DB0-B71E-21B9EC4CF729}</a:tableStyleId>
              </a:tblPr>
              <a:tblGrid>
                <a:gridCol w="455050"/>
                <a:gridCol w="455050"/>
                <a:gridCol w="455050"/>
                <a:gridCol w="455050"/>
              </a:tblGrid>
              <a:tr h="463825">
                <a:tc>
                  <a:txBody>
                    <a:bodyPr/>
                    <a:lstStyle/>
                    <a:p>
                      <a:pPr marL="0" lvl="0" indent="0" algn="l" rtl="0">
                        <a:spcBef>
                          <a:spcPts val="0"/>
                        </a:spcBef>
                        <a:spcAft>
                          <a:spcPts val="0"/>
                        </a:spcAft>
                        <a:buNone/>
                      </a:pPr>
                      <a:r>
                        <a:rPr lang="en-IN"/>
                        <a:t>x1</a:t>
                      </a:r>
                      <a:endParaRPr/>
                    </a:p>
                  </a:txBody>
                  <a:tcPr marL="91425" marR="91425" marT="91425" marB="91425"/>
                </a:tc>
                <a:tc>
                  <a:txBody>
                    <a:bodyPr/>
                    <a:lstStyle/>
                    <a:p>
                      <a:pPr marL="0" lvl="0" indent="0" algn="l" rtl="0">
                        <a:spcBef>
                          <a:spcPts val="0"/>
                        </a:spcBef>
                        <a:spcAft>
                          <a:spcPts val="0"/>
                        </a:spcAft>
                        <a:buNone/>
                      </a:pPr>
                      <a:r>
                        <a:rPr lang="en-IN"/>
                        <a:t>x2</a:t>
                      </a:r>
                      <a:endParaRPr/>
                    </a:p>
                  </a:txBody>
                  <a:tcPr marL="91425" marR="91425" marT="91425" marB="91425"/>
                </a:tc>
                <a:tc>
                  <a:txBody>
                    <a:bodyPr/>
                    <a:lstStyle/>
                    <a:p>
                      <a:pPr marL="0" lvl="0" indent="0" algn="l" rtl="0">
                        <a:spcBef>
                          <a:spcPts val="0"/>
                        </a:spcBef>
                        <a:spcAft>
                          <a:spcPts val="0"/>
                        </a:spcAft>
                        <a:buNone/>
                      </a:pPr>
                      <a:r>
                        <a:rPr lang="en-IN"/>
                        <a:t>x3</a:t>
                      </a:r>
                      <a:endParaRPr/>
                    </a:p>
                  </a:txBody>
                  <a:tcPr marL="91425" marR="91425" marT="91425" marB="91425"/>
                </a:tc>
                <a:tc>
                  <a:txBody>
                    <a:bodyPr/>
                    <a:lstStyle/>
                    <a:p>
                      <a:pPr marL="0" lvl="0" indent="0" algn="l" rtl="0">
                        <a:spcBef>
                          <a:spcPts val="0"/>
                        </a:spcBef>
                        <a:spcAft>
                          <a:spcPts val="0"/>
                        </a:spcAft>
                        <a:buNone/>
                      </a:pPr>
                      <a:r>
                        <a:rPr lang="en-IN"/>
                        <a:t>y</a:t>
                      </a:r>
                      <a:endParaRPr/>
                    </a:p>
                  </a:txBody>
                  <a:tcPr marL="91425" marR="91425" marT="91425" marB="91425"/>
                </a:tc>
              </a:tr>
              <a:tr h="4638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4638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
        <p:nvSpPr>
          <p:cNvPr id="659" name="Google Shape;659;p39"/>
          <p:cNvSpPr txBox="1"/>
          <p:nvPr/>
        </p:nvSpPr>
        <p:spPr>
          <a:xfrm>
            <a:off x="254175" y="3330525"/>
            <a:ext cx="1820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b="1"/>
              <a:t>Historical Data/ Past Data</a:t>
            </a:r>
            <a:endParaRPr b="1"/>
          </a:p>
        </p:txBody>
      </p:sp>
      <p:sp>
        <p:nvSpPr>
          <p:cNvPr id="660" name="Google Shape;660;p39"/>
          <p:cNvSpPr/>
          <p:nvPr/>
        </p:nvSpPr>
        <p:spPr>
          <a:xfrm>
            <a:off x="2323300" y="2215875"/>
            <a:ext cx="1181700" cy="40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854275" y="1893550"/>
            <a:ext cx="1759200" cy="10878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txBox="1"/>
          <p:nvPr/>
        </p:nvSpPr>
        <p:spPr>
          <a:xfrm>
            <a:off x="4089325" y="2001675"/>
            <a:ext cx="1289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b="1"/>
              <a:t>Machine Learning Algorithm</a:t>
            </a:r>
            <a:endParaRPr b="1"/>
          </a:p>
        </p:txBody>
      </p:sp>
      <p:sp>
        <p:nvSpPr>
          <p:cNvPr id="663" name="Google Shape;663;p39"/>
          <p:cNvSpPr txBox="1"/>
          <p:nvPr/>
        </p:nvSpPr>
        <p:spPr>
          <a:xfrm>
            <a:off x="3041725" y="3075350"/>
            <a:ext cx="338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t>Decoding the relationship between various inputs and outputs</a:t>
            </a:r>
            <a:endParaRPr/>
          </a:p>
        </p:txBody>
      </p:sp>
      <p:sp>
        <p:nvSpPr>
          <p:cNvPr id="664" name="Google Shape;664;p39"/>
          <p:cNvSpPr/>
          <p:nvPr/>
        </p:nvSpPr>
        <p:spPr>
          <a:xfrm>
            <a:off x="5927075" y="2309875"/>
            <a:ext cx="1181700" cy="40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7480225" y="1772700"/>
            <a:ext cx="1517700" cy="16653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txBox="1"/>
          <p:nvPr/>
        </p:nvSpPr>
        <p:spPr>
          <a:xfrm>
            <a:off x="7657425" y="2203525"/>
            <a:ext cx="1181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b="1"/>
              <a:t>Making predictions</a:t>
            </a:r>
            <a:endParaRPr b="1"/>
          </a:p>
        </p:txBody>
      </p:sp>
      <p:sp>
        <p:nvSpPr>
          <p:cNvPr id="667" name="Google Shape;667;p39"/>
          <p:cNvSpPr txBox="1"/>
          <p:nvPr/>
        </p:nvSpPr>
        <p:spPr>
          <a:xfrm>
            <a:off x="7108775" y="3505175"/>
            <a:ext cx="20574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t>Once the learning is completed, we use that learning to make predictions on unseen data</a:t>
            </a:r>
            <a:endParaRPr/>
          </a:p>
        </p:txBody>
      </p:sp>
      <p:sp>
        <p:nvSpPr>
          <p:cNvPr id="668" name="Google Shape;668;p39"/>
          <p:cNvSpPr txBox="1"/>
          <p:nvPr/>
        </p:nvSpPr>
        <p:spPr>
          <a:xfrm>
            <a:off x="2403775" y="792350"/>
            <a:ext cx="46602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700" b="1" u="sng"/>
              <a:t>Machine Learning Flowchart</a:t>
            </a:r>
            <a:endParaRPr sz="1700" b="1" u="sn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0"/>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7</a:t>
            </a:fld>
            <a:endParaRPr sz="900">
              <a:solidFill>
                <a:srgbClr val="FF0000"/>
              </a:solidFill>
              <a:latin typeface="Proxima Nova"/>
              <a:ea typeface="Proxima Nova"/>
              <a:cs typeface="Proxima Nova"/>
              <a:sym typeface="Proxima Nova"/>
            </a:endParaRPr>
          </a:p>
        </p:txBody>
      </p:sp>
      <p:sp>
        <p:nvSpPr>
          <p:cNvPr id="674" name="Google Shape;674;p4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75" name="Google Shape;675;p40"/>
          <p:cNvGraphicFramePr/>
          <p:nvPr/>
        </p:nvGraphicFramePr>
        <p:xfrm>
          <a:off x="1520263" y="835345"/>
          <a:ext cx="6103475" cy="3931920"/>
        </p:xfrm>
        <a:graphic>
          <a:graphicData uri="http://schemas.openxmlformats.org/drawingml/2006/table">
            <a:tbl>
              <a:tblPr>
                <a:noFill/>
                <a:tableStyleId>{C3A62515-E6AF-4A4C-95ED-29839A52EA70}</a:tableStyleId>
              </a:tblPr>
              <a:tblGrid>
                <a:gridCol w="871925"/>
                <a:gridCol w="871925"/>
                <a:gridCol w="871925"/>
                <a:gridCol w="871925"/>
                <a:gridCol w="871925"/>
                <a:gridCol w="871925"/>
                <a:gridCol w="871925"/>
              </a:tblGrid>
              <a:tr h="289050">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3.33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B</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5</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4.67</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5</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B</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1.33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B</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r>
              <a:tr h="289050">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10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1"/>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8</a:t>
            </a:fld>
            <a:endParaRPr sz="900">
              <a:solidFill>
                <a:srgbClr val="FF0000"/>
              </a:solidFill>
              <a:latin typeface="Proxima Nova"/>
              <a:ea typeface="Proxima Nova"/>
              <a:cs typeface="Proxima Nova"/>
              <a:sym typeface="Proxima Nova"/>
            </a:endParaRPr>
          </a:p>
        </p:txBody>
      </p:sp>
      <p:sp>
        <p:nvSpPr>
          <p:cNvPr id="681" name="Google Shape;681;p4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82" name="Google Shape;682;p41"/>
          <p:cNvGraphicFramePr/>
          <p:nvPr/>
        </p:nvGraphicFramePr>
        <p:xfrm>
          <a:off x="6112625" y="1079025"/>
          <a:ext cx="2285250" cy="3272790"/>
        </p:xfrm>
        <a:graphic>
          <a:graphicData uri="http://schemas.openxmlformats.org/drawingml/2006/table">
            <a:tbl>
              <a:tblPr>
                <a:noFill/>
                <a:tableStyleId>{C3A62515-E6AF-4A4C-95ED-29839A52EA70}</a:tableStyleId>
              </a:tblPr>
              <a:tblGrid>
                <a:gridCol w="1269575"/>
                <a:gridCol w="1015675"/>
              </a:tblGrid>
              <a:tr h="488425">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marketing_budget(thousands)</a:t>
                      </a:r>
                      <a:endParaRPr sz="15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actual_sales(millions)</a:t>
                      </a:r>
                      <a:endParaRPr sz="15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187.86</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12.14</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138.13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12.33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177.89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8.41</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181.13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151.5</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12.57</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106.87</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160.94</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11.66</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140.09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10.93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132.58</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11.99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bl>
          </a:graphicData>
        </a:graphic>
      </p:graphicFrame>
      <p:sp>
        <p:nvSpPr>
          <p:cNvPr id="683" name="Google Shape;683;p41"/>
          <p:cNvSpPr txBox="1"/>
          <p:nvPr/>
        </p:nvSpPr>
        <p:spPr>
          <a:xfrm>
            <a:off x="537150" y="1204875"/>
            <a:ext cx="55329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a:t>Assume that you work for a Marketing Firm and your CEO requires you to tell her the rough estimate of the sales that would happen the next month. You already have the data(present on the right). Using the following data, try to find out the rough estimate of the sales that would happen the next month.</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IN" sz="1700"/>
              <a:t>PS: Remember as of now you don’t know anything about Linear Regression or any complex ML Algorithm. Try to solve this task with your logical understanding and simple maths.</a:t>
            </a:r>
            <a:endParaRPr sz="17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2"/>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9</a:t>
            </a:fld>
            <a:endParaRPr sz="900">
              <a:solidFill>
                <a:srgbClr val="FF0000"/>
              </a:solidFill>
              <a:latin typeface="Proxima Nova"/>
              <a:ea typeface="Proxima Nova"/>
              <a:cs typeface="Proxima Nova"/>
              <a:sym typeface="Proxima Nova"/>
            </a:endParaRPr>
          </a:p>
        </p:txBody>
      </p:sp>
      <p:sp>
        <p:nvSpPr>
          <p:cNvPr id="689" name="Google Shape;689;p42"/>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pic>
        <p:nvPicPr>
          <p:cNvPr id="690" name="Google Shape;690;p42"/>
          <p:cNvPicPr preferRelativeResize="0"/>
          <p:nvPr/>
        </p:nvPicPr>
        <p:blipFill>
          <a:blip r:embed="rId4">
            <a:alphaModFix/>
          </a:blip>
          <a:stretch>
            <a:fillRect/>
          </a:stretch>
        </p:blipFill>
        <p:spPr>
          <a:xfrm>
            <a:off x="1616175" y="991041"/>
            <a:ext cx="5911650" cy="365537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On-screen Show (16:9)</PresentationFormat>
  <Paragraphs>627</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Proxima Nova</vt:lpstr>
      <vt:lpstr>Calibri</vt:lpstr>
      <vt:lpstr>Verdana</vt:lpstr>
      <vt:lpstr>Roboto</vt:lpstr>
      <vt:lpstr>MASTER_UPGRAD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SUMITH</cp:lastModifiedBy>
  <cp:revision>1</cp:revision>
  <dcterms:modified xsi:type="dcterms:W3CDTF">2022-06-18T03:41:55Z</dcterms:modified>
</cp:coreProperties>
</file>