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0AB7-E0E8-9D49-AC29-90D4C73C4A2C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3F30-4A5F-0340-AA43-F349C57E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4" y="133777"/>
            <a:ext cx="6335131" cy="6340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67" y="377397"/>
            <a:ext cx="282213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circles and arrows:</a:t>
            </a:r>
          </a:p>
          <a:p>
            <a:r>
              <a:rPr lang="en-US" sz="1400" dirty="0" smtClean="0"/>
              <a:t>Distal </a:t>
            </a:r>
            <a:r>
              <a:rPr lang="en-US" sz="1400" dirty="0" err="1" smtClean="0"/>
              <a:t>acinar</a:t>
            </a:r>
            <a:r>
              <a:rPr lang="en-US" sz="1400" dirty="0" smtClean="0"/>
              <a:t> tubules /</a:t>
            </a:r>
            <a:r>
              <a:rPr lang="en-US" sz="1400" dirty="0" err="1" smtClean="0"/>
              <a:t>acinar</a:t>
            </a:r>
            <a:r>
              <a:rPr lang="en-US" sz="1400" dirty="0"/>
              <a:t> </a:t>
            </a:r>
            <a:r>
              <a:rPr lang="en-US" sz="1400" dirty="0" smtClean="0"/>
              <a:t>buds.</a:t>
            </a:r>
          </a:p>
          <a:p>
            <a:r>
              <a:rPr lang="en-US" sz="1400" dirty="0" smtClean="0"/>
              <a:t>SOX9 (green </a:t>
            </a:r>
            <a:r>
              <a:rPr lang="en-US" sz="1400" dirty="0" err="1" smtClean="0"/>
              <a:t>nuclie</a:t>
            </a:r>
            <a:r>
              <a:rPr lang="en-US" sz="1400" dirty="0" smtClean="0"/>
              <a:t>) - marker for </a:t>
            </a:r>
          </a:p>
          <a:p>
            <a:r>
              <a:rPr lang="en-US" sz="1400" dirty="0" smtClean="0"/>
              <a:t>distal </a:t>
            </a:r>
            <a:r>
              <a:rPr lang="en-US" sz="1400" dirty="0" err="1" smtClean="0"/>
              <a:t>acinar</a:t>
            </a:r>
            <a:r>
              <a:rPr lang="en-US" sz="1400" dirty="0" smtClean="0"/>
              <a:t> tubules.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Yellow circles and arrows:</a:t>
            </a:r>
          </a:p>
          <a:p>
            <a:r>
              <a:rPr lang="en-US" sz="1400" dirty="0" smtClean="0"/>
              <a:t>Proximal </a:t>
            </a:r>
            <a:r>
              <a:rPr lang="en-US" sz="1400" dirty="0" err="1" smtClean="0"/>
              <a:t>acinar</a:t>
            </a:r>
            <a:r>
              <a:rPr lang="en-US" sz="1400" dirty="0" smtClean="0"/>
              <a:t> tubules – lack SOX9.</a:t>
            </a:r>
          </a:p>
          <a:p>
            <a:r>
              <a:rPr lang="en-US" sz="1400" dirty="0" smtClean="0"/>
              <a:t>Tend to be larger in diameter &amp;</a:t>
            </a:r>
          </a:p>
          <a:p>
            <a:r>
              <a:rPr lang="en-US" sz="1400" dirty="0"/>
              <a:t>h</a:t>
            </a:r>
            <a:r>
              <a:rPr lang="en-US" sz="1400" dirty="0" smtClean="0"/>
              <a:t>ave single layer of smooth</a:t>
            </a:r>
          </a:p>
          <a:p>
            <a:r>
              <a:rPr lang="en-US" sz="1400" dirty="0"/>
              <a:t>m</a:t>
            </a:r>
            <a:r>
              <a:rPr lang="en-US" sz="1400" dirty="0" smtClean="0"/>
              <a:t>uscle cells (ACGA2/white)</a:t>
            </a:r>
          </a:p>
          <a:p>
            <a:r>
              <a:rPr lang="en-US" sz="1400" dirty="0" smtClean="0"/>
              <a:t>adjacent to epithelium </a:t>
            </a:r>
          </a:p>
          <a:p>
            <a:endParaRPr lang="en-US" sz="1400" dirty="0" smtClean="0"/>
          </a:p>
          <a:p>
            <a:r>
              <a:rPr lang="en-US" sz="1400" dirty="0" smtClean="0"/>
              <a:t>SFTPC red punctate apical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ytoplasmic staining found in both</a:t>
            </a:r>
          </a:p>
          <a:p>
            <a:r>
              <a:rPr lang="en-US" sz="1400" dirty="0"/>
              <a:t>p</a:t>
            </a:r>
            <a:r>
              <a:rPr lang="en-US" sz="1400" dirty="0" smtClean="0"/>
              <a:t>roximal &amp; distal tubules.  </a:t>
            </a:r>
          </a:p>
          <a:p>
            <a:r>
              <a:rPr lang="en-US" sz="1400" dirty="0" smtClean="0"/>
              <a:t>Expression</a:t>
            </a:r>
            <a:r>
              <a:rPr lang="en-US" sz="1400" dirty="0"/>
              <a:t> </a:t>
            </a:r>
            <a:r>
              <a:rPr lang="en-US" sz="1400" dirty="0" smtClean="0"/>
              <a:t>greater in distal tubules </a:t>
            </a:r>
          </a:p>
          <a:p>
            <a:r>
              <a:rPr lang="en-US" sz="1400" dirty="0" smtClean="0"/>
              <a:t>than in proximal tubules.</a:t>
            </a:r>
          </a:p>
          <a:p>
            <a:endParaRPr lang="en-US" sz="1400" dirty="0"/>
          </a:p>
          <a:p>
            <a:r>
              <a:rPr lang="en-US" sz="1400" dirty="0" smtClean="0"/>
              <a:t>ACTA2 staining is normally not</a:t>
            </a:r>
          </a:p>
          <a:p>
            <a:r>
              <a:rPr lang="en-US" sz="1400" dirty="0" smtClean="0"/>
              <a:t>found (or very weak) around the </a:t>
            </a:r>
          </a:p>
          <a:p>
            <a:r>
              <a:rPr lang="en-US" sz="1400" dirty="0" smtClean="0"/>
              <a:t>distal tubules.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30544" y="4676419"/>
            <a:ext cx="48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LBr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9523" y="41707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TBr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0946" y="37388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3127" y="4947879"/>
            <a:ext cx="273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staining for SOX9 or SFTPC in </a:t>
            </a:r>
          </a:p>
          <a:p>
            <a:r>
              <a:rPr lang="en-US" sz="1400" dirty="0" smtClean="0"/>
              <a:t>the lateral or terminal bronchioles.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1144" y="3309868"/>
            <a:ext cx="5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1085" y="2789940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63" y="2789940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4451" y="554804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990" y="4676419"/>
            <a:ext cx="48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LBr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4864" y="4415030"/>
            <a:ext cx="2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3995" y="2864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TBr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0993" y="2081494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8828" y="55488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PAT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4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5</cp:revision>
  <dcterms:created xsi:type="dcterms:W3CDTF">2016-08-04T22:09:37Z</dcterms:created>
  <dcterms:modified xsi:type="dcterms:W3CDTF">2016-08-04T23:17:39Z</dcterms:modified>
</cp:coreProperties>
</file>