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66" r:id="rId4"/>
    <p:sldId id="259" r:id="rId5"/>
    <p:sldId id="258" r:id="rId6"/>
    <p:sldId id="261" r:id="rId7"/>
    <p:sldId id="262" r:id="rId8"/>
    <p:sldId id="269" r:id="rId9"/>
    <p:sldId id="270" r:id="rId10"/>
    <p:sldId id="273" r:id="rId11"/>
    <p:sldId id="267" r:id="rId12"/>
    <p:sldId id="27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0" d="100"/>
          <a:sy n="90" d="100"/>
        </p:scale>
        <p:origin x="1308" y="402"/>
      </p:cViewPr>
      <p:guideLst>
        <p:guide orient="horz" pos="2160"/>
        <p:guide pos="38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Summary of Predictive Models for Illegal Logging and Poaching</a:t>
            </a:r>
          </a:p>
        </c:rich>
      </c:tx>
      <c:layout>
        <c:manualLayout>
          <c:xMode val="edge"/>
          <c:yMode val="edge"/>
          <c:x val="0.12213962447301213"/>
          <c:y val="2.9197133915057762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title>
    <c:autoTitleDeleted val="0"/>
    <c:plotArea>
      <c:layout/>
      <c:barChart>
        <c:barDir val="bar"/>
        <c:grouping val="clustered"/>
        <c:varyColors val="0"/>
        <c:ser>
          <c:idx val="0"/>
          <c:order val="0"/>
          <c:tx>
            <c:strRef>
              <c:f>Sheet1!$F$3</c:f>
              <c:strCache>
                <c:ptCount val="1"/>
                <c:pt idx="0">
                  <c:v>RMSE</c:v>
                </c:pt>
              </c:strCache>
            </c:strRef>
          </c:tx>
          <c:spPr>
            <a:solidFill>
              <a:schemeClr val="accent1"/>
            </a:solidFill>
            <a:ln>
              <a:noFill/>
            </a:ln>
            <a:effectLst/>
          </c:spPr>
          <c:invertIfNegative val="0"/>
          <c:cat>
            <c:multiLvlStrRef>
              <c:f>Sheet1!$D$4:$E$10</c:f>
              <c:multiLvlStrCache>
                <c:ptCount val="7"/>
                <c:lvl>
                  <c:pt idx="0">
                    <c:v>Logging</c:v>
                  </c:pt>
                  <c:pt idx="1">
                    <c:v>Poaching</c:v>
                  </c:pt>
                  <c:pt idx="3">
                    <c:v>VAR</c:v>
                  </c:pt>
                  <c:pt idx="5">
                    <c:v>train set</c:v>
                  </c:pt>
                  <c:pt idx="6">
                    <c:v>Test set</c:v>
                  </c:pt>
                </c:lvl>
                <c:lvl>
                  <c:pt idx="0">
                    <c:v>ARIMA</c:v>
                  </c:pt>
                  <c:pt idx="3">
                    <c:v>VAR</c:v>
                  </c:pt>
                  <c:pt idx="5">
                    <c:v>Xbg</c:v>
                  </c:pt>
                </c:lvl>
              </c:multiLvlStrCache>
            </c:multiLvlStrRef>
          </c:cat>
          <c:val>
            <c:numRef>
              <c:f>Sheet1!$F$4:$F$10</c:f>
              <c:numCache>
                <c:formatCode>General</c:formatCode>
                <c:ptCount val="7"/>
                <c:pt idx="0">
                  <c:v>5.57</c:v>
                </c:pt>
                <c:pt idx="1">
                  <c:v>10.35</c:v>
                </c:pt>
                <c:pt idx="3">
                  <c:v>8.31</c:v>
                </c:pt>
                <c:pt idx="5">
                  <c:v>9.91</c:v>
                </c:pt>
                <c:pt idx="6">
                  <c:v>9.31</c:v>
                </c:pt>
              </c:numCache>
            </c:numRef>
          </c:val>
          <c:extLst>
            <c:ext xmlns:c16="http://schemas.microsoft.com/office/drawing/2014/chart" uri="{C3380CC4-5D6E-409C-BE32-E72D297353CC}">
              <c16:uniqueId val="{00000000-2109-4A3B-9DB9-0594FB2B6C99}"/>
            </c:ext>
          </c:extLst>
        </c:ser>
        <c:dLbls>
          <c:showLegendKey val="0"/>
          <c:showVal val="0"/>
          <c:showCatName val="0"/>
          <c:showSerName val="0"/>
          <c:showPercent val="0"/>
          <c:showBubbleSize val="0"/>
        </c:dLbls>
        <c:gapWidth val="182"/>
        <c:axId val="388688783"/>
        <c:axId val="388690031"/>
      </c:barChart>
      <c:catAx>
        <c:axId val="388688783"/>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Predictive Model</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crossAx val="388690031"/>
        <c:crosses val="autoZero"/>
        <c:auto val="1"/>
        <c:lblAlgn val="ctr"/>
        <c:lblOffset val="100"/>
        <c:noMultiLvlLbl val="0"/>
      </c:catAx>
      <c:valAx>
        <c:axId val="388690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RMSE </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crossAx val="3886887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KE"/>
          </a:p>
        </c:txPr>
      </c:dTable>
      <c:spPr>
        <a:noFill/>
        <a:ln>
          <a:noFill/>
        </a:ln>
        <a:effectLst/>
      </c:spPr>
    </c:plotArea>
    <c:plotVisOnly val="1"/>
    <c:dispBlanksAs val="gap"/>
    <c:showDLblsOverMax val="0"/>
  </c:chart>
  <c:spPr>
    <a:noFill/>
    <a:ln>
      <a:noFill/>
    </a:ln>
    <a:effectLst/>
  </c:spPr>
  <c:txPr>
    <a:bodyPr/>
    <a:lstStyle/>
    <a:p>
      <a:pPr>
        <a:defRPr sz="1400">
          <a:latin typeface="Times New Roman" panose="02020603050405020304" pitchFamily="18" charset="0"/>
          <a:cs typeface="Times New Roman" panose="02020603050405020304" pitchFamily="18" charset="0"/>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8F945-A0C0-461E-90A0-0AC82F69BD93}" type="doc">
      <dgm:prSet loTypeId="urn:microsoft.com/office/officeart/2008/layout/LinedList" loCatId="list" qsTypeId="urn:microsoft.com/office/officeart/2005/8/quickstyle/simple2" qsCatId="simple" csTypeId="urn:microsoft.com/office/officeart/2005/8/colors/accent2_2" csCatId="accent2"/>
      <dgm:spPr/>
      <dgm:t>
        <a:bodyPr/>
        <a:lstStyle/>
        <a:p>
          <a:endParaRPr lang="en-US"/>
        </a:p>
      </dgm:t>
    </dgm:pt>
    <dgm:pt modelId="{FDF8208B-0F56-4749-9500-B07AB734EECD}">
      <dgm:prSet custT="1"/>
      <dgm:spPr/>
      <dgm:t>
        <a:bodyPr/>
        <a:lstStyle/>
        <a:p>
          <a:r>
            <a:rPr lang="en-US" sz="1800" dirty="0"/>
            <a:t>The ARIMA model demonstrates relatively low RMSE values, indicating good predictive performance for both logging and poaching activities</a:t>
          </a:r>
        </a:p>
      </dgm:t>
    </dgm:pt>
    <dgm:pt modelId="{5D9FE512-AFB5-45BD-9A1A-2D8FC478BFC5}" type="parTrans" cxnId="{03B70D2D-D80D-474D-BC77-BD59BC77D09A}">
      <dgm:prSet/>
      <dgm:spPr/>
      <dgm:t>
        <a:bodyPr/>
        <a:lstStyle/>
        <a:p>
          <a:endParaRPr lang="en-US"/>
        </a:p>
      </dgm:t>
    </dgm:pt>
    <dgm:pt modelId="{768B53EF-5C8C-499C-9050-29191CE38981}" type="sibTrans" cxnId="{03B70D2D-D80D-474D-BC77-BD59BC77D09A}">
      <dgm:prSet/>
      <dgm:spPr/>
      <dgm:t>
        <a:bodyPr/>
        <a:lstStyle/>
        <a:p>
          <a:endParaRPr lang="en-US"/>
        </a:p>
      </dgm:t>
    </dgm:pt>
    <dgm:pt modelId="{6D877510-29C5-49B6-9623-9F7CBB7A7260}">
      <dgm:prSet custT="1"/>
      <dgm:spPr/>
      <dgm:t>
        <a:bodyPr/>
        <a:lstStyle/>
        <a:p>
          <a:r>
            <a:rPr lang="en-US" sz="1800" dirty="0"/>
            <a:t>The VAR model shows moderate RMSE, suggesting reasonable predictive accuracy for capturing the relationship between logging and poaching activities.</a:t>
          </a:r>
        </a:p>
      </dgm:t>
    </dgm:pt>
    <dgm:pt modelId="{E58DF8AC-66D4-4320-9487-D4B7EDBC3371}" type="parTrans" cxnId="{72747744-5A70-468C-A9B3-F562147A3290}">
      <dgm:prSet/>
      <dgm:spPr/>
      <dgm:t>
        <a:bodyPr/>
        <a:lstStyle/>
        <a:p>
          <a:endParaRPr lang="en-US"/>
        </a:p>
      </dgm:t>
    </dgm:pt>
    <dgm:pt modelId="{AB7EB594-0737-47ED-8EE5-BC3556A80BE6}" type="sibTrans" cxnId="{72747744-5A70-468C-A9B3-F562147A3290}">
      <dgm:prSet/>
      <dgm:spPr/>
      <dgm:t>
        <a:bodyPr/>
        <a:lstStyle/>
        <a:p>
          <a:endParaRPr lang="en-US"/>
        </a:p>
      </dgm:t>
    </dgm:pt>
    <dgm:pt modelId="{FC436397-B48D-4030-8704-F7B7316A3626}">
      <dgm:prSet custT="1"/>
      <dgm:spPr/>
      <dgm:t>
        <a:bodyPr/>
        <a:lstStyle/>
        <a:p>
          <a:r>
            <a:rPr lang="en-US" sz="1800" dirty="0"/>
            <a:t>The </a:t>
          </a:r>
          <a:r>
            <a:rPr lang="en-US" sz="1800" dirty="0" err="1"/>
            <a:t>XGBoost</a:t>
          </a:r>
          <a:r>
            <a:rPr lang="en-US" sz="1800" dirty="0"/>
            <a:t> regressor model exhibits comparable performance with the VAR model, providing reliable forecasts for logging and poaching incidents in the </a:t>
          </a:r>
          <a:r>
            <a:rPr lang="en-US" sz="1800" dirty="0" err="1"/>
            <a:t>Arabuko</a:t>
          </a:r>
          <a:r>
            <a:rPr lang="en-US" sz="1800" dirty="0"/>
            <a:t>-Sokoke Forest</a:t>
          </a:r>
        </a:p>
      </dgm:t>
    </dgm:pt>
    <dgm:pt modelId="{34FF5F9F-C77A-4B23-A434-4C5D6FD3FD23}" type="parTrans" cxnId="{B004FFE8-7EF3-43ED-8CB3-26FBB7216AC6}">
      <dgm:prSet/>
      <dgm:spPr/>
      <dgm:t>
        <a:bodyPr/>
        <a:lstStyle/>
        <a:p>
          <a:endParaRPr lang="en-US"/>
        </a:p>
      </dgm:t>
    </dgm:pt>
    <dgm:pt modelId="{2DF9DB70-64F6-4D73-A86A-A9795F8192A3}" type="sibTrans" cxnId="{B004FFE8-7EF3-43ED-8CB3-26FBB7216AC6}">
      <dgm:prSet/>
      <dgm:spPr/>
      <dgm:t>
        <a:bodyPr/>
        <a:lstStyle/>
        <a:p>
          <a:endParaRPr lang="en-US"/>
        </a:p>
      </dgm:t>
    </dgm:pt>
    <dgm:pt modelId="{8EF749D8-1D1E-4945-9630-448E175889BC}" type="pres">
      <dgm:prSet presAssocID="{75A8F945-A0C0-461E-90A0-0AC82F69BD93}" presName="vert0" presStyleCnt="0">
        <dgm:presLayoutVars>
          <dgm:dir/>
          <dgm:animOne val="branch"/>
          <dgm:animLvl val="lvl"/>
        </dgm:presLayoutVars>
      </dgm:prSet>
      <dgm:spPr/>
    </dgm:pt>
    <dgm:pt modelId="{ECA9C72D-75AB-4126-A8D7-05AD7051E8EF}" type="pres">
      <dgm:prSet presAssocID="{FDF8208B-0F56-4749-9500-B07AB734EECD}" presName="thickLine" presStyleLbl="alignNode1" presStyleIdx="0" presStyleCnt="3"/>
      <dgm:spPr/>
    </dgm:pt>
    <dgm:pt modelId="{5E90C6C5-5ABB-41C5-B5ED-E94F6CE6CBF4}" type="pres">
      <dgm:prSet presAssocID="{FDF8208B-0F56-4749-9500-B07AB734EECD}" presName="horz1" presStyleCnt="0"/>
      <dgm:spPr/>
    </dgm:pt>
    <dgm:pt modelId="{54A34AD5-3D23-4B7F-B5CA-3CDF0EA49531}" type="pres">
      <dgm:prSet presAssocID="{FDF8208B-0F56-4749-9500-B07AB734EECD}" presName="tx1" presStyleLbl="revTx" presStyleIdx="0" presStyleCnt="3"/>
      <dgm:spPr/>
    </dgm:pt>
    <dgm:pt modelId="{AB56E92B-E10A-46EF-9504-51576F57E32A}" type="pres">
      <dgm:prSet presAssocID="{FDF8208B-0F56-4749-9500-B07AB734EECD}" presName="vert1" presStyleCnt="0"/>
      <dgm:spPr/>
    </dgm:pt>
    <dgm:pt modelId="{9977953C-C46B-4C54-ABF6-322EDE180CF0}" type="pres">
      <dgm:prSet presAssocID="{6D877510-29C5-49B6-9623-9F7CBB7A7260}" presName="thickLine" presStyleLbl="alignNode1" presStyleIdx="1" presStyleCnt="3"/>
      <dgm:spPr/>
    </dgm:pt>
    <dgm:pt modelId="{7F6BCB0B-FE2E-4674-B4E4-CB87AC649A95}" type="pres">
      <dgm:prSet presAssocID="{6D877510-29C5-49B6-9623-9F7CBB7A7260}" presName="horz1" presStyleCnt="0"/>
      <dgm:spPr/>
    </dgm:pt>
    <dgm:pt modelId="{381C14F9-D1A5-429E-87DF-DB360B114689}" type="pres">
      <dgm:prSet presAssocID="{6D877510-29C5-49B6-9623-9F7CBB7A7260}" presName="tx1" presStyleLbl="revTx" presStyleIdx="1" presStyleCnt="3"/>
      <dgm:spPr/>
    </dgm:pt>
    <dgm:pt modelId="{5B53F056-4836-492D-820B-3CE77132977C}" type="pres">
      <dgm:prSet presAssocID="{6D877510-29C5-49B6-9623-9F7CBB7A7260}" presName="vert1" presStyleCnt="0"/>
      <dgm:spPr/>
    </dgm:pt>
    <dgm:pt modelId="{EC401526-784C-4EFA-A7CD-50FD3F92F384}" type="pres">
      <dgm:prSet presAssocID="{FC436397-B48D-4030-8704-F7B7316A3626}" presName="thickLine" presStyleLbl="alignNode1" presStyleIdx="2" presStyleCnt="3"/>
      <dgm:spPr/>
    </dgm:pt>
    <dgm:pt modelId="{BC4A6120-5631-4BD0-9F4A-0C7D3715B478}" type="pres">
      <dgm:prSet presAssocID="{FC436397-B48D-4030-8704-F7B7316A3626}" presName="horz1" presStyleCnt="0"/>
      <dgm:spPr/>
    </dgm:pt>
    <dgm:pt modelId="{3FBDD4F5-0B6B-48E0-A2C2-FC5A88C7299C}" type="pres">
      <dgm:prSet presAssocID="{FC436397-B48D-4030-8704-F7B7316A3626}" presName="tx1" presStyleLbl="revTx" presStyleIdx="2" presStyleCnt="3"/>
      <dgm:spPr/>
    </dgm:pt>
    <dgm:pt modelId="{1BFF0471-55C1-48CF-B9AD-666855D44D9E}" type="pres">
      <dgm:prSet presAssocID="{FC436397-B48D-4030-8704-F7B7316A3626}" presName="vert1" presStyleCnt="0"/>
      <dgm:spPr/>
    </dgm:pt>
  </dgm:ptLst>
  <dgm:cxnLst>
    <dgm:cxn modelId="{03201D0E-D2E2-4A2F-8D87-DD97783B3BF1}" type="presOf" srcId="{75A8F945-A0C0-461E-90A0-0AC82F69BD93}" destId="{8EF749D8-1D1E-4945-9630-448E175889BC}" srcOrd="0" destOrd="0" presId="urn:microsoft.com/office/officeart/2008/layout/LinedList"/>
    <dgm:cxn modelId="{03B70D2D-D80D-474D-BC77-BD59BC77D09A}" srcId="{75A8F945-A0C0-461E-90A0-0AC82F69BD93}" destId="{FDF8208B-0F56-4749-9500-B07AB734EECD}" srcOrd="0" destOrd="0" parTransId="{5D9FE512-AFB5-45BD-9A1A-2D8FC478BFC5}" sibTransId="{768B53EF-5C8C-499C-9050-29191CE38981}"/>
    <dgm:cxn modelId="{72747744-5A70-468C-A9B3-F562147A3290}" srcId="{75A8F945-A0C0-461E-90A0-0AC82F69BD93}" destId="{6D877510-29C5-49B6-9623-9F7CBB7A7260}" srcOrd="1" destOrd="0" parTransId="{E58DF8AC-66D4-4320-9487-D4B7EDBC3371}" sibTransId="{AB7EB594-0737-47ED-8EE5-BC3556A80BE6}"/>
    <dgm:cxn modelId="{FC297597-2131-4BFF-A129-08437436469D}" type="presOf" srcId="{6D877510-29C5-49B6-9623-9F7CBB7A7260}" destId="{381C14F9-D1A5-429E-87DF-DB360B114689}" srcOrd="0" destOrd="0" presId="urn:microsoft.com/office/officeart/2008/layout/LinedList"/>
    <dgm:cxn modelId="{79014CB4-89B2-4043-910E-6755D9B9ADC6}" type="presOf" srcId="{FC436397-B48D-4030-8704-F7B7316A3626}" destId="{3FBDD4F5-0B6B-48E0-A2C2-FC5A88C7299C}" srcOrd="0" destOrd="0" presId="urn:microsoft.com/office/officeart/2008/layout/LinedList"/>
    <dgm:cxn modelId="{4A8F10B9-9A8A-405F-8224-1DC72FFCC22F}" type="presOf" srcId="{FDF8208B-0F56-4749-9500-B07AB734EECD}" destId="{54A34AD5-3D23-4B7F-B5CA-3CDF0EA49531}" srcOrd="0" destOrd="0" presId="urn:microsoft.com/office/officeart/2008/layout/LinedList"/>
    <dgm:cxn modelId="{B004FFE8-7EF3-43ED-8CB3-26FBB7216AC6}" srcId="{75A8F945-A0C0-461E-90A0-0AC82F69BD93}" destId="{FC436397-B48D-4030-8704-F7B7316A3626}" srcOrd="2" destOrd="0" parTransId="{34FF5F9F-C77A-4B23-A434-4C5D6FD3FD23}" sibTransId="{2DF9DB70-64F6-4D73-A86A-A9795F8192A3}"/>
    <dgm:cxn modelId="{D5D94F84-84C3-4A7C-87FC-79D4B96704D5}" type="presParOf" srcId="{8EF749D8-1D1E-4945-9630-448E175889BC}" destId="{ECA9C72D-75AB-4126-A8D7-05AD7051E8EF}" srcOrd="0" destOrd="0" presId="urn:microsoft.com/office/officeart/2008/layout/LinedList"/>
    <dgm:cxn modelId="{6B0AA39B-3FB5-44E9-A39B-D4F928DF82AB}" type="presParOf" srcId="{8EF749D8-1D1E-4945-9630-448E175889BC}" destId="{5E90C6C5-5ABB-41C5-B5ED-E94F6CE6CBF4}" srcOrd="1" destOrd="0" presId="urn:microsoft.com/office/officeart/2008/layout/LinedList"/>
    <dgm:cxn modelId="{9D3296B5-B287-427B-982E-ED13D589D10D}" type="presParOf" srcId="{5E90C6C5-5ABB-41C5-B5ED-E94F6CE6CBF4}" destId="{54A34AD5-3D23-4B7F-B5CA-3CDF0EA49531}" srcOrd="0" destOrd="0" presId="urn:microsoft.com/office/officeart/2008/layout/LinedList"/>
    <dgm:cxn modelId="{A05E69B7-FBA5-463E-8731-5380BF942DC5}" type="presParOf" srcId="{5E90C6C5-5ABB-41C5-B5ED-E94F6CE6CBF4}" destId="{AB56E92B-E10A-46EF-9504-51576F57E32A}" srcOrd="1" destOrd="0" presId="urn:microsoft.com/office/officeart/2008/layout/LinedList"/>
    <dgm:cxn modelId="{F8136BB8-B2FC-4493-88A1-2FA90439EBC9}" type="presParOf" srcId="{8EF749D8-1D1E-4945-9630-448E175889BC}" destId="{9977953C-C46B-4C54-ABF6-322EDE180CF0}" srcOrd="2" destOrd="0" presId="urn:microsoft.com/office/officeart/2008/layout/LinedList"/>
    <dgm:cxn modelId="{22862DAD-1D81-462C-B8B6-BCB974595702}" type="presParOf" srcId="{8EF749D8-1D1E-4945-9630-448E175889BC}" destId="{7F6BCB0B-FE2E-4674-B4E4-CB87AC649A95}" srcOrd="3" destOrd="0" presId="urn:microsoft.com/office/officeart/2008/layout/LinedList"/>
    <dgm:cxn modelId="{E576A45F-91FE-4056-9B25-279AC49AF033}" type="presParOf" srcId="{7F6BCB0B-FE2E-4674-B4E4-CB87AC649A95}" destId="{381C14F9-D1A5-429E-87DF-DB360B114689}" srcOrd="0" destOrd="0" presId="urn:microsoft.com/office/officeart/2008/layout/LinedList"/>
    <dgm:cxn modelId="{DD870CB0-FE38-4050-BD37-6B3F0F1F0B7B}" type="presParOf" srcId="{7F6BCB0B-FE2E-4674-B4E4-CB87AC649A95}" destId="{5B53F056-4836-492D-820B-3CE77132977C}" srcOrd="1" destOrd="0" presId="urn:microsoft.com/office/officeart/2008/layout/LinedList"/>
    <dgm:cxn modelId="{E4008DB3-82F6-48B3-A7B4-93C486158207}" type="presParOf" srcId="{8EF749D8-1D1E-4945-9630-448E175889BC}" destId="{EC401526-784C-4EFA-A7CD-50FD3F92F384}" srcOrd="4" destOrd="0" presId="urn:microsoft.com/office/officeart/2008/layout/LinedList"/>
    <dgm:cxn modelId="{0B13E439-0752-4B07-9610-E19F504AF90C}" type="presParOf" srcId="{8EF749D8-1D1E-4945-9630-448E175889BC}" destId="{BC4A6120-5631-4BD0-9F4A-0C7D3715B478}" srcOrd="5" destOrd="0" presId="urn:microsoft.com/office/officeart/2008/layout/LinedList"/>
    <dgm:cxn modelId="{5E48FE6D-F05A-4681-8C0A-580FF9659105}" type="presParOf" srcId="{BC4A6120-5631-4BD0-9F4A-0C7D3715B478}" destId="{3FBDD4F5-0B6B-48E0-A2C2-FC5A88C7299C}" srcOrd="0" destOrd="0" presId="urn:microsoft.com/office/officeart/2008/layout/LinedList"/>
    <dgm:cxn modelId="{60686B54-7E58-4213-A89C-A14498CDCFC0}" type="presParOf" srcId="{BC4A6120-5631-4BD0-9F4A-0C7D3715B478}" destId="{1BFF0471-55C1-48CF-B9AD-666855D44D9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9C72D-75AB-4126-A8D7-05AD7051E8EF}">
      <dsp:nvSpPr>
        <dsp:cNvPr id="0" name=""/>
        <dsp:cNvSpPr/>
      </dsp:nvSpPr>
      <dsp:spPr>
        <a:xfrm>
          <a:off x="0" y="1962"/>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4A34AD5-3D23-4B7F-B5CA-3CDF0EA49531}">
      <dsp:nvSpPr>
        <dsp:cNvPr id="0" name=""/>
        <dsp:cNvSpPr/>
      </dsp:nvSpPr>
      <dsp:spPr>
        <a:xfrm>
          <a:off x="0" y="1962"/>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ARIMA model demonstrates relatively low RMSE values, indicating good predictive performance for both logging and poaching activities</a:t>
          </a:r>
        </a:p>
      </dsp:txBody>
      <dsp:txXfrm>
        <a:off x="0" y="1962"/>
        <a:ext cx="3822189" cy="1338394"/>
      </dsp:txXfrm>
    </dsp:sp>
    <dsp:sp modelId="{9977953C-C46B-4C54-ABF6-322EDE180CF0}">
      <dsp:nvSpPr>
        <dsp:cNvPr id="0" name=""/>
        <dsp:cNvSpPr/>
      </dsp:nvSpPr>
      <dsp:spPr>
        <a:xfrm>
          <a:off x="0" y="1340356"/>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81C14F9-D1A5-429E-87DF-DB360B114689}">
      <dsp:nvSpPr>
        <dsp:cNvPr id="0" name=""/>
        <dsp:cNvSpPr/>
      </dsp:nvSpPr>
      <dsp:spPr>
        <a:xfrm>
          <a:off x="0" y="1340356"/>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VAR model shows moderate RMSE, suggesting reasonable predictive accuracy for capturing the relationship between logging and poaching activities.</a:t>
          </a:r>
        </a:p>
      </dsp:txBody>
      <dsp:txXfrm>
        <a:off x="0" y="1340356"/>
        <a:ext cx="3822189" cy="1338394"/>
      </dsp:txXfrm>
    </dsp:sp>
    <dsp:sp modelId="{EC401526-784C-4EFA-A7CD-50FD3F92F384}">
      <dsp:nvSpPr>
        <dsp:cNvPr id="0" name=""/>
        <dsp:cNvSpPr/>
      </dsp:nvSpPr>
      <dsp:spPr>
        <a:xfrm>
          <a:off x="0" y="2678750"/>
          <a:ext cx="38221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FBDD4F5-0B6B-48E0-A2C2-FC5A88C7299C}">
      <dsp:nvSpPr>
        <dsp:cNvPr id="0" name=""/>
        <dsp:cNvSpPr/>
      </dsp:nvSpPr>
      <dsp:spPr>
        <a:xfrm>
          <a:off x="0" y="2678750"/>
          <a:ext cx="3822189" cy="133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a:t>
          </a:r>
          <a:r>
            <a:rPr lang="en-US" sz="1800" kern="1200" dirty="0" err="1"/>
            <a:t>XGBoost</a:t>
          </a:r>
          <a:r>
            <a:rPr lang="en-US" sz="1800" kern="1200" dirty="0"/>
            <a:t> regressor model exhibits comparable performance with the VAR model, providing reliable forecasts for logging and poaching incidents in the </a:t>
          </a:r>
          <a:r>
            <a:rPr lang="en-US" sz="1800" kern="1200" dirty="0" err="1"/>
            <a:t>Arabuko</a:t>
          </a:r>
          <a:r>
            <a:rPr lang="en-US" sz="1800" kern="1200" dirty="0"/>
            <a:t>-Sokoke Forest</a:t>
          </a:r>
        </a:p>
      </dsp:txBody>
      <dsp:txXfrm>
        <a:off x="0" y="2678750"/>
        <a:ext cx="3822189" cy="13383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2346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4567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01542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84071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F5D662-6ABA-4404-89E8-F5EA9376F5F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428346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F5D662-6ABA-4404-89E8-F5EA9376F5F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55957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F5D662-6ABA-4404-89E8-F5EA9376F5F4}"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23182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F5D662-6ABA-4404-89E8-F5EA9376F5F4}"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19719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F5D662-6ABA-4404-89E8-F5EA9376F5F4}"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4566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195809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F5D662-6ABA-4404-89E8-F5EA9376F5F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B5B85-70CA-4248-AA9F-4336EA590F90}" type="slidenum">
              <a:rPr lang="en-US" smtClean="0"/>
              <a:t>‹#›</a:t>
            </a:fld>
            <a:endParaRPr lang="en-US"/>
          </a:p>
        </p:txBody>
      </p:sp>
    </p:spTree>
    <p:extLst>
      <p:ext uri="{BB962C8B-B14F-4D97-AF65-F5344CB8AC3E}">
        <p14:creationId xmlns:p14="http://schemas.microsoft.com/office/powerpoint/2010/main" val="392697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F5D662-6ABA-4404-89E8-F5EA9376F5F4}"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B5B85-70CA-4248-AA9F-4336EA590F90}" type="slidenum">
              <a:rPr lang="en-US" smtClean="0"/>
              <a:t>‹#›</a:t>
            </a:fld>
            <a:endParaRPr lang="en-US"/>
          </a:p>
        </p:txBody>
      </p:sp>
    </p:spTree>
    <p:extLst>
      <p:ext uri="{BB962C8B-B14F-4D97-AF65-F5344CB8AC3E}">
        <p14:creationId xmlns:p14="http://schemas.microsoft.com/office/powerpoint/2010/main" val="3513408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wo owls on a branch&#10;&#10;Description automatically generated">
            <a:extLst>
              <a:ext uri="{FF2B5EF4-FFF2-40B4-BE49-F238E27FC236}">
                <a16:creationId xmlns:a16="http://schemas.microsoft.com/office/drawing/2014/main" id="{DDD256CB-BBF1-0D00-7674-7FEC00D77ABA}"/>
              </a:ext>
            </a:extLst>
          </p:cNvPr>
          <p:cNvPicPr>
            <a:picLocks noChangeAspect="1"/>
          </p:cNvPicPr>
          <p:nvPr/>
        </p:nvPicPr>
        <p:blipFill rotWithShape="1">
          <a:blip r:embed="rId2">
            <a:extLst>
              <a:ext uri="{28A0092B-C50C-407E-A947-70E740481C1C}">
                <a14:useLocalDpi xmlns:a14="http://schemas.microsoft.com/office/drawing/2010/main" val="0"/>
              </a:ext>
            </a:extLst>
          </a:blip>
          <a:srcRect t="14773" b="14304"/>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2E06611-F4ED-12A6-CC71-8C52257B44B2}"/>
              </a:ext>
            </a:extLst>
          </p:cNvPr>
          <p:cNvSpPr/>
          <p:nvPr/>
        </p:nvSpPr>
        <p:spPr>
          <a:xfrm>
            <a:off x="7857460" y="2168388"/>
            <a:ext cx="4229985" cy="2967137"/>
          </a:xfrm>
          <a:prstGeom prst="rect">
            <a:avLst/>
          </a:prstGeom>
        </p:spPr>
        <p:txBody>
          <a:bodyPr vert="horz" lIns="91440" tIns="45720" rIns="91440" bIns="45720" rtlCol="0">
            <a:normAutofit fontScale="92500" lnSpcReduction="20000"/>
          </a:bodyPr>
          <a:lstStyle/>
          <a:p>
            <a:pPr defTabSz="914400">
              <a:lnSpc>
                <a:spcPct val="90000"/>
              </a:lnSpc>
              <a:spcAft>
                <a:spcPts val="600"/>
              </a:spcAft>
            </a:pPr>
            <a:r>
              <a:rPr lang="en-US" sz="3600" b="1" dirty="0">
                <a:effectLst>
                  <a:outerShdw blurRad="38100" dist="38100" dir="2700000" algn="tl">
                    <a:srgbClr val="000000">
                      <a:alpha val="43137"/>
                    </a:srgbClr>
                  </a:outerShdw>
                </a:effectLst>
              </a:rPr>
              <a:t>LEVERAGING MACHINE LEARNING TO COMBAT BUSHMEAT POACHING </a:t>
            </a:r>
          </a:p>
          <a:p>
            <a:pPr defTabSz="914400">
              <a:lnSpc>
                <a:spcPct val="90000"/>
              </a:lnSpc>
              <a:spcAft>
                <a:spcPts val="600"/>
              </a:spcAft>
            </a:pPr>
            <a:r>
              <a:rPr lang="en-US" sz="3600" b="1" dirty="0">
                <a:effectLst>
                  <a:outerShdw blurRad="38100" dist="38100" dir="2700000" algn="tl">
                    <a:srgbClr val="000000">
                      <a:alpha val="43137"/>
                    </a:srgbClr>
                  </a:outerShdw>
                </a:effectLst>
              </a:rPr>
              <a:t>AND ILLEGAL LOGGING IN ARABUKO-SOKOKE FOREST RESERVE, KENYA</a:t>
            </a:r>
          </a:p>
        </p:txBody>
      </p:sp>
    </p:spTree>
    <p:extLst>
      <p:ext uri="{BB962C8B-B14F-4D97-AF65-F5344CB8AC3E}">
        <p14:creationId xmlns:p14="http://schemas.microsoft.com/office/powerpoint/2010/main" val="259101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oup of monkeys walking on a dirt road&#10;&#10;Description automatically generated">
            <a:extLst>
              <a:ext uri="{FF2B5EF4-FFF2-40B4-BE49-F238E27FC236}">
                <a16:creationId xmlns:a16="http://schemas.microsoft.com/office/drawing/2014/main" id="{7A055CF7-7814-D080-1F6A-C065D37ED35A}"/>
              </a:ext>
            </a:extLst>
          </p:cNvPr>
          <p:cNvPicPr>
            <a:picLocks noChangeAspect="1"/>
          </p:cNvPicPr>
          <p:nvPr/>
        </p:nvPicPr>
        <p:blipFill rotWithShape="1">
          <a:blip r:embed="rId2">
            <a:extLst>
              <a:ext uri="{28A0092B-C50C-407E-A947-70E740481C1C}">
                <a14:useLocalDpi xmlns:a14="http://schemas.microsoft.com/office/drawing/2010/main" val="0"/>
              </a:ext>
            </a:extLst>
          </a:blip>
          <a:srcRect l="21497" r="10824" b="1"/>
          <a:stretch/>
        </p:blipFill>
        <p:spPr>
          <a:xfrm>
            <a:off x="1" y="10"/>
            <a:ext cx="9669642" cy="6857990"/>
          </a:xfrm>
          <a:prstGeom prst="rect">
            <a:avLst/>
          </a:prstGeom>
        </p:spPr>
      </p:pic>
      <p:sp>
        <p:nvSpPr>
          <p:cNvPr id="50" name="Rectangle 4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531610" y="99311"/>
            <a:ext cx="4578874" cy="189991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dirty="0">
                <a:ea typeface="+mj-ea"/>
                <a:cs typeface="+mj-cs"/>
              </a:rPr>
              <a:t>Model Performance</a:t>
            </a:r>
          </a:p>
        </p:txBody>
      </p:sp>
      <p:sp>
        <p:nvSpPr>
          <p:cNvPr id="6" name="Rectangle 5"/>
          <p:cNvSpPr/>
          <p:nvPr/>
        </p:nvSpPr>
        <p:spPr>
          <a:xfrm>
            <a:off x="630936" y="2807208"/>
            <a:ext cx="3429000" cy="2774885"/>
          </a:xfrm>
          <a:prstGeom prst="rect">
            <a:avLst/>
          </a:prstGeom>
        </p:spPr>
        <p:txBody>
          <a:bodyPr vert="horz" lIns="91440" tIns="45720" rIns="91440" bIns="45720" rtlCol="0" anchor="t">
            <a:normAutofit/>
          </a:bodyPr>
          <a:lstStyle/>
          <a:p>
            <a:pPr defTabSz="914400">
              <a:lnSpc>
                <a:spcPct val="90000"/>
              </a:lnSpc>
              <a:spcAft>
                <a:spcPts val="600"/>
              </a:spcAft>
            </a:pPr>
            <a:endParaRPr lang="en-US" sz="2200" b="1" dirty="0"/>
          </a:p>
        </p:txBody>
      </p:sp>
      <p:graphicFrame>
        <p:nvGraphicFramePr>
          <p:cNvPr id="18" name="TextBox 2">
            <a:extLst>
              <a:ext uri="{FF2B5EF4-FFF2-40B4-BE49-F238E27FC236}">
                <a16:creationId xmlns:a16="http://schemas.microsoft.com/office/drawing/2014/main" id="{E967CE49-621F-4035-BF1B-2CC44D3C125F}"/>
              </a:ext>
            </a:extLst>
          </p:cNvPr>
          <p:cNvGraphicFramePr/>
          <p:nvPr>
            <p:extLst>
              <p:ext uri="{D42A27DB-BD31-4B8C-83A1-F6EECF244321}">
                <p14:modId xmlns:p14="http://schemas.microsoft.com/office/powerpoint/2010/main" val="1013668921"/>
              </p:ext>
            </p:extLst>
          </p:nvPr>
        </p:nvGraphicFramePr>
        <p:xfrm>
          <a:off x="7531610" y="2098524"/>
          <a:ext cx="3822189" cy="4019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169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elephant on a dirt road&#10;&#10;Description automatically generated">
            <a:extLst>
              <a:ext uri="{FF2B5EF4-FFF2-40B4-BE49-F238E27FC236}">
                <a16:creationId xmlns:a16="http://schemas.microsoft.com/office/drawing/2014/main" id="{4530C3BA-05A8-1DB6-E29F-0FF3659C3808}"/>
              </a:ext>
            </a:extLst>
          </p:cNvPr>
          <p:cNvPicPr>
            <a:picLocks noChangeAspect="1"/>
          </p:cNvPicPr>
          <p:nvPr/>
        </p:nvPicPr>
        <p:blipFill rotWithShape="1">
          <a:blip r:embed="rId2">
            <a:extLst>
              <a:ext uri="{28A0092B-C50C-407E-A947-70E740481C1C}">
                <a14:useLocalDpi xmlns:a14="http://schemas.microsoft.com/office/drawing/2010/main" val="0"/>
              </a:ext>
            </a:extLst>
          </a:blip>
          <a:srcRect l="9810" r="9115" b="-1"/>
          <a:stretch/>
        </p:blipFill>
        <p:spPr>
          <a:xfrm>
            <a:off x="-85112" y="0"/>
            <a:ext cx="9669642" cy="6857990"/>
          </a:xfrm>
          <a:prstGeom prst="rect">
            <a:avLst/>
          </a:prstGeom>
        </p:spPr>
      </p:pic>
      <p:sp>
        <p:nvSpPr>
          <p:cNvPr id="37" name="Rectangle 3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199403" y="-350885"/>
            <a:ext cx="5241850" cy="1899912"/>
          </a:xfrm>
        </p:spPr>
        <p:txBody>
          <a:bodyPr vert="horz" lIns="91440" tIns="45720" rIns="91440" bIns="45720" rtlCol="0" anchor="ctr">
            <a:normAutofit/>
          </a:bodyPr>
          <a:lstStyle/>
          <a:p>
            <a:r>
              <a:rPr lang="en-US" dirty="0">
                <a:latin typeface="+mn-lt"/>
              </a:rPr>
              <a:t>RECOMMENDATIONS</a:t>
            </a:r>
          </a:p>
        </p:txBody>
      </p:sp>
      <p:sp>
        <p:nvSpPr>
          <p:cNvPr id="4" name="TextBox 3">
            <a:extLst>
              <a:ext uri="{FF2B5EF4-FFF2-40B4-BE49-F238E27FC236}">
                <a16:creationId xmlns:a16="http://schemas.microsoft.com/office/drawing/2014/main" id="{71D4AEFA-55B7-9AC0-F336-BCD49C869E41}"/>
              </a:ext>
            </a:extLst>
          </p:cNvPr>
          <p:cNvSpPr txBox="1"/>
          <p:nvPr/>
        </p:nvSpPr>
        <p:spPr>
          <a:xfrm>
            <a:off x="6096000" y="893135"/>
            <a:ext cx="5897526" cy="5741581"/>
          </a:xfrm>
          <a:prstGeom prst="rect">
            <a:avLst/>
          </a:prstGeom>
        </p:spPr>
        <p:txBody>
          <a:bodyPr vert="horz" lIns="91440" tIns="45720" rIns="91440" bIns="45720" rtlCol="0">
            <a:noAutofit/>
          </a:bodyPr>
          <a:lstStyle/>
          <a:p>
            <a:pPr marL="712788" indent="-228600" defTabSz="914400">
              <a:lnSpc>
                <a:spcPct val="90000"/>
              </a:lnSpc>
              <a:spcAft>
                <a:spcPts val="600"/>
              </a:spcAft>
              <a:buFont typeface="Arial" panose="020B0604020202020204" pitchFamily="34" charset="0"/>
              <a:buChar char="•"/>
            </a:pPr>
            <a:r>
              <a:rPr lang="en-US" dirty="0"/>
              <a:t>Enhancing the predictive models developed using time series analysis techniques</a:t>
            </a:r>
          </a:p>
          <a:p>
            <a:pPr marL="712788" indent="-228600" defTabSz="914400">
              <a:lnSpc>
                <a:spcPct val="90000"/>
              </a:lnSpc>
              <a:spcAft>
                <a:spcPts val="600"/>
              </a:spcAft>
              <a:buFont typeface="Arial" panose="020B0604020202020204" pitchFamily="34" charset="0"/>
              <a:buChar char="•"/>
            </a:pPr>
            <a:r>
              <a:rPr lang="en-US" dirty="0"/>
              <a:t>Use of ensemble techniques, combining the strengths of multiple algorithms such as ARIMA, VAR, and </a:t>
            </a:r>
            <a:r>
              <a:rPr lang="en-US" dirty="0" err="1"/>
              <a:t>XGBoost</a:t>
            </a:r>
            <a:r>
              <a:rPr lang="en-US" dirty="0"/>
              <a:t>, to: </a:t>
            </a:r>
          </a:p>
          <a:p>
            <a:pPr marL="484188" defTabSz="914400">
              <a:lnSpc>
                <a:spcPct val="90000"/>
              </a:lnSpc>
              <a:spcAft>
                <a:spcPts val="600"/>
              </a:spcAft>
            </a:pPr>
            <a:r>
              <a:rPr lang="en-US" dirty="0"/>
              <a:t>	  - Improve the accuracy</a:t>
            </a:r>
          </a:p>
          <a:p>
            <a:pPr marL="484188" defTabSz="914400">
              <a:lnSpc>
                <a:spcPct val="90000"/>
              </a:lnSpc>
              <a:spcAft>
                <a:spcPts val="600"/>
              </a:spcAft>
            </a:pPr>
            <a:r>
              <a:rPr lang="en-US" dirty="0"/>
              <a:t>          - Improve the Robustness of the predictive models</a:t>
            </a:r>
          </a:p>
          <a:p>
            <a:pPr marL="712788" indent="-228600" defTabSz="914400">
              <a:lnSpc>
                <a:spcPct val="90000"/>
              </a:lnSpc>
              <a:spcAft>
                <a:spcPts val="600"/>
              </a:spcAft>
              <a:buFont typeface="Arial" panose="020B0604020202020204" pitchFamily="34" charset="0"/>
              <a:buChar char="•"/>
            </a:pPr>
            <a:r>
              <a:rPr lang="en-US" dirty="0"/>
              <a:t>Continuous monitoring and evaluation of the predictive models' performance.</a:t>
            </a:r>
          </a:p>
          <a:p>
            <a:pPr marL="712788" indent="-228600" defTabSz="914400">
              <a:lnSpc>
                <a:spcPct val="90000"/>
              </a:lnSpc>
              <a:spcAft>
                <a:spcPts val="600"/>
              </a:spcAft>
              <a:buFont typeface="Arial" panose="020B0604020202020204" pitchFamily="34" charset="0"/>
              <a:buChar char="•"/>
            </a:pPr>
            <a:r>
              <a:rPr lang="en-US" dirty="0"/>
              <a:t>Using metrics such as Root Mean Squared Error (RMSE), to ensure their effectiveness in guiding conservation interventions and law enforcement strategies.</a:t>
            </a:r>
          </a:p>
          <a:p>
            <a:pPr marL="484188" defTabSz="914400">
              <a:lnSpc>
                <a:spcPct val="90000"/>
              </a:lnSpc>
              <a:spcAft>
                <a:spcPts val="600"/>
              </a:spcAft>
            </a:pPr>
            <a:r>
              <a:rPr lang="en-US" b="1" dirty="0"/>
              <a:t>NOTE</a:t>
            </a:r>
            <a:r>
              <a:rPr lang="en-US" dirty="0"/>
              <a:t>: </a:t>
            </a:r>
          </a:p>
          <a:p>
            <a:pPr marL="484188" defTabSz="914400">
              <a:lnSpc>
                <a:spcPct val="90000"/>
              </a:lnSpc>
              <a:spcAft>
                <a:spcPts val="600"/>
              </a:spcAft>
            </a:pPr>
            <a:r>
              <a:rPr lang="en-US" dirty="0">
                <a:ln>
                  <a:solidFill>
                    <a:schemeClr val="accent2">
                      <a:lumMod val="50000"/>
                    </a:schemeClr>
                  </a:solidFill>
                </a:ln>
              </a:rPr>
              <a:t>By refining the predictive models and enhancing their accuracy in forecasting illegal activities, stakeholders can proactively implement targeted conservation strategies and allocate resources more efficiently to mitigate the threats posed to the </a:t>
            </a:r>
            <a:r>
              <a:rPr lang="en-US" dirty="0" err="1">
                <a:ln>
                  <a:solidFill>
                    <a:schemeClr val="accent2">
                      <a:lumMod val="50000"/>
                    </a:schemeClr>
                  </a:solidFill>
                </a:ln>
              </a:rPr>
              <a:t>Arabuko</a:t>
            </a:r>
            <a:r>
              <a:rPr lang="en-US" dirty="0">
                <a:ln>
                  <a:solidFill>
                    <a:schemeClr val="accent2">
                      <a:lumMod val="50000"/>
                    </a:schemeClr>
                  </a:solidFill>
                </a:ln>
              </a:rPr>
              <a:t>-Sokoke Forest ecosystem and support the livelihoods of local communities.</a:t>
            </a:r>
          </a:p>
        </p:txBody>
      </p:sp>
    </p:spTree>
    <p:extLst>
      <p:ext uri="{BB962C8B-B14F-4D97-AF65-F5344CB8AC3E}">
        <p14:creationId xmlns:p14="http://schemas.microsoft.com/office/powerpoint/2010/main" val="380078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9036" y="365125"/>
            <a:ext cx="10684764" cy="1325563"/>
          </a:xfrm>
        </p:spPr>
        <p:txBody>
          <a:bodyPr vert="horz" lIns="91440" tIns="45720" rIns="91440" bIns="45720" rtlCol="0" anchor="ctr">
            <a:normAutofit/>
          </a:bodyPr>
          <a:lstStyle/>
          <a:p>
            <a:r>
              <a:rPr lang="en-US" b="1" kern="1200" dirty="0">
                <a:solidFill>
                  <a:schemeClr val="tx1"/>
                </a:solidFill>
                <a:latin typeface="+mn-lt"/>
                <a:ea typeface="+mj-ea"/>
                <a:cs typeface="+mj-cs"/>
              </a:rPr>
              <a:t>CONCLUSION</a:t>
            </a:r>
            <a:endParaRPr lang="en-US" kern="1200" dirty="0">
              <a:solidFill>
                <a:schemeClr val="tx1"/>
              </a:solidFill>
              <a:latin typeface="+mn-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1929384"/>
            <a:ext cx="10515600" cy="4251960"/>
          </a:xfrm>
          <a:prstGeom prst="rect">
            <a:avLst/>
          </a:prstGeom>
        </p:spPr>
        <p:txBody>
          <a:bodyPr vert="horz" lIns="91440" tIns="45720" rIns="91440" bIns="45720" rtlCol="0">
            <a:normAutofit/>
          </a:bodyPr>
          <a:lstStyle/>
          <a:p>
            <a:pPr defTabSz="342900">
              <a:lnSpc>
                <a:spcPct val="150000"/>
              </a:lnSpc>
              <a:spcAft>
                <a:spcPts val="600"/>
              </a:spcAft>
            </a:pPr>
            <a:r>
              <a:rPr lang="en-US" kern="1200" dirty="0">
                <a:solidFill>
                  <a:schemeClr val="tx1"/>
                </a:solidFill>
                <a:cs typeface="Times New Roman" panose="02020603050405020304" pitchFamily="18" charset="0"/>
              </a:rPr>
              <a:t>The integration of machine learning techniques into conservation planning and management offers a promising approach to combat illegal activities threatening the </a:t>
            </a:r>
            <a:r>
              <a:rPr lang="en-US" kern="1200" dirty="0" err="1">
                <a:solidFill>
                  <a:schemeClr val="tx1"/>
                </a:solidFill>
                <a:cs typeface="Times New Roman" panose="02020603050405020304" pitchFamily="18" charset="0"/>
              </a:rPr>
              <a:t>Arabuko</a:t>
            </a:r>
            <a:r>
              <a:rPr lang="en-US" kern="1200" dirty="0">
                <a:solidFill>
                  <a:schemeClr val="tx1"/>
                </a:solidFill>
                <a:cs typeface="Times New Roman" panose="02020603050405020304" pitchFamily="18" charset="0"/>
              </a:rPr>
              <a:t>-Sokoke Forest. By harnessing the power of predictive analytics, stakeholders can work towards a sustainable future for ASF, preserving its biodiversity and ecosystem services for generations to come. </a:t>
            </a:r>
            <a:endParaRPr lang="en-US" sz="2800" dirty="0">
              <a:cs typeface="Times New Roman" panose="02020603050405020304" pitchFamily="18" charset="0"/>
            </a:endParaRPr>
          </a:p>
        </p:txBody>
      </p:sp>
      <p:sp>
        <p:nvSpPr>
          <p:cNvPr id="4" name="TextBox 3">
            <a:extLst>
              <a:ext uri="{FF2B5EF4-FFF2-40B4-BE49-F238E27FC236}">
                <a16:creationId xmlns:a16="http://schemas.microsoft.com/office/drawing/2014/main" id="{96085518-ACBC-E79D-C5FD-DD5218698EE6}"/>
              </a:ext>
            </a:extLst>
          </p:cNvPr>
          <p:cNvSpPr txBox="1"/>
          <p:nvPr/>
        </p:nvSpPr>
        <p:spPr>
          <a:xfrm>
            <a:off x="559229" y="4814629"/>
            <a:ext cx="5920509" cy="160043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1714500" lvl="5" defTabSz="342900">
              <a:spcAft>
                <a:spcPts val="600"/>
              </a:spcAft>
            </a:pPr>
            <a:r>
              <a:rPr lang="en-US" sz="1400" b="1" kern="1200" dirty="0">
                <a:solidFill>
                  <a:schemeClr val="tx1"/>
                </a:solidFill>
                <a:latin typeface="+mj-lt"/>
                <a:ea typeface="+mn-ea"/>
                <a:cs typeface="Times New Roman" panose="02020603050405020304" pitchFamily="18" charset="0"/>
              </a:rPr>
              <a:t>"In harnessing the power of predictive analytics, we chart a course towards a sustainable future for the </a:t>
            </a:r>
            <a:r>
              <a:rPr lang="en-US" sz="1400" b="1" kern="1200" dirty="0" err="1">
                <a:solidFill>
                  <a:schemeClr val="tx1"/>
                </a:solidFill>
                <a:latin typeface="+mj-lt"/>
                <a:ea typeface="+mn-ea"/>
                <a:cs typeface="Times New Roman" panose="02020603050405020304" pitchFamily="18" charset="0"/>
              </a:rPr>
              <a:t>Arabuko</a:t>
            </a:r>
            <a:r>
              <a:rPr lang="en-US" sz="1400" b="1" kern="1200" dirty="0">
                <a:solidFill>
                  <a:schemeClr val="tx1"/>
                </a:solidFill>
                <a:latin typeface="+mj-lt"/>
                <a:ea typeface="+mn-ea"/>
                <a:cs typeface="Times New Roman" panose="02020603050405020304" pitchFamily="18" charset="0"/>
              </a:rPr>
              <a:t>-Sokoke Forest, preserving its biodiversity and ecosystem services for generations to come”</a:t>
            </a:r>
          </a:p>
          <a:p>
            <a:pPr marL="2743200" lvl="8" defTabSz="342900">
              <a:spcAft>
                <a:spcPts val="600"/>
              </a:spcAft>
            </a:pPr>
            <a:r>
              <a:rPr lang="en-US" sz="1400" b="1" kern="1200" dirty="0">
                <a:solidFill>
                  <a:schemeClr val="tx1"/>
                </a:solidFill>
                <a:latin typeface="+mj-lt"/>
                <a:ea typeface="+mn-ea"/>
                <a:cs typeface="Times New Roman" panose="02020603050405020304" pitchFamily="18" charset="0"/>
              </a:rPr>
              <a:t>― </a:t>
            </a:r>
            <a:r>
              <a:rPr lang="en-US" sz="1400" b="1" kern="1200" dirty="0" err="1">
                <a:solidFill>
                  <a:schemeClr val="tx1"/>
                </a:solidFill>
                <a:latin typeface="+mj-lt"/>
                <a:ea typeface="+mn-ea"/>
                <a:cs typeface="Times New Roman" panose="02020603050405020304" pitchFamily="18" charset="0"/>
              </a:rPr>
              <a:t>Mlati,Philip</a:t>
            </a:r>
            <a:r>
              <a:rPr lang="en-US" sz="1400" b="1" kern="1200" dirty="0">
                <a:solidFill>
                  <a:schemeClr val="tx1"/>
                </a:solidFill>
                <a:latin typeface="+mj-lt"/>
                <a:cs typeface="Times New Roman" panose="02020603050405020304" pitchFamily="18" charset="0"/>
              </a:rPr>
              <a:t>, Stella, Ahmed, and Allan</a:t>
            </a:r>
            <a:endParaRPr lang="en-US" b="1" dirty="0">
              <a:solidFill>
                <a:schemeClr val="tx1"/>
              </a:solidFill>
              <a:latin typeface="+mj-lt"/>
              <a:cs typeface="Times New Roman" panose="02020603050405020304" pitchFamily="18" charset="0"/>
            </a:endParaRPr>
          </a:p>
          <a:p>
            <a:endParaRPr lang="en-KE" dirty="0"/>
          </a:p>
        </p:txBody>
      </p:sp>
    </p:spTree>
    <p:extLst>
      <p:ext uri="{BB962C8B-B14F-4D97-AF65-F5344CB8AC3E}">
        <p14:creationId xmlns:p14="http://schemas.microsoft.com/office/powerpoint/2010/main" val="386265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C28B4F-8F5E-84F1-BF22-FDF3C78FC80D}"/>
              </a:ext>
            </a:extLst>
          </p:cNvPr>
          <p:cNvSpPr txBox="1"/>
          <p:nvPr/>
        </p:nvSpPr>
        <p:spPr>
          <a:xfrm>
            <a:off x="5912028" y="755942"/>
            <a:ext cx="4559425" cy="4371717"/>
          </a:xfrm>
          <a:prstGeom prst="rect">
            <a:avLst/>
          </a:prstGeom>
        </p:spPr>
        <p:txBody>
          <a:bodyPr vert="horz" lIns="91440" tIns="45720" rIns="91440" bIns="45720" rtlCol="0" anchor="ctr">
            <a:normAutofit/>
          </a:bodyPr>
          <a:lstStyle/>
          <a:p>
            <a:pPr defTabSz="914400">
              <a:lnSpc>
                <a:spcPct val="90000"/>
              </a:lnSpc>
              <a:spcAft>
                <a:spcPts val="600"/>
              </a:spcAft>
            </a:pP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a:effectLst>
                  <a:outerShdw blurRad="38100" dist="38100" dir="2700000" algn="tl">
                    <a:srgbClr val="000000">
                      <a:alpha val="43137"/>
                    </a:srgbClr>
                  </a:outerShdw>
                </a:effectLst>
              </a:rPr>
              <a:t>Philip </a:t>
            </a:r>
            <a:r>
              <a:rPr lang="en-US" sz="2000" i="1" dirty="0" err="1">
                <a:effectLst>
                  <a:outerShdw blurRad="38100" dist="38100" dir="2700000" algn="tl">
                    <a:srgbClr val="000000">
                      <a:alpha val="43137"/>
                    </a:srgbClr>
                  </a:outerShdw>
                </a:effectLst>
              </a:rPr>
              <a:t>Mweri</a:t>
            </a: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a:effectLst>
                  <a:outerShdw blurRad="38100" dist="38100" dir="2700000" algn="tl">
                    <a:srgbClr val="000000">
                      <a:alpha val="43137"/>
                    </a:srgbClr>
                  </a:outerShdw>
                </a:effectLst>
              </a:rPr>
              <a:t>Allan </a:t>
            </a:r>
            <a:r>
              <a:rPr lang="en-US" sz="2000" i="1" dirty="0" err="1">
                <a:effectLst>
                  <a:outerShdw blurRad="38100" dist="38100" dir="2700000" algn="tl">
                    <a:srgbClr val="000000">
                      <a:alpha val="43137"/>
                    </a:srgbClr>
                  </a:outerShdw>
                </a:effectLst>
              </a:rPr>
              <a:t>Omolo</a:t>
            </a:r>
            <a:endParaRPr lang="en-US" sz="2000" i="1" dirty="0">
              <a:effectLst>
                <a:outerShdw blurRad="38100" dist="38100" dir="2700000" algn="tl">
                  <a:srgbClr val="000000">
                    <a:alpha val="43137"/>
                  </a:srgbClr>
                </a:outerShdw>
              </a:effectLst>
            </a:endParaRPr>
          </a:p>
          <a:p>
            <a:pPr defTabSz="914400">
              <a:lnSpc>
                <a:spcPct val="90000"/>
              </a:lnSpc>
              <a:spcAft>
                <a:spcPts val="600"/>
              </a:spcAft>
            </a:pPr>
            <a:r>
              <a:rPr lang="en-US" sz="2000" i="1" dirty="0" err="1">
                <a:effectLst>
                  <a:outerShdw blurRad="38100" dist="38100" dir="2700000" algn="tl">
                    <a:srgbClr val="000000">
                      <a:alpha val="43137"/>
                    </a:srgbClr>
                  </a:outerShdw>
                </a:effectLst>
              </a:rPr>
              <a:t>Mlati</a:t>
            </a:r>
            <a:r>
              <a:rPr lang="en-US" sz="2000" i="1" dirty="0">
                <a:effectLst>
                  <a:outerShdw blurRad="38100" dist="38100" dir="2700000" algn="tl">
                    <a:srgbClr val="000000">
                      <a:alpha val="43137"/>
                    </a:srgbClr>
                  </a:outerShdw>
                </a:effectLst>
              </a:rPr>
              <a:t> Ochieng</a:t>
            </a:r>
          </a:p>
          <a:p>
            <a:pPr defTabSz="914400">
              <a:lnSpc>
                <a:spcPct val="90000"/>
              </a:lnSpc>
              <a:spcAft>
                <a:spcPts val="600"/>
              </a:spcAft>
            </a:pPr>
            <a:r>
              <a:rPr lang="en-US" sz="2000" i="1" dirty="0">
                <a:effectLst>
                  <a:outerShdw blurRad="38100" dist="38100" dir="2700000" algn="tl">
                    <a:srgbClr val="000000">
                      <a:alpha val="43137"/>
                    </a:srgbClr>
                  </a:outerShdw>
                </a:effectLst>
              </a:rPr>
              <a:t>Ahmed Haji</a:t>
            </a:r>
          </a:p>
          <a:p>
            <a:pPr defTabSz="914400">
              <a:lnSpc>
                <a:spcPct val="90000"/>
              </a:lnSpc>
              <a:spcAft>
                <a:spcPts val="600"/>
              </a:spcAft>
            </a:pPr>
            <a:r>
              <a:rPr lang="en-US" sz="2000" i="1" dirty="0">
                <a:effectLst>
                  <a:outerShdw blurRad="38100" dist="38100" dir="2700000" algn="tl">
                    <a:srgbClr val="000000">
                      <a:alpha val="43137"/>
                    </a:srgbClr>
                  </a:outerShdw>
                </a:effectLst>
              </a:rPr>
              <a:t>Stella </a:t>
            </a:r>
            <a:r>
              <a:rPr lang="en-US" sz="2000" i="1" dirty="0" err="1">
                <a:effectLst>
                  <a:outerShdw blurRad="38100" dist="38100" dir="2700000" algn="tl">
                    <a:srgbClr val="000000">
                      <a:alpha val="43137"/>
                    </a:srgbClr>
                  </a:outerShdw>
                </a:effectLst>
              </a:rPr>
              <a:t>Ndegwa</a:t>
            </a:r>
            <a:endParaRPr lang="en-US" sz="2000" i="1"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09EC89C3-1C09-9A8D-4389-A555EF588EA2}"/>
              </a:ext>
            </a:extLst>
          </p:cNvPr>
          <p:cNvSpPr txBox="1"/>
          <p:nvPr/>
        </p:nvSpPr>
        <p:spPr>
          <a:xfrm>
            <a:off x="581413" y="1688555"/>
            <a:ext cx="3147237" cy="646331"/>
          </a:xfrm>
          <a:prstGeom prst="rect">
            <a:avLst/>
          </a:prstGeom>
          <a:noFill/>
        </p:spPr>
        <p:txBody>
          <a:bodyPr wrap="square" rtlCol="0">
            <a:spAutoFit/>
          </a:bodyPr>
          <a:lstStyle/>
          <a:p>
            <a:r>
              <a:rPr lang="en-US" sz="1800" i="1" dirty="0">
                <a:effectLst>
                  <a:outerShdw blurRad="38100" dist="38100" dir="2700000" algn="tl">
                    <a:srgbClr val="000000">
                      <a:alpha val="43137"/>
                    </a:srgbClr>
                  </a:outerShdw>
                </a:effectLst>
              </a:rPr>
              <a:t>Data Scientists</a:t>
            </a:r>
          </a:p>
          <a:p>
            <a:endParaRPr lang="en-KE" dirty="0"/>
          </a:p>
        </p:txBody>
      </p:sp>
    </p:spTree>
    <p:extLst>
      <p:ext uri="{BB962C8B-B14F-4D97-AF65-F5344CB8AC3E}">
        <p14:creationId xmlns:p14="http://schemas.microsoft.com/office/powerpoint/2010/main" val="132898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152" y="362992"/>
            <a:ext cx="5251316" cy="1807305"/>
          </a:xfrm>
        </p:spPr>
        <p:txBody>
          <a:bodyPr vert="horz" lIns="91440" tIns="45720" rIns="91440" bIns="45720" rtlCol="0" anchor="ctr">
            <a:normAutofit/>
          </a:bodyPr>
          <a:lstStyle/>
          <a:p>
            <a:r>
              <a:rPr lang="en-US" b="1" dirty="0">
                <a:latin typeface="+mn-lt"/>
              </a:rPr>
              <a:t>Problem Statement</a:t>
            </a:r>
          </a:p>
        </p:txBody>
      </p:sp>
      <p:sp>
        <p:nvSpPr>
          <p:cNvPr id="4" name="Rectangle 3"/>
          <p:cNvSpPr/>
          <p:nvPr/>
        </p:nvSpPr>
        <p:spPr>
          <a:xfrm>
            <a:off x="838200" y="1786270"/>
            <a:ext cx="4900076" cy="4295000"/>
          </a:xfrm>
          <a:prstGeom prst="rect">
            <a:avLst/>
          </a:prstGeom>
        </p:spPr>
        <p:txBody>
          <a:bodyPr vert="horz" lIns="91440" tIns="45720" rIns="91440" bIns="45720" rtlCol="0">
            <a:normAutofit/>
          </a:bodyPr>
          <a:lstStyle/>
          <a:p>
            <a:pPr defTabSz="914400">
              <a:lnSpc>
                <a:spcPct val="90000"/>
              </a:lnSpc>
              <a:spcAft>
                <a:spcPts val="600"/>
              </a:spcAft>
            </a:pPr>
            <a:r>
              <a:rPr lang="en-US" dirty="0"/>
              <a:t>The </a:t>
            </a:r>
            <a:r>
              <a:rPr lang="en-US" dirty="0" err="1"/>
              <a:t>Arabuko</a:t>
            </a:r>
            <a:r>
              <a:rPr lang="en-US" dirty="0"/>
              <a:t>-Sokoke Forest (ASF), designated as a UNESCO Man and Biosphere Reserve and recognized as a biodiversity hotspot, faces persistent threats from illegal poaching and logging activities. These threats are exacerbated by the significant demand for forest products from nearby urban centers, including Malindi, </a:t>
            </a:r>
            <a:r>
              <a:rPr lang="en-US" dirty="0" err="1"/>
              <a:t>Watamu</a:t>
            </a:r>
            <a:r>
              <a:rPr lang="en-US" dirty="0"/>
              <a:t>, Kilifi, and Mombasa. Additionally, the presence of over 200,000 people residing at the forest boundary further intensifies these challenges, endangering the forest ecosystem's integrity, biodiversity, and the livelihoods of local communities. Effective strategies are imperative to combat the illegal exploitation of forest resources and to safeguard the ecological and socio-economic value of ASF.</a:t>
            </a:r>
          </a:p>
        </p:txBody>
      </p:sp>
      <p:pic>
        <p:nvPicPr>
          <p:cNvPr id="7" name="Picture 6" descr="A tree stumps on the ground&#10;&#10;Description automatically generated">
            <a:extLst>
              <a:ext uri="{FF2B5EF4-FFF2-40B4-BE49-F238E27FC236}">
                <a16:creationId xmlns:a16="http://schemas.microsoft.com/office/drawing/2014/main" id="{8FB82EEC-09EC-9F1A-0206-C86310061B2C}"/>
              </a:ext>
            </a:extLst>
          </p:cNvPr>
          <p:cNvPicPr>
            <a:picLocks noChangeAspect="1"/>
          </p:cNvPicPr>
          <p:nvPr/>
        </p:nvPicPr>
        <p:blipFill rotWithShape="1">
          <a:blip r:embed="rId2">
            <a:extLst>
              <a:ext uri="{28A0092B-C50C-407E-A947-70E740481C1C}">
                <a14:useLocalDpi xmlns:a14="http://schemas.microsoft.com/office/drawing/2010/main" val="0"/>
              </a:ext>
            </a:extLst>
          </a:blip>
          <a:srcRect t="2177" b="293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Rectangle 2"/>
          <p:cNvSpPr/>
          <p:nvPr/>
        </p:nvSpPr>
        <p:spPr>
          <a:xfrm>
            <a:off x="2198876" y="2159779"/>
            <a:ext cx="9499137" cy="369332"/>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1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1062" y="-500249"/>
            <a:ext cx="3816095" cy="1938076"/>
          </a:xfrm>
        </p:spPr>
        <p:txBody>
          <a:bodyPr vert="horz" lIns="91440" tIns="45720" rIns="91440" bIns="45720" rtlCol="0" anchor="ctr">
            <a:normAutofit/>
          </a:bodyPr>
          <a:lstStyle/>
          <a:p>
            <a:r>
              <a:rPr lang="en-US" b="1" kern="1200" dirty="0">
                <a:solidFill>
                  <a:schemeClr val="tx1"/>
                </a:solidFill>
                <a:ea typeface="+mj-ea"/>
                <a:cs typeface="+mj-cs"/>
              </a:rPr>
              <a:t>Objectives </a:t>
            </a:r>
          </a:p>
        </p:txBody>
      </p:sp>
      <p:sp>
        <p:nvSpPr>
          <p:cNvPr id="3" name="Rectangle 2"/>
          <p:cNvSpPr/>
          <p:nvPr/>
        </p:nvSpPr>
        <p:spPr>
          <a:xfrm>
            <a:off x="541062" y="3598139"/>
            <a:ext cx="10530900" cy="2766911"/>
          </a:xfrm>
          <a:prstGeom prst="rect">
            <a:avLst/>
          </a:prstGeom>
        </p:spPr>
        <p:txBody>
          <a:bodyPr vert="horz" lIns="91440" tIns="45720" rIns="91440" bIns="45720" rtlCol="0">
            <a:normAutofit fontScale="92500" lnSpcReduction="10000"/>
          </a:bodyPr>
          <a:lstStyle/>
          <a:p>
            <a:pPr indent="-228600" defTabSz="914400">
              <a:lnSpc>
                <a:spcPct val="90000"/>
              </a:lnSpc>
              <a:spcAft>
                <a:spcPts val="600"/>
              </a:spcAft>
              <a:buFont typeface="Arial" panose="020B0604020202020204" pitchFamily="34" charset="0"/>
              <a:buChar char="•"/>
            </a:pPr>
            <a:endParaRPr lang="en-US" sz="1600" dirty="0"/>
          </a:p>
          <a:p>
            <a:pPr defTabSz="914400">
              <a:lnSpc>
                <a:spcPct val="90000"/>
              </a:lnSpc>
              <a:spcAft>
                <a:spcPts val="600"/>
              </a:spcAft>
            </a:pPr>
            <a:r>
              <a:rPr lang="en-US" sz="1900" b="1" dirty="0"/>
              <a:t>  Specific Objectives:</a:t>
            </a:r>
          </a:p>
          <a:p>
            <a:pPr marL="285750" indent="-228600" defTabSz="914400">
              <a:lnSpc>
                <a:spcPct val="90000"/>
              </a:lnSpc>
              <a:spcAft>
                <a:spcPts val="600"/>
              </a:spcAft>
              <a:buFont typeface="Arial" panose="020B0604020202020204" pitchFamily="34" charset="0"/>
              <a:buChar char="•"/>
            </a:pPr>
            <a:r>
              <a:rPr lang="en-US" sz="1900" dirty="0"/>
              <a:t>Utilize time series analysis techniques, including ARIMA, VAR, and </a:t>
            </a:r>
            <a:r>
              <a:rPr lang="en-US" sz="1900" dirty="0" err="1"/>
              <a:t>XGBoost</a:t>
            </a:r>
            <a:r>
              <a:rPr lang="en-US" sz="1900" dirty="0"/>
              <a:t>, to develop predictive models for forecasting illegal logging and bushmeat poaching activities in ASF.</a:t>
            </a:r>
          </a:p>
          <a:p>
            <a:pPr marL="285750" indent="-228600" defTabSz="914400">
              <a:lnSpc>
                <a:spcPct val="90000"/>
              </a:lnSpc>
              <a:spcAft>
                <a:spcPts val="600"/>
              </a:spcAft>
              <a:buFont typeface="Arial" panose="020B0604020202020204" pitchFamily="34" charset="0"/>
              <a:buChar char="•"/>
            </a:pPr>
            <a:r>
              <a:rPr lang="en-US" sz="1900" dirty="0"/>
              <a:t>Identify trends and patterns of illegal logging and poaching activities in ASF through comprehensive analysis of historical data.</a:t>
            </a:r>
          </a:p>
          <a:p>
            <a:pPr marL="285750" indent="-228600" defTabSz="914400">
              <a:lnSpc>
                <a:spcPct val="90000"/>
              </a:lnSpc>
              <a:spcAft>
                <a:spcPts val="600"/>
              </a:spcAft>
              <a:buFont typeface="Arial" panose="020B0604020202020204" pitchFamily="34" charset="0"/>
              <a:buChar char="•"/>
            </a:pPr>
            <a:r>
              <a:rPr lang="en-US" sz="1900" dirty="0"/>
              <a:t>Compare the performance of different machine learning algorithms, including ARIMA, VAR, and </a:t>
            </a:r>
            <a:r>
              <a:rPr lang="en-US" sz="1900" dirty="0" err="1"/>
              <a:t>XGBoost</a:t>
            </a:r>
            <a:r>
              <a:rPr lang="en-US" sz="1900" dirty="0"/>
              <a:t>,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sz="1900" dirty="0"/>
              <a:t>Evaluate the practical implications of the predictive models in informing conservation strategies and policy decisions aimed at safeguarding ASF's ecological integrity and supporting local communities. </a:t>
            </a:r>
          </a:p>
          <a:p>
            <a:pPr indent="-228600" defTabSz="914400">
              <a:lnSpc>
                <a:spcPct val="90000"/>
              </a:lnSpc>
              <a:spcAft>
                <a:spcPts val="600"/>
              </a:spcAft>
              <a:buFont typeface="Arial" panose="020B0604020202020204" pitchFamily="34" charset="0"/>
              <a:buChar char="•"/>
            </a:pPr>
            <a:endParaRPr lang="en-US" sz="700" dirty="0"/>
          </a:p>
        </p:txBody>
      </p:sp>
      <p:pic>
        <p:nvPicPr>
          <p:cNvPr id="6" name="Picture 5" descr="A close up of a pile of waste&#10;&#10;Description automatically generated">
            <a:extLst>
              <a:ext uri="{FF2B5EF4-FFF2-40B4-BE49-F238E27FC236}">
                <a16:creationId xmlns:a16="http://schemas.microsoft.com/office/drawing/2014/main" id="{B3B05F0F-2480-F44F-DE75-232F3C8D3D2C}"/>
              </a:ext>
            </a:extLst>
          </p:cNvPr>
          <p:cNvPicPr>
            <a:picLocks noChangeAspect="1"/>
          </p:cNvPicPr>
          <p:nvPr/>
        </p:nvPicPr>
        <p:blipFill rotWithShape="1">
          <a:blip r:embed="rId2">
            <a:extLst>
              <a:ext uri="{28A0092B-C50C-407E-A947-70E740481C1C}">
                <a14:useLocalDpi xmlns:a14="http://schemas.microsoft.com/office/drawing/2010/main" val="0"/>
              </a:ext>
            </a:extLst>
          </a:blip>
          <a:srcRect t="4534" r="-1" b="266"/>
          <a:stretch/>
        </p:blipFill>
        <p:spPr>
          <a:xfrm>
            <a:off x="4744828" y="106321"/>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sp>
        <p:nvSpPr>
          <p:cNvPr id="7" name="TextBox 6">
            <a:extLst>
              <a:ext uri="{FF2B5EF4-FFF2-40B4-BE49-F238E27FC236}">
                <a16:creationId xmlns:a16="http://schemas.microsoft.com/office/drawing/2014/main" id="{6966BEA2-D884-FA43-527D-94465028A8AC}"/>
              </a:ext>
            </a:extLst>
          </p:cNvPr>
          <p:cNvSpPr txBox="1"/>
          <p:nvPr/>
        </p:nvSpPr>
        <p:spPr>
          <a:xfrm>
            <a:off x="541062" y="1080527"/>
            <a:ext cx="4363254" cy="2517612"/>
          </a:xfrm>
          <a:prstGeom prst="rect">
            <a:avLst/>
          </a:prstGeom>
          <a:noFill/>
        </p:spPr>
        <p:txBody>
          <a:bodyPr wrap="square" rtlCol="0">
            <a:spAutoFit/>
          </a:bodyPr>
          <a:lstStyle/>
          <a:p>
            <a:pPr defTabSz="914400">
              <a:lnSpc>
                <a:spcPct val="90000"/>
              </a:lnSpc>
              <a:spcAft>
                <a:spcPts val="600"/>
              </a:spcAft>
            </a:pPr>
            <a:r>
              <a:rPr lang="en-US" sz="1800" b="1" dirty="0"/>
              <a:t>General Objectives: </a:t>
            </a:r>
          </a:p>
          <a:p>
            <a:pPr defTabSz="914400">
              <a:lnSpc>
                <a:spcPct val="90000"/>
              </a:lnSpc>
              <a:spcAft>
                <a:spcPts val="600"/>
              </a:spcAft>
            </a:pPr>
            <a:r>
              <a:rPr lang="en-US" sz="1800" dirty="0"/>
              <a:t>To leverage machine learning techniques for combating illegal poaching and logging activities in the </a:t>
            </a:r>
            <a:r>
              <a:rPr lang="en-US" sz="1800" dirty="0" err="1"/>
              <a:t>Arabuko</a:t>
            </a:r>
            <a:r>
              <a:rPr lang="en-US" sz="1800" dirty="0"/>
              <a:t>-Sokoke Forest (ASF) by analyzing historical data to develop predictive models that guide conservation interventions and law enforcement strategies.</a:t>
            </a:r>
          </a:p>
          <a:p>
            <a:endParaRPr lang="en-KE" dirty="0"/>
          </a:p>
        </p:txBody>
      </p:sp>
    </p:spTree>
    <p:extLst>
      <p:ext uri="{BB962C8B-B14F-4D97-AF65-F5344CB8AC3E}">
        <p14:creationId xmlns:p14="http://schemas.microsoft.com/office/powerpoint/2010/main" val="220513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4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Freeform: Shape 4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5009" y="-17272"/>
            <a:ext cx="4520948" cy="1239012"/>
          </a:xfrm>
        </p:spPr>
        <p:txBody>
          <a:bodyPr vert="horz" lIns="91440" tIns="45720" rIns="91440" bIns="45720" rtlCol="0" anchor="ctr">
            <a:normAutofit fontScale="90000"/>
          </a:bodyPr>
          <a:lstStyle/>
          <a:p>
            <a:br>
              <a:rPr lang="en-US" sz="2600" b="1" kern="1200" dirty="0">
                <a:solidFill>
                  <a:schemeClr val="tx1"/>
                </a:solidFill>
                <a:latin typeface="+mj-lt"/>
                <a:ea typeface="+mj-ea"/>
                <a:cs typeface="+mj-cs"/>
              </a:rPr>
            </a:br>
            <a:r>
              <a:rPr lang="en-US" sz="4900" b="1" kern="1200" dirty="0">
                <a:solidFill>
                  <a:schemeClr val="tx1"/>
                </a:solidFill>
                <a:ea typeface="+mj-ea"/>
                <a:cs typeface="+mj-cs"/>
              </a:rPr>
              <a:t>Research Questions</a:t>
            </a:r>
            <a:br>
              <a:rPr lang="en-US" sz="2600" kern="1200" dirty="0">
                <a:solidFill>
                  <a:schemeClr val="tx1"/>
                </a:solidFill>
                <a:latin typeface="+mj-lt"/>
                <a:ea typeface="+mj-ea"/>
                <a:cs typeface="+mj-cs"/>
              </a:rPr>
            </a:br>
            <a:endParaRPr lang="en-US" sz="2600" kern="1200" dirty="0">
              <a:solidFill>
                <a:schemeClr val="tx1"/>
              </a:solidFill>
              <a:latin typeface="+mj-lt"/>
              <a:ea typeface="+mj-ea"/>
              <a:cs typeface="+mj-cs"/>
            </a:endParaRPr>
          </a:p>
        </p:txBody>
      </p:sp>
      <p:sp>
        <p:nvSpPr>
          <p:cNvPr id="46" name="Rectangle 4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68808" y="1221741"/>
            <a:ext cx="4266987" cy="5242854"/>
          </a:xfrm>
          <a:prstGeom prst="rect">
            <a:avLst/>
          </a:prstGeom>
        </p:spPr>
        <p:txBody>
          <a:bodyPr vert="horz" lIns="91440" tIns="45720" rIns="91440" bIns="45720" rtlCol="0" anchor="t">
            <a:normAutofit lnSpcReduction="10000"/>
          </a:bodyPr>
          <a:lstStyle/>
          <a:p>
            <a:pPr marL="285750" indent="-228600" defTabSz="914400">
              <a:lnSpc>
                <a:spcPct val="90000"/>
              </a:lnSpc>
              <a:spcAft>
                <a:spcPts val="600"/>
              </a:spcAft>
              <a:buFont typeface="Arial" panose="020B0604020202020204" pitchFamily="34" charset="0"/>
              <a:buChar char="•"/>
            </a:pPr>
            <a:r>
              <a:rPr lang="en-US" dirty="0"/>
              <a:t>How effectively can time series analysis techniques, such as ARIMA, VAR, and </a:t>
            </a:r>
            <a:r>
              <a:rPr lang="en-US" dirty="0" err="1"/>
              <a:t>XGBoost</a:t>
            </a:r>
            <a:r>
              <a:rPr lang="en-US" dirty="0"/>
              <a:t>, forecast illegal logging and bushmeat poaching activities in ASF based on historical data?</a:t>
            </a:r>
          </a:p>
          <a:p>
            <a:pPr marL="285750" indent="-228600" defTabSz="914400">
              <a:lnSpc>
                <a:spcPct val="90000"/>
              </a:lnSpc>
              <a:spcAft>
                <a:spcPts val="600"/>
              </a:spcAft>
              <a:buFont typeface="Arial" panose="020B0604020202020204" pitchFamily="34" charset="0"/>
              <a:buChar char="•"/>
            </a:pPr>
            <a:r>
              <a:rPr lang="en-US" dirty="0"/>
              <a:t>What are the trends and patterns illegal logging and poaching activities in ASF, as revealed by the analysis?</a:t>
            </a:r>
          </a:p>
          <a:p>
            <a:pPr marL="285750" indent="-228600" defTabSz="914400">
              <a:lnSpc>
                <a:spcPct val="90000"/>
              </a:lnSpc>
              <a:spcAft>
                <a:spcPts val="600"/>
              </a:spcAft>
              <a:buFont typeface="Arial" panose="020B0604020202020204" pitchFamily="34" charset="0"/>
              <a:buChar char="•"/>
            </a:pPr>
            <a:r>
              <a:rPr lang="en-US" dirty="0"/>
              <a:t>Among the utilized machine learning algorithms, namely ARIMA, VAR, and </a:t>
            </a:r>
            <a:r>
              <a:rPr lang="en-US" dirty="0" err="1"/>
              <a:t>XGBoost</a:t>
            </a:r>
            <a:r>
              <a:rPr lang="en-US" dirty="0"/>
              <a:t>, which demonstrate the highest efficacy in predicting and understanding illegal logging and poaching patterns in ASF?</a:t>
            </a:r>
          </a:p>
          <a:p>
            <a:pPr marL="285750" indent="-228600" defTabSz="914400">
              <a:lnSpc>
                <a:spcPct val="90000"/>
              </a:lnSpc>
              <a:spcAft>
                <a:spcPts val="600"/>
              </a:spcAft>
              <a:buFont typeface="Arial" panose="020B0604020202020204" pitchFamily="34" charset="0"/>
              <a:buChar char="•"/>
            </a:pPr>
            <a:r>
              <a:rPr lang="en-US" dirty="0"/>
              <a:t>How can the actionable insights derived from these predictive models contribute to the development and implementation of effective conservation strategies and policies for ASF, considering ecological preservation and community livelihoods?</a:t>
            </a:r>
          </a:p>
        </p:txBody>
      </p:sp>
      <p:pic>
        <p:nvPicPr>
          <p:cNvPr id="5" name="Picture 4" descr="A map of the forest&#10;&#10;Description automatically generated">
            <a:extLst>
              <a:ext uri="{FF2B5EF4-FFF2-40B4-BE49-F238E27FC236}">
                <a16:creationId xmlns:a16="http://schemas.microsoft.com/office/drawing/2014/main" id="{1EBAAFB3-5501-EAA1-A4B2-99BE2AE76C7F}"/>
              </a:ext>
            </a:extLst>
          </p:cNvPr>
          <p:cNvPicPr>
            <a:picLocks noChangeAspect="1"/>
          </p:cNvPicPr>
          <p:nvPr/>
        </p:nvPicPr>
        <p:blipFill rotWithShape="1">
          <a:blip r:embed="rId2">
            <a:extLst>
              <a:ext uri="{28A0092B-C50C-407E-A947-70E740481C1C}">
                <a14:useLocalDpi xmlns:a14="http://schemas.microsoft.com/office/drawing/2010/main" val="0"/>
              </a:ext>
            </a:extLst>
          </a:blip>
          <a:srcRect t="807"/>
          <a:stretch/>
        </p:blipFill>
        <p:spPr>
          <a:xfrm>
            <a:off x="4901184" y="1024643"/>
            <a:ext cx="6922008" cy="4909297"/>
          </a:xfrm>
          <a:prstGeom prst="rect">
            <a:avLst/>
          </a:prstGeom>
        </p:spPr>
      </p:pic>
    </p:spTree>
    <p:extLst>
      <p:ext uri="{BB962C8B-B14F-4D97-AF65-F5344CB8AC3E}">
        <p14:creationId xmlns:p14="http://schemas.microsoft.com/office/powerpoint/2010/main" val="38951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ectangle 4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09576" y="-117568"/>
            <a:ext cx="3404594" cy="1106424"/>
          </a:xfrm>
        </p:spPr>
        <p:txBody>
          <a:bodyPr vert="horz" lIns="91440" tIns="45720" rIns="91440" bIns="45720" rtlCol="0" anchor="ctr">
            <a:normAutofit/>
          </a:bodyPr>
          <a:lstStyle/>
          <a:p>
            <a:r>
              <a:rPr lang="en-US" b="1" kern="1200" dirty="0">
                <a:solidFill>
                  <a:schemeClr val="tx1"/>
                </a:solidFill>
                <a:ea typeface="+mj-ea"/>
                <a:cs typeface="+mj-cs"/>
              </a:rPr>
              <a:t>Methodology </a:t>
            </a:r>
          </a:p>
        </p:txBody>
      </p:sp>
      <p:pic>
        <p:nvPicPr>
          <p:cNvPr id="3" name="Picture 2"/>
          <p:cNvPicPr>
            <a:picLocks noChangeAspect="1"/>
          </p:cNvPicPr>
          <p:nvPr/>
        </p:nvPicPr>
        <p:blipFill>
          <a:blip r:embed="rId2"/>
          <a:stretch>
            <a:fillRect/>
          </a:stretch>
        </p:blipFill>
        <p:spPr>
          <a:xfrm>
            <a:off x="2594345" y="728456"/>
            <a:ext cx="9449810" cy="5757404"/>
          </a:xfrm>
          <a:prstGeom prst="rect">
            <a:avLst/>
          </a:prstGeom>
        </p:spPr>
      </p:pic>
      <p:sp>
        <p:nvSpPr>
          <p:cNvPr id="46" name="Rectangle 4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Rectangle 6"/>
          <p:cNvSpPr/>
          <p:nvPr/>
        </p:nvSpPr>
        <p:spPr>
          <a:xfrm>
            <a:off x="320384" y="5338975"/>
            <a:ext cx="3468602" cy="1332955"/>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400" b="1" dirty="0"/>
              <a:t>Source of data: </a:t>
            </a:r>
            <a:r>
              <a:rPr lang="en-US" sz="1400" dirty="0"/>
              <a:t>Survey 2018-2024</a:t>
            </a:r>
          </a:p>
          <a:p>
            <a:pPr marL="285750" indent="-228600" defTabSz="914400">
              <a:lnSpc>
                <a:spcPct val="90000"/>
              </a:lnSpc>
              <a:spcAft>
                <a:spcPts val="600"/>
              </a:spcAft>
              <a:buFont typeface="Arial" panose="020B0604020202020204" pitchFamily="34" charset="0"/>
              <a:buChar char="•"/>
            </a:pPr>
            <a:r>
              <a:rPr lang="en-US" sz="1400" b="1" dirty="0"/>
              <a:t>Tool used</a:t>
            </a:r>
            <a:r>
              <a:rPr lang="en-US" sz="1400" dirty="0"/>
              <a:t>:  SMART tech</a:t>
            </a:r>
          </a:p>
          <a:p>
            <a:pPr marL="285750" indent="-228600" defTabSz="914400">
              <a:lnSpc>
                <a:spcPct val="90000"/>
              </a:lnSpc>
              <a:spcAft>
                <a:spcPts val="600"/>
              </a:spcAft>
              <a:buFont typeface="Arial" panose="020B0604020202020204" pitchFamily="34" charset="0"/>
              <a:buChar char="•"/>
            </a:pPr>
            <a:r>
              <a:rPr lang="en-US" sz="1400" b="1" dirty="0"/>
              <a:t>Data description: </a:t>
            </a:r>
            <a:r>
              <a:rPr lang="en-US" sz="1400" dirty="0"/>
              <a:t>18761 observations; total 28 columns)</a:t>
            </a:r>
          </a:p>
          <a:p>
            <a:pPr marL="285750" indent="-228600" defTabSz="914400">
              <a:lnSpc>
                <a:spcPct val="90000"/>
              </a:lnSpc>
              <a:spcAft>
                <a:spcPts val="600"/>
              </a:spcAft>
              <a:buFont typeface="Arial" panose="020B0604020202020204" pitchFamily="34" charset="0"/>
              <a:buChar char="•"/>
            </a:pPr>
            <a:r>
              <a:rPr lang="en-US" sz="1400" dirty="0"/>
              <a:t>Numerical and categorical data types</a:t>
            </a:r>
          </a:p>
        </p:txBody>
      </p:sp>
      <p:sp>
        <p:nvSpPr>
          <p:cNvPr id="4" name="Rectangle 3"/>
          <p:cNvSpPr/>
          <p:nvPr/>
        </p:nvSpPr>
        <p:spPr>
          <a:xfrm>
            <a:off x="320384" y="1977711"/>
            <a:ext cx="8019906" cy="723275"/>
          </a:xfrm>
          <a:prstGeom prst="rect">
            <a:avLst/>
          </a:prstGeom>
        </p:spPr>
        <p:txBody>
          <a:bodyPr wrap="square">
            <a:spAutoFit/>
          </a:bodyPr>
          <a:lstStyle/>
          <a:p>
            <a:pPr>
              <a:spcAft>
                <a:spcPts val="600"/>
              </a:spcAft>
            </a:pPr>
            <a:endParaRPr lang="en-US">
              <a:latin typeface="Times New Roman" panose="02020603050405020304" pitchFamily="18" charset="0"/>
              <a:cs typeface="Times New Roman" panose="02020603050405020304" pitchFamily="18" charset="0"/>
            </a:endParaRPr>
          </a:p>
          <a:p>
            <a:pPr>
              <a:spcAft>
                <a:spcPts val="600"/>
              </a:spcAft>
            </a:pPr>
            <a:r>
              <a:rPr lang="en-US"/>
              <a:t> </a:t>
            </a:r>
          </a:p>
        </p:txBody>
      </p:sp>
    </p:spTree>
    <p:extLst>
      <p:ext uri="{BB962C8B-B14F-4D97-AF65-F5344CB8AC3E}">
        <p14:creationId xmlns:p14="http://schemas.microsoft.com/office/powerpoint/2010/main" val="127844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0388" y="155286"/>
            <a:ext cx="10909640" cy="1249394"/>
          </a:xfrm>
        </p:spPr>
        <p:txBody>
          <a:bodyPr vert="horz" lIns="91440" tIns="45720" rIns="91440" bIns="45720" rtlCol="0" anchor="ctr">
            <a:normAutofit/>
          </a:bodyPr>
          <a:lstStyle/>
          <a:p>
            <a:pPr algn="ctr"/>
            <a:r>
              <a:rPr lang="en-US" b="1" kern="1200" dirty="0">
                <a:solidFill>
                  <a:schemeClr val="tx1"/>
                </a:solidFill>
                <a:ea typeface="+mj-ea"/>
                <a:cs typeface="+mj-cs"/>
              </a:rPr>
              <a:t>Exploratory Data Analysis</a:t>
            </a:r>
            <a:r>
              <a:rPr lang="en-US" kern="1200" dirty="0">
                <a:solidFill>
                  <a:schemeClr val="tx1"/>
                </a:solidFill>
                <a:ea typeface="+mj-ea"/>
                <a:cs typeface="+mj-cs"/>
              </a:rPr>
              <a:t> </a:t>
            </a:r>
          </a:p>
        </p:txBody>
      </p:sp>
      <p:sp>
        <p:nvSpPr>
          <p:cNvPr id="5" name="Rectangle 4"/>
          <p:cNvSpPr/>
          <p:nvPr/>
        </p:nvSpPr>
        <p:spPr>
          <a:xfrm>
            <a:off x="604666" y="957137"/>
            <a:ext cx="10909643" cy="687406"/>
          </a:xfrm>
          <a:prstGeom prst="rect">
            <a:avLst/>
          </a:prstGeom>
        </p:spPr>
        <p:txBody>
          <a:bodyPr vert="horz" lIns="91440" tIns="45720" rIns="91440" bIns="45720" rtlCol="0" anchor="ctr">
            <a:normAutofit/>
          </a:bodyPr>
          <a:lstStyle/>
          <a:p>
            <a:pPr algn="ctr" defTabSz="914400">
              <a:lnSpc>
                <a:spcPct val="90000"/>
              </a:lnSpc>
              <a:spcBef>
                <a:spcPts val="1000"/>
              </a:spcBef>
            </a:pPr>
            <a:r>
              <a:rPr lang="en-US" kern="1200" dirty="0">
                <a:solidFill>
                  <a:schemeClr val="tx1"/>
                </a:solidFill>
                <a:ea typeface="+mn-ea"/>
                <a:cs typeface="+mn-cs"/>
              </a:rPr>
              <a:t>The trends and patterns in illegal activities from 2018 to 2024. </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858923" y="1895518"/>
            <a:ext cx="10471105" cy="4600975"/>
          </a:xfrm>
          <a:prstGeom prst="rect">
            <a:avLst/>
          </a:prstGeom>
        </p:spPr>
      </p:pic>
    </p:spTree>
    <p:extLst>
      <p:ext uri="{BB962C8B-B14F-4D97-AF65-F5344CB8AC3E}">
        <p14:creationId xmlns:p14="http://schemas.microsoft.com/office/powerpoint/2010/main" val="257199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371093" y="2718054"/>
            <a:ext cx="3541687" cy="836198"/>
          </a:xfrm>
          <a:prstGeom prst="rect">
            <a:avLst/>
          </a:prstGeom>
        </p:spPr>
        <p:txBody>
          <a:bodyPr vert="horz" lIns="91440" tIns="45720" rIns="91440" bIns="45720" rtlCol="0" anchor="t">
            <a:normAutofit/>
          </a:bodyPr>
          <a:lstStyle/>
          <a:p>
            <a:pPr defTabSz="914400">
              <a:lnSpc>
                <a:spcPct val="90000"/>
              </a:lnSpc>
              <a:spcAft>
                <a:spcPts val="600"/>
              </a:spcAft>
            </a:pPr>
            <a:r>
              <a:rPr lang="en-US" b="1" dirty="0"/>
              <a:t>Positive trend; the illegal activities increases with time (2018 to 2024)</a:t>
            </a:r>
          </a:p>
        </p:txBody>
      </p:sp>
      <p:pic>
        <p:nvPicPr>
          <p:cNvPr id="2" name="Picture 1"/>
          <p:cNvPicPr>
            <a:picLocks noChangeAspect="1"/>
          </p:cNvPicPr>
          <p:nvPr/>
        </p:nvPicPr>
        <p:blipFill rotWithShape="1">
          <a:blip r:embed="rId2"/>
          <a:srcRect l="942"/>
          <a:stretch/>
        </p:blipFill>
        <p:spPr>
          <a:xfrm>
            <a:off x="4065643" y="858260"/>
            <a:ext cx="7864087" cy="5492354"/>
          </a:xfrm>
          <a:prstGeom prst="rect">
            <a:avLst/>
          </a:prstGeom>
        </p:spPr>
      </p:pic>
    </p:spTree>
    <p:extLst>
      <p:ext uri="{BB962C8B-B14F-4D97-AF65-F5344CB8AC3E}">
        <p14:creationId xmlns:p14="http://schemas.microsoft.com/office/powerpoint/2010/main" val="275271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54295" y="502920"/>
            <a:ext cx="6894576" cy="1463040"/>
          </a:xfrm>
          <a:prstGeom prst="rect">
            <a:avLst/>
          </a:prstGeom>
        </p:spPr>
        <p:txBody>
          <a:bodyPr vert="horz" lIns="91440" tIns="45720" rIns="91440" bIns="45720" rtlCol="0" anchor="ctr">
            <a:normAutofit/>
          </a:bodyPr>
          <a:lstStyle/>
          <a:p>
            <a:pPr defTabSz="914400">
              <a:lnSpc>
                <a:spcPct val="90000"/>
              </a:lnSpc>
              <a:spcAft>
                <a:spcPts val="600"/>
              </a:spcAft>
            </a:pPr>
            <a:r>
              <a:rPr lang="en-US" b="1" dirty="0"/>
              <a:t>Monthly Quartiles and Median for  Arrest of Illegal Poaching and Logging in </a:t>
            </a:r>
            <a:r>
              <a:rPr lang="en-US" b="1" dirty="0" err="1"/>
              <a:t>Arabuko</a:t>
            </a:r>
            <a:r>
              <a:rPr lang="en-US" b="1" dirty="0"/>
              <a:t> Sokoke Forest</a:t>
            </a:r>
          </a:p>
        </p:txBody>
      </p:sp>
      <p:pic>
        <p:nvPicPr>
          <p:cNvPr id="2" name="Picture 1"/>
          <p:cNvPicPr>
            <a:picLocks noChangeAspect="1"/>
          </p:cNvPicPr>
          <p:nvPr/>
        </p:nvPicPr>
        <p:blipFill>
          <a:blip r:embed="rId2"/>
          <a:stretch>
            <a:fillRect/>
          </a:stretch>
        </p:blipFill>
        <p:spPr>
          <a:xfrm>
            <a:off x="1965578" y="2290935"/>
            <a:ext cx="8712487" cy="4354413"/>
          </a:xfrm>
          <a:prstGeom prst="rect">
            <a:avLst/>
          </a:prstGeom>
        </p:spPr>
      </p:pic>
    </p:spTree>
    <p:extLst>
      <p:ext uri="{BB962C8B-B14F-4D97-AF65-F5344CB8AC3E}">
        <p14:creationId xmlns:p14="http://schemas.microsoft.com/office/powerpoint/2010/main" val="70802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942" y="28776"/>
            <a:ext cx="4983055" cy="196518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kern="1200" dirty="0">
                <a:solidFill>
                  <a:schemeClr val="tx1"/>
                </a:solidFill>
                <a:ea typeface="+mj-ea"/>
                <a:cs typeface="+mj-cs"/>
              </a:rPr>
              <a:t>Model Performance</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0936" y="2807208"/>
            <a:ext cx="3429000" cy="2774885"/>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2200" dirty="0" err="1"/>
              <a:t>XGBoost</a:t>
            </a:r>
            <a:r>
              <a:rPr lang="en-US" sz="2200" dirty="0"/>
              <a:t> regressor model exhibits comparable performance</a:t>
            </a:r>
          </a:p>
          <a:p>
            <a:pPr marL="285750" indent="-228600" defTabSz="914400">
              <a:lnSpc>
                <a:spcPct val="90000"/>
              </a:lnSpc>
              <a:spcAft>
                <a:spcPts val="600"/>
              </a:spcAft>
              <a:buFont typeface="Arial" panose="020B0604020202020204" pitchFamily="34" charset="0"/>
              <a:buChar char="•"/>
            </a:pPr>
            <a:r>
              <a:rPr lang="en-US" sz="2200" dirty="0"/>
              <a:t>VAR model shows moderate RMSE</a:t>
            </a:r>
          </a:p>
          <a:p>
            <a:pPr marL="285750" indent="-228600" defTabSz="914400">
              <a:lnSpc>
                <a:spcPct val="90000"/>
              </a:lnSpc>
              <a:spcAft>
                <a:spcPts val="600"/>
              </a:spcAft>
              <a:buFont typeface="Arial" panose="020B0604020202020204" pitchFamily="34" charset="0"/>
              <a:buChar char="•"/>
            </a:pPr>
            <a:r>
              <a:rPr lang="en-US" sz="2200" dirty="0"/>
              <a:t>and ARIMA model: relatively low RMSE </a:t>
            </a:r>
          </a:p>
          <a:p>
            <a:pPr defTabSz="914400">
              <a:lnSpc>
                <a:spcPct val="90000"/>
              </a:lnSpc>
              <a:spcAft>
                <a:spcPts val="600"/>
              </a:spcAft>
            </a:pPr>
            <a:endParaRPr lang="en-US" sz="2200" b="1" dirty="0"/>
          </a:p>
        </p:txBody>
      </p:sp>
      <p:graphicFrame>
        <p:nvGraphicFramePr>
          <p:cNvPr id="7" name="Chart 6"/>
          <p:cNvGraphicFramePr>
            <a:graphicFrameLocks/>
          </p:cNvGraphicFramePr>
          <p:nvPr>
            <p:extLst>
              <p:ext uri="{D42A27DB-BD31-4B8C-83A1-F6EECF244321}">
                <p14:modId xmlns:p14="http://schemas.microsoft.com/office/powerpoint/2010/main" val="1660531828"/>
              </p:ext>
            </p:extLst>
          </p:nvPr>
        </p:nvGraphicFramePr>
        <p:xfrm>
          <a:off x="4985576" y="805097"/>
          <a:ext cx="7054617" cy="6024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834598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899</TotalTime>
  <Words>806</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2013 - 2022 Theme</vt:lpstr>
      <vt:lpstr>PowerPoint Presentation</vt:lpstr>
      <vt:lpstr>Problem Statement</vt:lpstr>
      <vt:lpstr>Objectives </vt:lpstr>
      <vt:lpstr> Research Questions </vt:lpstr>
      <vt:lpstr>Methodology </vt:lpstr>
      <vt:lpstr>Exploratory Data Analysis </vt:lpstr>
      <vt:lpstr>PowerPoint Presentation</vt:lpstr>
      <vt:lpstr>PowerPoint Presentation</vt:lpstr>
      <vt:lpstr>PowerPoint Presentation</vt:lpstr>
      <vt:lpstr>PowerPoint Presentation</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to Combat Bushmeat Poaching and Illegal Logging in Arabuko-Sokoke Forest Reserve, Kenya</dc:title>
  <dc:creator>hp</dc:creator>
  <cp:lastModifiedBy>duke baya</cp:lastModifiedBy>
  <cp:revision>61</cp:revision>
  <dcterms:created xsi:type="dcterms:W3CDTF">2024-04-27T14:18:16Z</dcterms:created>
  <dcterms:modified xsi:type="dcterms:W3CDTF">2024-05-03T17:57:52Z</dcterms:modified>
</cp:coreProperties>
</file>