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5" r:id="rId1"/>
  </p:sldMasterIdLst>
  <p:sldIdLst>
    <p:sldId id="256" r:id="rId2"/>
    <p:sldId id="257" r:id="rId3"/>
    <p:sldId id="259" r:id="rId4"/>
    <p:sldId id="260" r:id="rId5"/>
    <p:sldId id="269" r:id="rId6"/>
    <p:sldId id="261" r:id="rId7"/>
    <p:sldId id="263" r:id="rId8"/>
    <p:sldId id="264" r:id="rId9"/>
    <p:sldId id="265" r:id="rId10"/>
    <p:sldId id="266" r:id="rId11"/>
    <p:sldId id="270" r:id="rId12"/>
    <p:sldId id="267" r:id="rId13"/>
    <p:sldId id="268"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01DC96-7BB4-45D5-8EE9-729C7FDB3606}" v="1199" dt="2024-01-04T11:49:28.5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4" d="100"/>
          <a:sy n="114" d="100"/>
        </p:scale>
        <p:origin x="1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1/4/2024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108484316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1/4/2024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64970719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1/4/2024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0299308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1/4/2024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83292889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1/4/2024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96872206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1/4/2024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29278093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1/4/2024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91931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1/4/2024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94843989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1/4/2024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8482371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1/4/2024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90753061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1/4/2024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76396383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1/4/2024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1291125747"/>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28" r:id="rId6"/>
    <p:sldLayoutId id="2147483724" r:id="rId7"/>
    <p:sldLayoutId id="2147483725" r:id="rId8"/>
    <p:sldLayoutId id="2147483726" r:id="rId9"/>
    <p:sldLayoutId id="2147483727" r:id="rId10"/>
    <p:sldLayoutId id="2147483729" r:id="rId11"/>
  </p:sldLayoutIdLst>
  <p:hf hdr="0" ftr="0" dt="0"/>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www.thebluediamondgallery.com/wooden-tile/r/research.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A7E26772-EAFC-10BB-4659-99BF2A8A1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remiere.Property.Group.LOGO - Sharp Retention">
            <a:extLst>
              <a:ext uri="{FF2B5EF4-FFF2-40B4-BE49-F238E27FC236}">
                <a16:creationId xmlns:a16="http://schemas.microsoft.com/office/drawing/2014/main" id="{E85FFA08-F686-BF5F-5DA7-EDE487939B79}"/>
              </a:ext>
            </a:extLst>
          </p:cNvPr>
          <p:cNvPicPr>
            <a:picLocks noChangeAspect="1"/>
          </p:cNvPicPr>
          <p:nvPr/>
        </p:nvPicPr>
        <p:blipFill>
          <a:blip r:embed="rId2"/>
          <a:stretch>
            <a:fillRect/>
          </a:stretch>
        </p:blipFill>
        <p:spPr>
          <a:xfrm>
            <a:off x="-1810848" y="-76046"/>
            <a:ext cx="9144000" cy="3045023"/>
          </a:xfrm>
          <a:prstGeom prst="rect">
            <a:avLst/>
          </a:prstGeom>
        </p:spPr>
      </p:pic>
      <p:sp>
        <p:nvSpPr>
          <p:cNvPr id="78" name="Rectangle 77">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3335" y="952194"/>
            <a:ext cx="4140682" cy="495844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74060" y="2606577"/>
            <a:ext cx="3665507" cy="2037951"/>
          </a:xfrm>
        </p:spPr>
        <p:txBody>
          <a:bodyPr anchor="ctr">
            <a:normAutofit/>
          </a:bodyPr>
          <a:lstStyle/>
          <a:p>
            <a:pPr>
              <a:lnSpc>
                <a:spcPct val="110000"/>
              </a:lnSpc>
            </a:pPr>
            <a:r>
              <a:rPr lang="en-US" sz="2200" i="0" dirty="0"/>
              <a:t>Optimizing Real Estate Pricing Strategy for Maximized Profits</a:t>
            </a:r>
            <a:endParaRPr lang="en-US" sz="2200" dirty="0"/>
          </a:p>
        </p:txBody>
      </p:sp>
      <p:sp>
        <p:nvSpPr>
          <p:cNvPr id="3" name="Subtitle 2"/>
          <p:cNvSpPr>
            <a:spLocks noGrp="1"/>
          </p:cNvSpPr>
          <p:nvPr>
            <p:ph type="subTitle" idx="1"/>
          </p:nvPr>
        </p:nvSpPr>
        <p:spPr>
          <a:xfrm>
            <a:off x="1201647" y="4809923"/>
            <a:ext cx="3119010" cy="1013687"/>
          </a:xfrm>
        </p:spPr>
        <p:txBody>
          <a:bodyPr vert="horz" lIns="91440" tIns="45720" rIns="91440" bIns="45720" rtlCol="0" anchor="b">
            <a:normAutofit/>
          </a:bodyPr>
          <a:lstStyle/>
          <a:p>
            <a:pPr>
              <a:lnSpc>
                <a:spcPct val="110000"/>
              </a:lnSpc>
            </a:pPr>
            <a:r>
              <a:rPr lang="en-US" dirty="0"/>
              <a:t>A statistical analysis of king  county, Washington, USA.</a:t>
            </a:r>
          </a:p>
        </p:txBody>
      </p:sp>
      <p:pic>
        <p:nvPicPr>
          <p:cNvPr id="5" name="Picture 4" descr="A house with a pool">
            <a:extLst>
              <a:ext uri="{FF2B5EF4-FFF2-40B4-BE49-F238E27FC236}">
                <a16:creationId xmlns:a16="http://schemas.microsoft.com/office/drawing/2014/main" id="{3C26BAC1-8FAE-2D5E-F0CE-B972A1D24716}"/>
              </a:ext>
            </a:extLst>
          </p:cNvPr>
          <p:cNvPicPr>
            <a:picLocks noChangeAspect="1"/>
          </p:cNvPicPr>
          <p:nvPr/>
        </p:nvPicPr>
        <p:blipFill rotWithShape="1">
          <a:blip r:embed="rId3"/>
          <a:srcRect l="17320" r="23346" b="-1"/>
          <a:stretch/>
        </p:blipFill>
        <p:spPr>
          <a:xfrm>
            <a:off x="6096000" y="10"/>
            <a:ext cx="6096001" cy="685799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98B0D-744C-6D09-977B-F3EDD3F23B30}"/>
              </a:ext>
            </a:extLst>
          </p:cNvPr>
          <p:cNvSpPr>
            <a:spLocks noGrp="1"/>
          </p:cNvSpPr>
          <p:nvPr>
            <p:ph type="title"/>
          </p:nvPr>
        </p:nvSpPr>
        <p:spPr>
          <a:xfrm>
            <a:off x="2589608" y="250092"/>
            <a:ext cx="7918848" cy="1207255"/>
          </a:xfrm>
        </p:spPr>
        <p:txBody>
          <a:bodyPr>
            <a:normAutofit/>
          </a:bodyPr>
          <a:lstStyle/>
          <a:p>
            <a:r>
              <a:rPr lang="en-US" dirty="0"/>
              <a:t>Predictive Modeling RESULTS</a:t>
            </a:r>
          </a:p>
        </p:txBody>
      </p:sp>
      <p:pic>
        <p:nvPicPr>
          <p:cNvPr id="25" name="Picture Placeholder 24">
            <a:extLst>
              <a:ext uri="{FF2B5EF4-FFF2-40B4-BE49-F238E27FC236}">
                <a16:creationId xmlns:a16="http://schemas.microsoft.com/office/drawing/2014/main" id="{AB1D713A-B9F2-0556-E5CB-8F8F95CEA866}"/>
              </a:ext>
            </a:extLst>
          </p:cNvPr>
          <p:cNvPicPr>
            <a:picLocks noGrp="1" noChangeAspect="1"/>
          </p:cNvPicPr>
          <p:nvPr>
            <p:ph type="pic" idx="4294967295"/>
          </p:nvPr>
        </p:nvPicPr>
        <p:blipFill rotWithShape="1">
          <a:blip r:embed="rId2"/>
          <a:srcRect l="-173" t="507" r="-517" b="268"/>
          <a:stretch/>
        </p:blipFill>
        <p:spPr>
          <a:xfrm>
            <a:off x="-4646" y="1668036"/>
            <a:ext cx="5428727" cy="3437285"/>
          </a:xfrm>
          <a:prstGeom prst="rect">
            <a:avLst/>
          </a:prstGeom>
        </p:spPr>
      </p:pic>
      <p:sp>
        <p:nvSpPr>
          <p:cNvPr id="23" name="Text Placeholder 22">
            <a:extLst>
              <a:ext uri="{FF2B5EF4-FFF2-40B4-BE49-F238E27FC236}">
                <a16:creationId xmlns:a16="http://schemas.microsoft.com/office/drawing/2014/main" id="{B10A9A8A-49E6-31FA-2A0A-B173C524D705}"/>
              </a:ext>
            </a:extLst>
          </p:cNvPr>
          <p:cNvSpPr>
            <a:spLocks noGrp="1"/>
          </p:cNvSpPr>
          <p:nvPr>
            <p:ph idx="1"/>
          </p:nvPr>
        </p:nvSpPr>
        <p:spPr>
          <a:xfrm>
            <a:off x="5364070" y="2893424"/>
            <a:ext cx="5144387" cy="2460897"/>
          </a:xfrm>
        </p:spPr>
        <p:txBody>
          <a:bodyPr vert="horz" lIns="91440" tIns="45720" rIns="91440" bIns="45720" rtlCol="0" anchor="t">
            <a:normAutofit/>
          </a:bodyPr>
          <a:lstStyle/>
          <a:p>
            <a:pPr>
              <a:lnSpc>
                <a:spcPct val="110000"/>
              </a:lnSpc>
            </a:pPr>
            <a:endParaRPr lang="en-US" sz="1500" dirty="0"/>
          </a:p>
          <a:p>
            <a:pPr>
              <a:lnSpc>
                <a:spcPct val="110000"/>
              </a:lnSpc>
            </a:pPr>
            <a:r>
              <a:rPr lang="en-US" sz="1500" dirty="0"/>
              <a:t>As the value of the independent variable increases, the predicted value of the dependent variable also </a:t>
            </a:r>
            <a:r>
              <a:rPr lang="en-US" sz="1500"/>
              <a:t>increases.</a:t>
            </a:r>
            <a:endParaRPr lang="en-US"/>
          </a:p>
          <a:p>
            <a:pPr marL="0" indent="0">
              <a:lnSpc>
                <a:spcPct val="110000"/>
              </a:lnSpc>
              <a:buNone/>
            </a:pPr>
            <a:r>
              <a:rPr lang="en-US" sz="1500" dirty="0"/>
              <a:t>e.g., If the coefficient for 'waterfront' is positive, it suggests that houses with waterfront access are, on average, associated with higher prices compared to houses without waterfront access.</a:t>
            </a:r>
            <a:endParaRPr lang="en-US"/>
          </a:p>
          <a:p>
            <a:pPr>
              <a:lnSpc>
                <a:spcPct val="110000"/>
              </a:lnSpc>
            </a:pPr>
            <a:endParaRPr lang="en-US" sz="1500"/>
          </a:p>
          <a:p>
            <a:pPr>
              <a:lnSpc>
                <a:spcPct val="110000"/>
              </a:lnSpc>
            </a:pPr>
            <a:endParaRPr lang="en-US" sz="1500"/>
          </a:p>
          <a:p>
            <a:pPr>
              <a:lnSpc>
                <a:spcPct val="110000"/>
              </a:lnSpc>
            </a:pPr>
            <a:endParaRPr lang="en-US" sz="1500"/>
          </a:p>
        </p:txBody>
      </p:sp>
      <p:sp>
        <p:nvSpPr>
          <p:cNvPr id="11" name="Date Placeholder 10">
            <a:extLst>
              <a:ext uri="{FF2B5EF4-FFF2-40B4-BE49-F238E27FC236}">
                <a16:creationId xmlns:a16="http://schemas.microsoft.com/office/drawing/2014/main" id="{A5678D0F-4179-644E-D46D-43276A7F7519}"/>
              </a:ext>
            </a:extLst>
          </p:cNvPr>
          <p:cNvSpPr>
            <a:spLocks noGrp="1"/>
          </p:cNvSpPr>
          <p:nvPr>
            <p:ph type="dt" sz="half" idx="10"/>
          </p:nvPr>
        </p:nvSpPr>
        <p:spPr>
          <a:xfrm>
            <a:off x="847726" y="6199188"/>
            <a:ext cx="2743200" cy="365125"/>
          </a:xfrm>
        </p:spPr>
        <p:txBody>
          <a:bodyPr>
            <a:normAutofit/>
          </a:bodyPr>
          <a:lstStyle/>
          <a:p>
            <a:pPr>
              <a:spcAft>
                <a:spcPts val="600"/>
              </a:spcAft>
            </a:pPr>
            <a:fld id="{2048ABB8-DCC6-484A-BFAD-DCAD7D30983C}" type="datetime1">
              <a:rPr lang="en-US" smtClean="0">
                <a:effectLst>
                  <a:outerShdw blurRad="38100" dist="38100" dir="2700000" algn="tl">
                    <a:srgbClr val="000000">
                      <a:alpha val="43137"/>
                    </a:srgbClr>
                  </a:outerShdw>
                </a:effectLst>
              </a:rPr>
              <a:pPr>
                <a:spcAft>
                  <a:spcPts val="600"/>
                </a:spcAft>
              </a:pPr>
              <a:t>1/4/2024</a:t>
            </a:fld>
            <a:endParaRPr lang="en-US">
              <a:effectLst>
                <a:outerShdw blurRad="38100" dist="38100" dir="2700000" algn="tl">
                  <a:srgbClr val="000000">
                    <a:alpha val="43137"/>
                  </a:srgbClr>
                </a:outerShdw>
              </a:effectLst>
            </a:endParaRPr>
          </a:p>
        </p:txBody>
      </p:sp>
      <p:sp>
        <p:nvSpPr>
          <p:cNvPr id="15" name="Slide Number Placeholder 12">
            <a:extLst>
              <a:ext uri="{FF2B5EF4-FFF2-40B4-BE49-F238E27FC236}">
                <a16:creationId xmlns:a16="http://schemas.microsoft.com/office/drawing/2014/main" id="{B0A6C560-ED1C-61DD-A0DD-5F85D06593A8}"/>
              </a:ext>
            </a:extLst>
          </p:cNvPr>
          <p:cNvSpPr>
            <a:spLocks noGrp="1"/>
          </p:cNvSpPr>
          <p:nvPr>
            <p:ph type="sldNum" sz="quarter" idx="12"/>
          </p:nvPr>
        </p:nvSpPr>
        <p:spPr>
          <a:xfrm>
            <a:off x="10728107" y="6199188"/>
            <a:ext cx="619125" cy="365125"/>
          </a:xfrm>
        </p:spPr>
        <p:txBody>
          <a:bodyPr>
            <a:normAutofit/>
          </a:bodyPr>
          <a:lstStyle/>
          <a:p>
            <a:pPr>
              <a:spcAft>
                <a:spcPts val="600"/>
              </a:spcAft>
            </a:pPr>
            <a:fld id="{1437450A-6C25-4B4D-B27D-E1E9B2CE4682}" type="slidenum">
              <a:rPr lang="en-US" smtClean="0">
                <a:effectLst>
                  <a:outerShdw blurRad="38100" dist="38100" dir="2700000" algn="tl">
                    <a:srgbClr val="000000">
                      <a:alpha val="43137"/>
                    </a:srgbClr>
                  </a:outerShdw>
                </a:effectLst>
              </a:rPr>
              <a:pPr>
                <a:spcAft>
                  <a:spcPts val="600"/>
                </a:spcAft>
              </a:pPr>
              <a:t>10</a:t>
            </a:fld>
            <a:endParaRPr lang="en-US">
              <a:effectLst>
                <a:outerShdw blurRad="38100" dist="38100" dir="2700000" algn="tl">
                  <a:srgbClr val="000000">
                    <a:alpha val="43137"/>
                  </a:srgbClr>
                </a:outerShdw>
              </a:effectLst>
            </a:endParaRPr>
          </a:p>
        </p:txBody>
      </p:sp>
      <p:pic>
        <p:nvPicPr>
          <p:cNvPr id="4" name="Picture 3" descr="Premiere.Property.Group.LOGO - Sharp Retention">
            <a:extLst>
              <a:ext uri="{FF2B5EF4-FFF2-40B4-BE49-F238E27FC236}">
                <a16:creationId xmlns:a16="http://schemas.microsoft.com/office/drawing/2014/main" id="{BF893E88-8AF5-CD02-EB46-C62E0ED67FC3}"/>
              </a:ext>
            </a:extLst>
          </p:cNvPr>
          <p:cNvPicPr>
            <a:picLocks noChangeAspect="1"/>
          </p:cNvPicPr>
          <p:nvPr/>
        </p:nvPicPr>
        <p:blipFill rotWithShape="1">
          <a:blip r:embed="rId3"/>
          <a:srcRect l="16667" t="4225" r="14339" b="-5634"/>
          <a:stretch/>
        </p:blipFill>
        <p:spPr>
          <a:xfrm>
            <a:off x="8751020" y="5826290"/>
            <a:ext cx="2292326" cy="1104987"/>
          </a:xfrm>
          <a:prstGeom prst="rect">
            <a:avLst/>
          </a:prstGeom>
        </p:spPr>
      </p:pic>
      <p:sp>
        <p:nvSpPr>
          <p:cNvPr id="5" name="TextBox 4">
            <a:extLst>
              <a:ext uri="{FF2B5EF4-FFF2-40B4-BE49-F238E27FC236}">
                <a16:creationId xmlns:a16="http://schemas.microsoft.com/office/drawing/2014/main" id="{77CF0565-7987-6147-C733-BD4815BF76E8}"/>
              </a:ext>
            </a:extLst>
          </p:cNvPr>
          <p:cNvSpPr txBox="1"/>
          <p:nvPr/>
        </p:nvSpPr>
        <p:spPr>
          <a:xfrm>
            <a:off x="5691554" y="2184400"/>
            <a:ext cx="4521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aseline="30000" dirty="0">
                <a:latin typeface="Goudy Old Style"/>
              </a:rPr>
              <a:t>FEATURE RANKING RESULTS</a:t>
            </a:r>
            <a:endParaRPr lang="en-US" sz="2800" dirty="0">
              <a:latin typeface="Goudy Old Style"/>
            </a:endParaRPr>
          </a:p>
        </p:txBody>
      </p:sp>
    </p:spTree>
    <p:extLst>
      <p:ext uri="{BB962C8B-B14F-4D97-AF65-F5344CB8AC3E}">
        <p14:creationId xmlns:p14="http://schemas.microsoft.com/office/powerpoint/2010/main" val="3514117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onclusion rubber stamp Royalty Free Vector Image">
            <a:extLst>
              <a:ext uri="{FF2B5EF4-FFF2-40B4-BE49-F238E27FC236}">
                <a16:creationId xmlns:a16="http://schemas.microsoft.com/office/drawing/2014/main" id="{E4E4BEFD-DAFB-5C64-0991-EC79082C2467}"/>
              </a:ext>
            </a:extLst>
          </p:cNvPr>
          <p:cNvPicPr>
            <a:picLocks noChangeAspect="1"/>
          </p:cNvPicPr>
          <p:nvPr/>
        </p:nvPicPr>
        <p:blipFill rotWithShape="1">
          <a:blip r:embed="rId2"/>
          <a:srcRect t="-159" r="-800" b="8716"/>
          <a:stretch/>
        </p:blipFill>
        <p:spPr>
          <a:xfrm>
            <a:off x="7983686" y="821593"/>
            <a:ext cx="4206130" cy="3865920"/>
          </a:xfrm>
          <a:prstGeom prst="rect">
            <a:avLst/>
          </a:prstGeom>
        </p:spPr>
      </p:pic>
      <p:sp>
        <p:nvSpPr>
          <p:cNvPr id="2" name="Title 1">
            <a:extLst>
              <a:ext uri="{FF2B5EF4-FFF2-40B4-BE49-F238E27FC236}">
                <a16:creationId xmlns:a16="http://schemas.microsoft.com/office/drawing/2014/main" id="{0D50D373-D5D9-22EB-E320-C83608105B8B}"/>
              </a:ext>
            </a:extLst>
          </p:cNvPr>
          <p:cNvSpPr>
            <a:spLocks noGrp="1"/>
          </p:cNvSpPr>
          <p:nvPr>
            <p:ph type="title"/>
          </p:nvPr>
        </p:nvSpPr>
        <p:spPr>
          <a:xfrm>
            <a:off x="1295400" y="195982"/>
            <a:ext cx="9601200" cy="1309687"/>
          </a:xfrm>
        </p:spPr>
        <p:txBody>
          <a:bodyPr/>
          <a:lstStyle/>
          <a:p>
            <a:r>
              <a:rPr lang="en-US" dirty="0"/>
              <a:t>Key takeaways</a:t>
            </a:r>
          </a:p>
        </p:txBody>
      </p:sp>
      <p:sp>
        <p:nvSpPr>
          <p:cNvPr id="3" name="Content Placeholder 2">
            <a:extLst>
              <a:ext uri="{FF2B5EF4-FFF2-40B4-BE49-F238E27FC236}">
                <a16:creationId xmlns:a16="http://schemas.microsoft.com/office/drawing/2014/main" id="{C211B112-3E8C-89A2-7D7D-984624B575C2}"/>
              </a:ext>
            </a:extLst>
          </p:cNvPr>
          <p:cNvSpPr>
            <a:spLocks noGrp="1"/>
          </p:cNvSpPr>
          <p:nvPr>
            <p:ph idx="1"/>
          </p:nvPr>
        </p:nvSpPr>
        <p:spPr>
          <a:xfrm>
            <a:off x="513862" y="1283975"/>
            <a:ext cx="7473351" cy="5440481"/>
          </a:xfrm>
        </p:spPr>
        <p:txBody>
          <a:bodyPr vert="horz" lIns="91440" tIns="45720" rIns="91440" bIns="45720" rtlCol="0" anchor="t">
            <a:normAutofit fontScale="92500" lnSpcReduction="20000"/>
          </a:bodyPr>
          <a:lstStyle/>
          <a:p>
            <a:r>
              <a:rPr lang="en-US" b="1" dirty="0">
                <a:ea typeface="+mn-lt"/>
                <a:cs typeface="+mn-lt"/>
              </a:rPr>
              <a:t>Positive Influencers on Price:</a:t>
            </a:r>
            <a:endParaRPr lang="en-US" dirty="0"/>
          </a:p>
          <a:p>
            <a:pPr marL="474980" lvl="1"/>
            <a:r>
              <a:rPr lang="en-US" dirty="0">
                <a:ea typeface="+mn-lt"/>
                <a:cs typeface="+mn-lt"/>
              </a:rPr>
              <a:t>The presence of additional bathrooms, increased square footage, higher floors, waterfront access, captivating views, and elevated grade scores positively impact house prices.</a:t>
            </a:r>
            <a:endParaRPr lang="en-US" dirty="0"/>
          </a:p>
          <a:p>
            <a:pPr marL="474980" lvl="1"/>
            <a:r>
              <a:rPr lang="en-US" dirty="0">
                <a:ea typeface="+mn-lt"/>
                <a:cs typeface="+mn-lt"/>
              </a:rPr>
              <a:t>Notably, the inclusion of cities like Medina and Mercer Island in the analysis reveals their positive association with higher property values.</a:t>
            </a:r>
            <a:endParaRPr lang="en-US" dirty="0"/>
          </a:p>
          <a:p>
            <a:r>
              <a:rPr lang="en-US" b="1" dirty="0">
                <a:ea typeface="+mn-lt"/>
                <a:cs typeface="+mn-lt"/>
              </a:rPr>
              <a:t>Negative Influencers on Price:</a:t>
            </a:r>
            <a:endParaRPr lang="en-US" dirty="0"/>
          </a:p>
          <a:p>
            <a:pPr marL="474980" lvl="1"/>
            <a:r>
              <a:rPr lang="en-US" dirty="0">
                <a:ea typeface="+mn-lt"/>
                <a:cs typeface="+mn-lt"/>
              </a:rPr>
              <a:t>The number of bedrooms, certain city affiliations (e.g., Auburn, Federal Way, Kent), in reference to Bellevue, and specific features (e.g., Fall Season, City) exhibit a negative correlation with house prices.</a:t>
            </a:r>
            <a:endParaRPr lang="en-US" dirty="0"/>
          </a:p>
          <a:p>
            <a:pPr marL="474980" lvl="1"/>
            <a:r>
              <a:rPr lang="en-US" dirty="0">
                <a:ea typeface="+mn-lt"/>
                <a:cs typeface="+mn-lt"/>
              </a:rPr>
              <a:t>Premiere Property Group should be cognizant of these factors when devising pricing strategies.</a:t>
            </a:r>
            <a:endParaRPr lang="en-US" dirty="0"/>
          </a:p>
          <a:p>
            <a:r>
              <a:rPr lang="en-US" b="1" dirty="0">
                <a:ea typeface="+mn-lt"/>
                <a:cs typeface="+mn-lt"/>
              </a:rPr>
              <a:t>Seasonal and Unique Factors:</a:t>
            </a:r>
            <a:endParaRPr lang="en-US" dirty="0"/>
          </a:p>
          <a:p>
            <a:pPr marL="474980" lvl="1"/>
            <a:r>
              <a:rPr lang="en-US" dirty="0">
                <a:ea typeface="+mn-lt"/>
                <a:cs typeface="+mn-lt"/>
              </a:rPr>
              <a:t>While some seasonal variables do not significantly impact prices, it's crucial to note that the age of the house and the presence of a basement can influence pricing dynamics.</a:t>
            </a:r>
            <a:endParaRPr lang="en-US" dirty="0"/>
          </a:p>
          <a:p>
            <a:r>
              <a:rPr lang="en-US" b="1" dirty="0">
                <a:ea typeface="+mn-lt"/>
                <a:cs typeface="+mn-lt"/>
              </a:rPr>
              <a:t>City-Specific Considerations:</a:t>
            </a:r>
            <a:endParaRPr lang="en-US" dirty="0"/>
          </a:p>
          <a:p>
            <a:pPr marL="474980" lvl="1"/>
            <a:r>
              <a:rPr lang="en-US" dirty="0">
                <a:ea typeface="+mn-lt"/>
                <a:cs typeface="+mn-lt"/>
              </a:rPr>
              <a:t>Each city has a unique influence on house prices, emphasizing the need for tailored strategies for different locations</a:t>
            </a:r>
            <a:endParaRPr lang="en-US" dirty="0"/>
          </a:p>
          <a:p>
            <a:endParaRPr lang="en-US" dirty="0"/>
          </a:p>
        </p:txBody>
      </p:sp>
      <p:pic>
        <p:nvPicPr>
          <p:cNvPr id="6" name="Picture 5" descr="Premiere.Property.Group.LOGO - Sharp Retention">
            <a:extLst>
              <a:ext uri="{FF2B5EF4-FFF2-40B4-BE49-F238E27FC236}">
                <a16:creationId xmlns:a16="http://schemas.microsoft.com/office/drawing/2014/main" id="{745A85FD-0B1E-35D2-780D-3A0828EDD7CD}"/>
              </a:ext>
            </a:extLst>
          </p:cNvPr>
          <p:cNvPicPr>
            <a:picLocks noChangeAspect="1"/>
          </p:cNvPicPr>
          <p:nvPr/>
        </p:nvPicPr>
        <p:blipFill rotWithShape="1">
          <a:blip r:embed="rId3"/>
          <a:srcRect l="16667" t="4225" r="14339" b="-5634"/>
          <a:stretch/>
        </p:blipFill>
        <p:spPr>
          <a:xfrm>
            <a:off x="8809635" y="5826290"/>
            <a:ext cx="2292326" cy="1104987"/>
          </a:xfrm>
          <a:prstGeom prst="rect">
            <a:avLst/>
          </a:prstGeom>
        </p:spPr>
      </p:pic>
      <p:sp>
        <p:nvSpPr>
          <p:cNvPr id="7" name="Slide Number Placeholder 6">
            <a:extLst>
              <a:ext uri="{FF2B5EF4-FFF2-40B4-BE49-F238E27FC236}">
                <a16:creationId xmlns:a16="http://schemas.microsoft.com/office/drawing/2014/main" id="{0D4E883D-E5D8-3B58-BDB7-E9E80D2CFBD1}"/>
              </a:ext>
            </a:extLst>
          </p:cNvPr>
          <p:cNvSpPr>
            <a:spLocks noGrp="1"/>
          </p:cNvSpPr>
          <p:nvPr>
            <p:ph type="sldNum" sz="quarter" idx="12"/>
          </p:nvPr>
        </p:nvSpPr>
        <p:spPr/>
        <p:txBody>
          <a:bodyPr/>
          <a:lstStyle/>
          <a:p>
            <a:fld id="{1B8B3671-A306-4A69-8480-FA9BE839245D}" type="slidenum">
              <a:rPr lang="en-US" smtClean="0"/>
              <a:t>11</a:t>
            </a:fld>
            <a:endParaRPr lang="en-US"/>
          </a:p>
        </p:txBody>
      </p:sp>
    </p:spTree>
    <p:extLst>
      <p:ext uri="{BB962C8B-B14F-4D97-AF65-F5344CB8AC3E}">
        <p14:creationId xmlns:p14="http://schemas.microsoft.com/office/powerpoint/2010/main" val="2242660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3BDF-2015-A88E-EBCA-9847734ABE00}"/>
              </a:ext>
            </a:extLst>
          </p:cNvPr>
          <p:cNvSpPr>
            <a:spLocks noGrp="1"/>
          </p:cNvSpPr>
          <p:nvPr>
            <p:ph type="title"/>
          </p:nvPr>
        </p:nvSpPr>
        <p:spPr>
          <a:xfrm>
            <a:off x="4101729" y="1644445"/>
            <a:ext cx="6794872" cy="1417552"/>
          </a:xfrm>
        </p:spPr>
        <p:txBody>
          <a:bodyPr>
            <a:normAutofit/>
          </a:bodyPr>
          <a:lstStyle/>
          <a:p>
            <a:r>
              <a:rPr lang="en-US" b="1"/>
              <a:t>Recommendations</a:t>
            </a:r>
            <a:endParaRPr lang="en-US"/>
          </a:p>
        </p:txBody>
      </p:sp>
      <p:pic>
        <p:nvPicPr>
          <p:cNvPr id="5" name="Picture 4" descr="Light bulb on yellow background with sketched light beams and cord">
            <a:extLst>
              <a:ext uri="{FF2B5EF4-FFF2-40B4-BE49-F238E27FC236}">
                <a16:creationId xmlns:a16="http://schemas.microsoft.com/office/drawing/2014/main" id="{74DB09B7-2D35-A72C-8E11-BA5EB743681C}"/>
              </a:ext>
            </a:extLst>
          </p:cNvPr>
          <p:cNvPicPr>
            <a:picLocks noChangeAspect="1"/>
          </p:cNvPicPr>
          <p:nvPr/>
        </p:nvPicPr>
        <p:blipFill rotWithShape="1">
          <a:blip r:embed="rId2"/>
          <a:srcRect l="25181" r="25180" b="-2"/>
          <a:stretch/>
        </p:blipFill>
        <p:spPr>
          <a:xfrm>
            <a:off x="1311720" y="2039844"/>
            <a:ext cx="2239316" cy="2774442"/>
          </a:xfrm>
          <a:prstGeom prst="rect">
            <a:avLst/>
          </a:prstGeom>
          <a:noFill/>
        </p:spPr>
      </p:pic>
      <p:sp>
        <p:nvSpPr>
          <p:cNvPr id="3" name="Content Placeholder 2">
            <a:extLst>
              <a:ext uri="{FF2B5EF4-FFF2-40B4-BE49-F238E27FC236}">
                <a16:creationId xmlns:a16="http://schemas.microsoft.com/office/drawing/2014/main" id="{958AC70F-D993-2E03-EB5E-DE54AB5B6243}"/>
              </a:ext>
            </a:extLst>
          </p:cNvPr>
          <p:cNvSpPr>
            <a:spLocks noGrp="1"/>
          </p:cNvSpPr>
          <p:nvPr>
            <p:ph idx="1"/>
          </p:nvPr>
        </p:nvSpPr>
        <p:spPr>
          <a:xfrm>
            <a:off x="5024407" y="3311012"/>
            <a:ext cx="5872193" cy="2594487"/>
          </a:xfrm>
        </p:spPr>
        <p:txBody>
          <a:bodyPr vert="horz" lIns="91440" tIns="45720" rIns="91440" bIns="45720" rtlCol="0">
            <a:normAutofit/>
          </a:bodyPr>
          <a:lstStyle/>
          <a:p>
            <a:r>
              <a:rPr lang="en-US" b="1"/>
              <a:t>Dynamic Pricing Strategy</a:t>
            </a:r>
          </a:p>
          <a:p>
            <a:r>
              <a:rPr lang="en-US" b="1"/>
              <a:t>Seasonal Marketing and Sales Tactics</a:t>
            </a:r>
          </a:p>
          <a:p>
            <a:r>
              <a:rPr lang="en-US" b="1"/>
              <a:t>Location-Focused Investment</a:t>
            </a:r>
          </a:p>
          <a:p>
            <a:r>
              <a:rPr lang="en-US" b="1"/>
              <a:t>Data-Driven Decision Making</a:t>
            </a:r>
            <a:endParaRPr lang="en-US"/>
          </a:p>
        </p:txBody>
      </p:sp>
      <p:sp>
        <p:nvSpPr>
          <p:cNvPr id="9" name="Date Placeholder 12">
            <a:extLst>
              <a:ext uri="{FF2B5EF4-FFF2-40B4-BE49-F238E27FC236}">
                <a16:creationId xmlns:a16="http://schemas.microsoft.com/office/drawing/2014/main" id="{45F8506F-723E-2FBC-A83C-170B99FE17A1}"/>
              </a:ext>
            </a:extLst>
          </p:cNvPr>
          <p:cNvSpPr>
            <a:spLocks noGrp="1"/>
          </p:cNvSpPr>
          <p:nvPr>
            <p:ph type="dt" sz="half" idx="10"/>
          </p:nvPr>
        </p:nvSpPr>
        <p:spPr>
          <a:xfrm>
            <a:off x="847726" y="6199188"/>
            <a:ext cx="2743200" cy="365125"/>
          </a:xfrm>
        </p:spPr>
        <p:txBody>
          <a:bodyPr>
            <a:normAutofit/>
          </a:bodyPr>
          <a:lstStyle/>
          <a:p>
            <a:pPr>
              <a:spcAft>
                <a:spcPts val="600"/>
              </a:spcAft>
            </a:pPr>
            <a:fld id="{5EF2EEC2-E768-4112-B25B-554F67F8CF5E}" type="datetime1">
              <a:rPr lang="en-US" smtClean="0">
                <a:effectLst>
                  <a:outerShdw blurRad="38100" dist="38100" dir="2700000" algn="tl">
                    <a:srgbClr val="000000">
                      <a:alpha val="43137"/>
                    </a:srgbClr>
                  </a:outerShdw>
                </a:effectLst>
              </a:rPr>
              <a:pPr>
                <a:spcAft>
                  <a:spcPts val="600"/>
                </a:spcAft>
              </a:pPr>
              <a:t>1/4/2024</a:t>
            </a:fld>
            <a:endParaRPr lang="en-US">
              <a:effectLst>
                <a:outerShdw blurRad="38100" dist="38100" dir="2700000" algn="tl">
                  <a:srgbClr val="000000">
                    <a:alpha val="43137"/>
                  </a:srgbClr>
                </a:outerShdw>
              </a:effectLst>
            </a:endParaRPr>
          </a:p>
        </p:txBody>
      </p:sp>
      <p:sp>
        <p:nvSpPr>
          <p:cNvPr id="13" name="Slide Number Placeholder 14">
            <a:extLst>
              <a:ext uri="{FF2B5EF4-FFF2-40B4-BE49-F238E27FC236}">
                <a16:creationId xmlns:a16="http://schemas.microsoft.com/office/drawing/2014/main" id="{E3FE2554-CB6E-D4EE-1669-7B8F88467A22}"/>
              </a:ext>
            </a:extLst>
          </p:cNvPr>
          <p:cNvSpPr>
            <a:spLocks noGrp="1"/>
          </p:cNvSpPr>
          <p:nvPr>
            <p:ph type="sldNum" sz="quarter" idx="12"/>
          </p:nvPr>
        </p:nvSpPr>
        <p:spPr>
          <a:xfrm>
            <a:off x="10728107" y="6199188"/>
            <a:ext cx="619125" cy="365125"/>
          </a:xfrm>
        </p:spPr>
        <p:txBody>
          <a:bodyPr>
            <a:normAutofit/>
          </a:bodyPr>
          <a:lstStyle/>
          <a:p>
            <a:pPr>
              <a:spcAft>
                <a:spcPts val="600"/>
              </a:spcAft>
            </a:pPr>
            <a:fld id="{1437450A-6C25-4B4D-B27D-E1E9B2CE4682}" type="slidenum">
              <a:rPr lang="en-US" smtClean="0">
                <a:effectLst>
                  <a:outerShdw blurRad="38100" dist="38100" dir="2700000" algn="tl">
                    <a:srgbClr val="000000">
                      <a:alpha val="43137"/>
                    </a:srgbClr>
                  </a:outerShdw>
                </a:effectLst>
              </a:rPr>
              <a:pPr>
                <a:spcAft>
                  <a:spcPts val="600"/>
                </a:spcAft>
              </a:pPr>
              <a:t>12</a:t>
            </a:fld>
            <a:endParaRPr lang="en-US">
              <a:effectLst>
                <a:outerShdw blurRad="38100" dist="38100" dir="2700000" algn="tl">
                  <a:srgbClr val="000000">
                    <a:alpha val="43137"/>
                  </a:srgbClr>
                </a:outerShdw>
              </a:effectLst>
            </a:endParaRPr>
          </a:p>
        </p:txBody>
      </p:sp>
      <p:pic>
        <p:nvPicPr>
          <p:cNvPr id="6" name="Picture 5" descr="Premiere.Property.Group.LOGO - Sharp Retention">
            <a:extLst>
              <a:ext uri="{FF2B5EF4-FFF2-40B4-BE49-F238E27FC236}">
                <a16:creationId xmlns:a16="http://schemas.microsoft.com/office/drawing/2014/main" id="{0555E2B2-98F4-C116-87A6-55239296B20A}"/>
              </a:ext>
            </a:extLst>
          </p:cNvPr>
          <p:cNvPicPr>
            <a:picLocks noChangeAspect="1"/>
          </p:cNvPicPr>
          <p:nvPr/>
        </p:nvPicPr>
        <p:blipFill rotWithShape="1">
          <a:blip r:embed="rId3"/>
          <a:srcRect l="16667" t="4225" r="14339" b="-5634"/>
          <a:stretch/>
        </p:blipFill>
        <p:spPr>
          <a:xfrm>
            <a:off x="8751020" y="5826290"/>
            <a:ext cx="2292326" cy="1104987"/>
          </a:xfrm>
          <a:prstGeom prst="rect">
            <a:avLst/>
          </a:prstGeom>
        </p:spPr>
      </p:pic>
    </p:spTree>
    <p:extLst>
      <p:ext uri="{BB962C8B-B14F-4D97-AF65-F5344CB8AC3E}">
        <p14:creationId xmlns:p14="http://schemas.microsoft.com/office/powerpoint/2010/main" val="2900944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6371-3F52-796D-3E8B-45E476C437C0}"/>
              </a:ext>
            </a:extLst>
          </p:cNvPr>
          <p:cNvSpPr>
            <a:spLocks noGrp="1"/>
          </p:cNvSpPr>
          <p:nvPr>
            <p:ph type="title"/>
          </p:nvPr>
        </p:nvSpPr>
        <p:spPr>
          <a:xfrm>
            <a:off x="5208603" y="194464"/>
            <a:ext cx="6034711" cy="1030488"/>
          </a:xfrm>
        </p:spPr>
        <p:txBody>
          <a:bodyPr anchor="ctr">
            <a:normAutofit fontScale="90000"/>
          </a:bodyPr>
          <a:lstStyle/>
          <a:p>
            <a:r>
              <a:rPr lang="en-US" b="1" dirty="0"/>
              <a:t>Opportunities for Further Analysis</a:t>
            </a:r>
            <a:endParaRPr lang="en-US" dirty="0"/>
          </a:p>
          <a:p>
            <a:endParaRPr lang="en-US" dirty="0"/>
          </a:p>
        </p:txBody>
      </p:sp>
      <p:sp>
        <p:nvSpPr>
          <p:cNvPr id="3" name="Content Placeholder 2">
            <a:extLst>
              <a:ext uri="{FF2B5EF4-FFF2-40B4-BE49-F238E27FC236}">
                <a16:creationId xmlns:a16="http://schemas.microsoft.com/office/drawing/2014/main" id="{D0E11303-EB94-FF6E-42CF-DDDCB3A0ABE6}"/>
              </a:ext>
            </a:extLst>
          </p:cNvPr>
          <p:cNvSpPr>
            <a:spLocks noGrp="1"/>
          </p:cNvSpPr>
          <p:nvPr>
            <p:ph idx="1"/>
          </p:nvPr>
        </p:nvSpPr>
        <p:spPr>
          <a:xfrm>
            <a:off x="5772320" y="952500"/>
            <a:ext cx="5471493" cy="4953000"/>
          </a:xfrm>
        </p:spPr>
        <p:txBody>
          <a:bodyPr vert="horz" lIns="91440" tIns="45720" rIns="91440" bIns="45720" rtlCol="0" anchor="ctr">
            <a:normAutofit/>
          </a:bodyPr>
          <a:lstStyle/>
          <a:p>
            <a:pPr>
              <a:lnSpc>
                <a:spcPct val="110000"/>
              </a:lnSpc>
            </a:pPr>
            <a:r>
              <a:rPr lang="en-US" sz="1500" b="1"/>
              <a:t>Micro-Location Trends</a:t>
            </a:r>
          </a:p>
          <a:p>
            <a:pPr>
              <a:lnSpc>
                <a:spcPct val="110000"/>
              </a:lnSpc>
            </a:pPr>
            <a:r>
              <a:rPr lang="en-US" sz="1500" b="1"/>
              <a:t>Long-Term Market Trends</a:t>
            </a:r>
          </a:p>
          <a:p>
            <a:pPr>
              <a:lnSpc>
                <a:spcPct val="110000"/>
              </a:lnSpc>
            </a:pPr>
            <a:r>
              <a:rPr lang="en-US" sz="1500" b="1"/>
              <a:t>Economic and Demographic Factors</a:t>
            </a:r>
          </a:p>
          <a:p>
            <a:pPr>
              <a:lnSpc>
                <a:spcPct val="110000"/>
              </a:lnSpc>
            </a:pPr>
            <a:r>
              <a:rPr lang="en-US" sz="1500" b="1"/>
              <a:t>Economic and Demographic Factors</a:t>
            </a:r>
          </a:p>
          <a:p>
            <a:pPr>
              <a:lnSpc>
                <a:spcPct val="110000"/>
              </a:lnSpc>
            </a:pPr>
            <a:r>
              <a:rPr lang="en-US" sz="1500" b="1" dirty="0"/>
              <a:t>Advanced Predictive Modeling</a:t>
            </a:r>
          </a:p>
          <a:p>
            <a:pPr>
              <a:lnSpc>
                <a:spcPct val="110000"/>
              </a:lnSpc>
            </a:pPr>
            <a:r>
              <a:rPr lang="en-US" sz="1500" b="1" dirty="0"/>
              <a:t>Impact of Renovations</a:t>
            </a:r>
          </a:p>
          <a:p>
            <a:pPr>
              <a:lnSpc>
                <a:spcPct val="110000"/>
              </a:lnSpc>
            </a:pPr>
            <a:r>
              <a:rPr lang="en-US" sz="1500" b="1" dirty="0"/>
              <a:t>Customer Segmentation and Targeting</a:t>
            </a:r>
          </a:p>
          <a:p>
            <a:pPr>
              <a:lnSpc>
                <a:spcPct val="110000"/>
              </a:lnSpc>
            </a:pPr>
            <a:r>
              <a:rPr lang="en-US" sz="1500" b="1" dirty="0"/>
              <a:t>Impact of External Factors</a:t>
            </a:r>
          </a:p>
          <a:p>
            <a:pPr marL="0" indent="0">
              <a:lnSpc>
                <a:spcPct val="110000"/>
              </a:lnSpc>
              <a:buNone/>
            </a:pPr>
            <a:endParaRPr lang="en-US" sz="1500" b="1"/>
          </a:p>
          <a:p>
            <a:pPr marL="0" indent="0">
              <a:lnSpc>
                <a:spcPct val="110000"/>
              </a:lnSpc>
              <a:buNone/>
            </a:pPr>
            <a:r>
              <a:rPr lang="en-US" sz="1500" dirty="0"/>
              <a:t>By continuously leveraging data analytics and staying attuned to market trends, Premiere Property Group can maintain a competitive edge in the dynamic King County real estate market.</a:t>
            </a:r>
          </a:p>
        </p:txBody>
      </p:sp>
      <p:sp>
        <p:nvSpPr>
          <p:cNvPr id="14" name="Date Placeholder 4">
            <a:extLst>
              <a:ext uri="{FF2B5EF4-FFF2-40B4-BE49-F238E27FC236}">
                <a16:creationId xmlns:a16="http://schemas.microsoft.com/office/drawing/2014/main" id="{F51EEF43-0821-CD0D-9616-B262ACEE8826}"/>
              </a:ext>
            </a:extLst>
          </p:cNvPr>
          <p:cNvSpPr>
            <a:spLocks noGrp="1"/>
          </p:cNvSpPr>
          <p:nvPr>
            <p:ph type="dt" sz="half" idx="10"/>
          </p:nvPr>
        </p:nvSpPr>
        <p:spPr>
          <a:xfrm>
            <a:off x="847726" y="6199188"/>
            <a:ext cx="2743200" cy="365125"/>
          </a:xfrm>
        </p:spPr>
        <p:txBody>
          <a:bodyPr/>
          <a:lstStyle/>
          <a:p>
            <a:pPr>
              <a:spcAft>
                <a:spcPts val="600"/>
              </a:spcAft>
            </a:pPr>
            <a:fld id="{8FBC1D31-C33F-4BDC-A143-718762C163BB}" type="datetime1">
              <a:rPr lang="en-US" smtClean="0"/>
              <a:pPr>
                <a:spcAft>
                  <a:spcPts val="600"/>
                </a:spcAft>
              </a:pPr>
              <a:t>1/4/2024</a:t>
            </a:fld>
            <a:endParaRPr lang="en-US"/>
          </a:p>
        </p:txBody>
      </p:sp>
      <p:sp>
        <p:nvSpPr>
          <p:cNvPr id="16" name="Slide Number Placeholder 7">
            <a:extLst>
              <a:ext uri="{FF2B5EF4-FFF2-40B4-BE49-F238E27FC236}">
                <a16:creationId xmlns:a16="http://schemas.microsoft.com/office/drawing/2014/main" id="{3B47F13F-CCD6-00B9-1058-44995B5FA37B}"/>
              </a:ext>
            </a:extLst>
          </p:cNvPr>
          <p:cNvSpPr>
            <a:spLocks noGrp="1"/>
          </p:cNvSpPr>
          <p:nvPr>
            <p:ph type="sldNum" sz="quarter" idx="12"/>
          </p:nvPr>
        </p:nvSpPr>
        <p:spPr>
          <a:xfrm>
            <a:off x="10728107" y="6199188"/>
            <a:ext cx="619125" cy="365125"/>
          </a:xfrm>
        </p:spPr>
        <p:txBody>
          <a:bodyPr/>
          <a:lstStyle/>
          <a:p>
            <a:pPr>
              <a:spcAft>
                <a:spcPts val="600"/>
              </a:spcAft>
            </a:pPr>
            <a:fld id="{1437450A-6C25-4B4D-B27D-E1E9B2CE4682}" type="slidenum">
              <a:rPr lang="en-US" smtClean="0"/>
              <a:pPr>
                <a:spcAft>
                  <a:spcPts val="600"/>
                </a:spcAft>
              </a:pPr>
              <a:t>13</a:t>
            </a:fld>
            <a:endParaRPr lang="en-US"/>
          </a:p>
        </p:txBody>
      </p:sp>
      <p:pic>
        <p:nvPicPr>
          <p:cNvPr id="5" name="Picture 4" descr="Premiere.Property.Group.LOGO - Sharp Retention">
            <a:extLst>
              <a:ext uri="{FF2B5EF4-FFF2-40B4-BE49-F238E27FC236}">
                <a16:creationId xmlns:a16="http://schemas.microsoft.com/office/drawing/2014/main" id="{B5E3990C-6E12-CF20-7B36-E44654DB0162}"/>
              </a:ext>
            </a:extLst>
          </p:cNvPr>
          <p:cNvPicPr>
            <a:picLocks noChangeAspect="1"/>
          </p:cNvPicPr>
          <p:nvPr/>
        </p:nvPicPr>
        <p:blipFill rotWithShape="1">
          <a:blip r:embed="rId2"/>
          <a:srcRect l="16667" t="4225" r="14339" b="-5634"/>
          <a:stretch/>
        </p:blipFill>
        <p:spPr>
          <a:xfrm>
            <a:off x="8751020" y="5826290"/>
            <a:ext cx="2292326" cy="1104987"/>
          </a:xfrm>
          <a:prstGeom prst="rect">
            <a:avLst/>
          </a:prstGeom>
        </p:spPr>
      </p:pic>
      <p:pic>
        <p:nvPicPr>
          <p:cNvPr id="6" name="Picture 5" descr="A wooden block with letters on it&#10;&#10;Description automatically generated">
            <a:extLst>
              <a:ext uri="{FF2B5EF4-FFF2-40B4-BE49-F238E27FC236}">
                <a16:creationId xmlns:a16="http://schemas.microsoft.com/office/drawing/2014/main" id="{3F5B0599-EEED-FD02-1DE1-630DC028C9B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95923" y="1172307"/>
            <a:ext cx="4415693" cy="2940539"/>
          </a:xfrm>
          <a:prstGeom prst="rect">
            <a:avLst/>
          </a:prstGeom>
        </p:spPr>
      </p:pic>
      <p:sp>
        <p:nvSpPr>
          <p:cNvPr id="7" name="TextBox 6">
            <a:extLst>
              <a:ext uri="{FF2B5EF4-FFF2-40B4-BE49-F238E27FC236}">
                <a16:creationId xmlns:a16="http://schemas.microsoft.com/office/drawing/2014/main" id="{708C741B-5452-BA88-54BC-0445C772D201}"/>
              </a:ext>
            </a:extLst>
          </p:cNvPr>
          <p:cNvSpPr txBox="1"/>
          <p:nvPr/>
        </p:nvSpPr>
        <p:spPr>
          <a:xfrm>
            <a:off x="1524000" y="6643076"/>
            <a:ext cx="2960077" cy="151424"/>
          </a:xfrm>
          <a:prstGeom prst="rect">
            <a:avLst/>
          </a:prstGeom>
        </p:spPr>
        <p:txBody>
          <a:bodyPr>
            <a:normAutofit fontScale="25000" lnSpcReduction="20000"/>
          </a:bodyPr>
          <a:lstStyle/>
          <a:p>
            <a:r>
              <a:rPr lang="en-US">
                <a:hlinkClick r:id="rId4"/>
              </a:rPr>
              <a:t>This Photo</a:t>
            </a:r>
            <a:r>
              <a:rPr lang="en-US"/>
              <a:t> by Unknown author is licensed under </a:t>
            </a:r>
            <a:r>
              <a:rPr lang="en-US">
                <a:hlinkClick r:id="rId5"/>
              </a:rPr>
              <a:t>CC BY-SA</a:t>
            </a:r>
            <a:r>
              <a:rPr lang="en-US"/>
              <a:t>.</a:t>
            </a:r>
          </a:p>
        </p:txBody>
      </p:sp>
    </p:spTree>
    <p:extLst>
      <p:ext uri="{BB962C8B-B14F-4D97-AF65-F5344CB8AC3E}">
        <p14:creationId xmlns:p14="http://schemas.microsoft.com/office/powerpoint/2010/main" val="1164363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754DD-BA11-AD35-E8BE-EAFA80FF0BBE}"/>
              </a:ext>
            </a:extLst>
          </p:cNvPr>
          <p:cNvSpPr>
            <a:spLocks noGrp="1"/>
          </p:cNvSpPr>
          <p:nvPr>
            <p:ph type="ctrTitle"/>
          </p:nvPr>
        </p:nvSpPr>
        <p:spPr>
          <a:xfrm>
            <a:off x="963618" y="1544715"/>
            <a:ext cx="4182718" cy="2710983"/>
          </a:xfrm>
        </p:spPr>
        <p:txBody>
          <a:bodyPr anchor="ctr">
            <a:normAutofit/>
          </a:bodyPr>
          <a:lstStyle/>
          <a:p>
            <a:r>
              <a:rPr lang="en-US" dirty="0"/>
              <a:t>Queries</a:t>
            </a:r>
          </a:p>
        </p:txBody>
      </p:sp>
      <p:pic>
        <p:nvPicPr>
          <p:cNvPr id="6" name="Picture 5" descr="Premiere.Property.Group.LOGO - Sharp Retention">
            <a:extLst>
              <a:ext uri="{FF2B5EF4-FFF2-40B4-BE49-F238E27FC236}">
                <a16:creationId xmlns:a16="http://schemas.microsoft.com/office/drawing/2014/main" id="{27081190-242D-E749-DC01-66176ADF5C81}"/>
              </a:ext>
            </a:extLst>
          </p:cNvPr>
          <p:cNvPicPr>
            <a:picLocks noChangeAspect="1"/>
          </p:cNvPicPr>
          <p:nvPr/>
        </p:nvPicPr>
        <p:blipFill rotWithShape="1">
          <a:blip r:embed="rId2"/>
          <a:srcRect l="16667" t="4225" r="14339" b="-5634"/>
          <a:stretch/>
        </p:blipFill>
        <p:spPr>
          <a:xfrm>
            <a:off x="6096000" y="2365937"/>
            <a:ext cx="4350428" cy="2126125"/>
          </a:xfrm>
          <a:prstGeom prst="rect">
            <a:avLst/>
          </a:prstGeom>
          <a:noFill/>
        </p:spPr>
      </p:pic>
      <p:sp>
        <p:nvSpPr>
          <p:cNvPr id="13" name="Date Placeholder 14">
            <a:extLst>
              <a:ext uri="{FF2B5EF4-FFF2-40B4-BE49-F238E27FC236}">
                <a16:creationId xmlns:a16="http://schemas.microsoft.com/office/drawing/2014/main" id="{40B2BFB3-077E-1C22-E5F4-67C7B9A22BD2}"/>
              </a:ext>
            </a:extLst>
          </p:cNvPr>
          <p:cNvSpPr>
            <a:spLocks noGrp="1"/>
          </p:cNvSpPr>
          <p:nvPr>
            <p:ph type="dt" sz="half" idx="10"/>
          </p:nvPr>
        </p:nvSpPr>
        <p:spPr>
          <a:xfrm>
            <a:off x="847726" y="6199188"/>
            <a:ext cx="2743200" cy="365125"/>
          </a:xfrm>
        </p:spPr>
        <p:txBody>
          <a:bodyPr/>
          <a:lstStyle/>
          <a:p>
            <a:pPr>
              <a:spcAft>
                <a:spcPts val="600"/>
              </a:spcAft>
            </a:pPr>
            <a:fld id="{193E7F94-4E6B-41F5-B100-61E79B740E8E}" type="datetime1">
              <a:rPr lang="en-US" smtClean="0"/>
              <a:pPr>
                <a:spcAft>
                  <a:spcPts val="600"/>
                </a:spcAft>
              </a:pPr>
              <a:t>1/4/2024</a:t>
            </a:fld>
            <a:endParaRPr lang="en-US"/>
          </a:p>
        </p:txBody>
      </p:sp>
      <p:sp>
        <p:nvSpPr>
          <p:cNvPr id="15" name="Footer Placeholder 15">
            <a:extLst>
              <a:ext uri="{FF2B5EF4-FFF2-40B4-BE49-F238E27FC236}">
                <a16:creationId xmlns:a16="http://schemas.microsoft.com/office/drawing/2014/main" id="{2EEE8428-7E2F-43FE-346D-D038A24953C1}"/>
              </a:ext>
            </a:extLst>
          </p:cNvPr>
          <p:cNvSpPr>
            <a:spLocks noGrp="1"/>
          </p:cNvSpPr>
          <p:nvPr>
            <p:ph type="ftr" sz="quarter" idx="11"/>
          </p:nvPr>
        </p:nvSpPr>
        <p:spPr>
          <a:xfrm>
            <a:off x="7286625" y="6199188"/>
            <a:ext cx="3409951" cy="365125"/>
          </a:xfrm>
        </p:spPr>
        <p:txBody>
          <a:bodyPr/>
          <a:lstStyle/>
          <a:p>
            <a:pPr>
              <a:spcAft>
                <a:spcPts val="600"/>
              </a:spcAft>
            </a:pPr>
            <a:r>
              <a:rPr lang="en-US"/>
              <a:t>Sample Footer Text</a:t>
            </a:r>
          </a:p>
        </p:txBody>
      </p:sp>
      <p:sp>
        <p:nvSpPr>
          <p:cNvPr id="4" name="Slide Number Placeholder 3">
            <a:extLst>
              <a:ext uri="{FF2B5EF4-FFF2-40B4-BE49-F238E27FC236}">
                <a16:creationId xmlns:a16="http://schemas.microsoft.com/office/drawing/2014/main" id="{5A027F55-9135-ED8C-48AF-E69C318F8692}"/>
              </a:ext>
            </a:extLst>
          </p:cNvPr>
          <p:cNvSpPr>
            <a:spLocks noGrp="1"/>
          </p:cNvSpPr>
          <p:nvPr>
            <p:ph type="sldNum" sz="quarter" idx="12"/>
          </p:nvPr>
        </p:nvSpPr>
        <p:spPr>
          <a:xfrm>
            <a:off x="10728107" y="6199188"/>
            <a:ext cx="619125" cy="365125"/>
          </a:xfrm>
        </p:spPr>
        <p:txBody>
          <a:bodyPr>
            <a:normAutofit/>
          </a:bodyPr>
          <a:lstStyle/>
          <a:p>
            <a:pPr>
              <a:spcAft>
                <a:spcPts val="600"/>
              </a:spcAft>
            </a:pPr>
            <a:fld id="{1B8B3671-A306-4A69-8480-FA9BE839245D}" type="slidenum">
              <a:rPr lang="en-US" smtClean="0"/>
              <a:pPr>
                <a:spcAft>
                  <a:spcPts val="600"/>
                </a:spcAft>
              </a:pPr>
              <a:t>14</a:t>
            </a:fld>
            <a:endParaRPr lang="en-US"/>
          </a:p>
        </p:txBody>
      </p:sp>
    </p:spTree>
    <p:extLst>
      <p:ext uri="{BB962C8B-B14F-4D97-AF65-F5344CB8AC3E}">
        <p14:creationId xmlns:p14="http://schemas.microsoft.com/office/powerpoint/2010/main" val="238084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remiere.Property.Group.LOGO - Sharp Retention">
            <a:extLst>
              <a:ext uri="{FF2B5EF4-FFF2-40B4-BE49-F238E27FC236}">
                <a16:creationId xmlns:a16="http://schemas.microsoft.com/office/drawing/2014/main" id="{1AA8251D-8CE1-29E4-25B0-7458AD2E82E0}"/>
              </a:ext>
            </a:extLst>
          </p:cNvPr>
          <p:cNvPicPr>
            <a:picLocks noChangeAspect="1"/>
          </p:cNvPicPr>
          <p:nvPr/>
        </p:nvPicPr>
        <p:blipFill rotWithShape="1">
          <a:blip r:embed="rId2"/>
          <a:srcRect l="21082" r="9669" b="-1"/>
          <a:stretch/>
        </p:blipFill>
        <p:spPr>
          <a:xfrm>
            <a:off x="1295399" y="1295400"/>
            <a:ext cx="9601201" cy="4610101"/>
          </a:xfrm>
          <a:prstGeom prst="rect">
            <a:avLst/>
          </a:prstGeom>
          <a:noFill/>
        </p:spPr>
      </p:pic>
      <p:sp>
        <p:nvSpPr>
          <p:cNvPr id="11" name="Date Placeholder 1">
            <a:extLst>
              <a:ext uri="{FF2B5EF4-FFF2-40B4-BE49-F238E27FC236}">
                <a16:creationId xmlns:a16="http://schemas.microsoft.com/office/drawing/2014/main" id="{85845753-9D1A-F6C4-5A93-6CC710808C05}"/>
              </a:ext>
            </a:extLst>
          </p:cNvPr>
          <p:cNvSpPr>
            <a:spLocks noGrp="1"/>
          </p:cNvSpPr>
          <p:nvPr>
            <p:ph type="dt" sz="half" idx="10"/>
          </p:nvPr>
        </p:nvSpPr>
        <p:spPr>
          <a:xfrm>
            <a:off x="847726" y="6199188"/>
            <a:ext cx="2743200" cy="365125"/>
          </a:xfrm>
        </p:spPr>
        <p:txBody>
          <a:bodyPr/>
          <a:lstStyle/>
          <a:p>
            <a:pPr>
              <a:spcAft>
                <a:spcPts val="600"/>
              </a:spcAft>
            </a:pPr>
            <a:fld id="{A2B5ED82-E00F-4D1C-8C58-512FEC886977}" type="datetime1">
              <a:rPr lang="en-US" smtClean="0"/>
              <a:pPr>
                <a:spcAft>
                  <a:spcPts val="600"/>
                </a:spcAft>
              </a:pPr>
              <a:t>1/4/2024</a:t>
            </a:fld>
            <a:endParaRPr lang="en-US"/>
          </a:p>
        </p:txBody>
      </p:sp>
      <p:sp>
        <p:nvSpPr>
          <p:cNvPr id="8" name="Footer Placeholder 2">
            <a:extLst>
              <a:ext uri="{FF2B5EF4-FFF2-40B4-BE49-F238E27FC236}">
                <a16:creationId xmlns:a16="http://schemas.microsoft.com/office/drawing/2014/main" id="{156E096B-72C4-5CDD-9CA6-2FE742C4D984}"/>
              </a:ext>
            </a:extLst>
          </p:cNvPr>
          <p:cNvSpPr>
            <a:spLocks noGrp="1"/>
          </p:cNvSpPr>
          <p:nvPr>
            <p:ph type="ftr" sz="quarter" idx="11"/>
          </p:nvPr>
        </p:nvSpPr>
        <p:spPr>
          <a:xfrm>
            <a:off x="6651626" y="5876804"/>
            <a:ext cx="4347796" cy="775432"/>
          </a:xfrm>
        </p:spPr>
        <p:txBody>
          <a:bodyPr/>
          <a:lstStyle/>
          <a:p>
            <a:pPr>
              <a:spcAft>
                <a:spcPts val="600"/>
              </a:spcAft>
            </a:pPr>
            <a:r>
              <a:rPr lang="en-US" sz="7200">
                <a:latin typeface="Courier New"/>
                <a:cs typeface="Courier New"/>
              </a:rPr>
              <a:t>Fin...|</a:t>
            </a:r>
            <a:endParaRPr lang="en-US" sz="7200" dirty="0">
              <a:latin typeface="Courier New"/>
              <a:cs typeface="Courier New"/>
            </a:endParaRPr>
          </a:p>
        </p:txBody>
      </p:sp>
      <p:sp>
        <p:nvSpPr>
          <p:cNvPr id="4" name="Slide Number Placeholder 3">
            <a:extLst>
              <a:ext uri="{FF2B5EF4-FFF2-40B4-BE49-F238E27FC236}">
                <a16:creationId xmlns:a16="http://schemas.microsoft.com/office/drawing/2014/main" id="{EB0C960F-981A-F628-D51E-84AF919BB05D}"/>
              </a:ext>
            </a:extLst>
          </p:cNvPr>
          <p:cNvSpPr>
            <a:spLocks noGrp="1"/>
          </p:cNvSpPr>
          <p:nvPr>
            <p:ph type="sldNum" sz="quarter" idx="12"/>
          </p:nvPr>
        </p:nvSpPr>
        <p:spPr>
          <a:xfrm>
            <a:off x="10728107" y="6199188"/>
            <a:ext cx="619125" cy="365125"/>
          </a:xfrm>
        </p:spPr>
        <p:txBody>
          <a:bodyPr>
            <a:normAutofit/>
          </a:bodyPr>
          <a:lstStyle/>
          <a:p>
            <a:pPr>
              <a:spcAft>
                <a:spcPts val="600"/>
              </a:spcAft>
            </a:pPr>
            <a:fld id="{1B8B3671-A306-4A69-8480-FA9BE839245D}" type="slidenum">
              <a:rPr lang="en-US" smtClean="0"/>
              <a:pPr>
                <a:spcAft>
                  <a:spcPts val="600"/>
                </a:spcAft>
              </a:pPr>
              <a:t>15</a:t>
            </a:fld>
            <a:endParaRPr lang="en-US"/>
          </a:p>
        </p:txBody>
      </p:sp>
    </p:spTree>
    <p:extLst>
      <p:ext uri="{BB962C8B-B14F-4D97-AF65-F5344CB8AC3E}">
        <p14:creationId xmlns:p14="http://schemas.microsoft.com/office/powerpoint/2010/main" val="3034190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BD2B7-2184-6122-4527-4F81ADE51CC3}"/>
              </a:ext>
            </a:extLst>
          </p:cNvPr>
          <p:cNvSpPr>
            <a:spLocks noGrp="1"/>
          </p:cNvSpPr>
          <p:nvPr>
            <p:ph type="ctrTitle"/>
          </p:nvPr>
        </p:nvSpPr>
        <p:spPr>
          <a:xfrm>
            <a:off x="331327" y="2681563"/>
            <a:ext cx="3665507" cy="2037951"/>
          </a:xfrm>
        </p:spPr>
        <p:txBody>
          <a:bodyPr anchor="ctr">
            <a:normAutofit/>
          </a:bodyPr>
          <a:lstStyle/>
          <a:p>
            <a:r>
              <a:rPr lang="en-US" dirty="0"/>
              <a:t>overview</a:t>
            </a:r>
            <a:endParaRPr lang="en-US"/>
          </a:p>
        </p:txBody>
      </p:sp>
      <p:sp>
        <p:nvSpPr>
          <p:cNvPr id="20" name="Subtitle 2">
            <a:extLst>
              <a:ext uri="{FF2B5EF4-FFF2-40B4-BE49-F238E27FC236}">
                <a16:creationId xmlns:a16="http://schemas.microsoft.com/office/drawing/2014/main" id="{8C9CBC84-F0D5-F7BE-6145-63C8057F4DF8}"/>
              </a:ext>
            </a:extLst>
          </p:cNvPr>
          <p:cNvSpPr>
            <a:spLocks noGrp="1"/>
          </p:cNvSpPr>
          <p:nvPr>
            <p:ph type="subTitle" idx="1"/>
          </p:nvPr>
        </p:nvSpPr>
        <p:spPr>
          <a:xfrm>
            <a:off x="248381" y="3335655"/>
            <a:ext cx="5520027" cy="2853987"/>
          </a:xfrm>
        </p:spPr>
        <p:txBody>
          <a:bodyPr anchor="b">
            <a:noAutofit/>
          </a:bodyPr>
          <a:lstStyle/>
          <a:p>
            <a:r>
              <a:rPr lang="en-US" sz="2000" dirty="0">
                <a:ea typeface="+mn-lt"/>
                <a:cs typeface="+mn-lt"/>
              </a:rPr>
              <a:t>Premiere Property Group, a prominent real estate agency in King County, has experienced a decline in profits over the past three years. To address this challenge, the agency has sought analytical expertise to devise a strategic pricing approach aimed at optimizing profits.</a:t>
            </a:r>
            <a:endParaRPr lang="en-US" sz="2000"/>
          </a:p>
        </p:txBody>
      </p:sp>
      <p:pic>
        <p:nvPicPr>
          <p:cNvPr id="5" name="Picture 4" descr="White puzzle with one red piece">
            <a:extLst>
              <a:ext uri="{FF2B5EF4-FFF2-40B4-BE49-F238E27FC236}">
                <a16:creationId xmlns:a16="http://schemas.microsoft.com/office/drawing/2014/main" id="{42A6341F-60C5-5D58-2891-A8E91F5CDDE5}"/>
              </a:ext>
            </a:extLst>
          </p:cNvPr>
          <p:cNvPicPr>
            <a:picLocks noChangeAspect="1"/>
          </p:cNvPicPr>
          <p:nvPr/>
        </p:nvPicPr>
        <p:blipFill rotWithShape="1">
          <a:blip r:embed="rId2"/>
          <a:srcRect l="25780" r="24220"/>
          <a:stretch/>
        </p:blipFill>
        <p:spPr>
          <a:xfrm>
            <a:off x="6096000" y="10"/>
            <a:ext cx="6096001" cy="6857990"/>
          </a:xfrm>
          <a:prstGeom prst="rect">
            <a:avLst/>
          </a:prstGeom>
          <a:noFill/>
        </p:spPr>
      </p:pic>
      <p:pic>
        <p:nvPicPr>
          <p:cNvPr id="6" name="Picture 5" descr="Premiere.Property.Group.LOGO - Sharp Retention">
            <a:extLst>
              <a:ext uri="{FF2B5EF4-FFF2-40B4-BE49-F238E27FC236}">
                <a16:creationId xmlns:a16="http://schemas.microsoft.com/office/drawing/2014/main" id="{F15151FA-1FC0-B3AD-9DE6-A7E77AD0BF14}"/>
              </a:ext>
            </a:extLst>
          </p:cNvPr>
          <p:cNvPicPr>
            <a:picLocks noChangeAspect="1"/>
          </p:cNvPicPr>
          <p:nvPr/>
        </p:nvPicPr>
        <p:blipFill rotWithShape="1">
          <a:blip r:embed="rId3"/>
          <a:srcRect l="16667" t="4225" r="14339" b="-5634"/>
          <a:stretch/>
        </p:blipFill>
        <p:spPr>
          <a:xfrm>
            <a:off x="-287546" y="216172"/>
            <a:ext cx="4285248" cy="2081909"/>
          </a:xfrm>
          <a:prstGeom prst="rect">
            <a:avLst/>
          </a:prstGeom>
        </p:spPr>
      </p:pic>
    </p:spTree>
    <p:extLst>
      <p:ext uri="{BB962C8B-B14F-4D97-AF65-F5344CB8AC3E}">
        <p14:creationId xmlns:p14="http://schemas.microsoft.com/office/powerpoint/2010/main" val="379048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B5A55-2B16-0561-583F-F2E34A3A02C9}"/>
              </a:ext>
            </a:extLst>
          </p:cNvPr>
          <p:cNvSpPr>
            <a:spLocks noGrp="1"/>
          </p:cNvSpPr>
          <p:nvPr>
            <p:ph type="title"/>
          </p:nvPr>
        </p:nvSpPr>
        <p:spPr>
          <a:xfrm>
            <a:off x="766916" y="1295400"/>
            <a:ext cx="4252010" cy="2133600"/>
          </a:xfrm>
        </p:spPr>
        <p:txBody>
          <a:bodyPr anchor="t">
            <a:normAutofit/>
          </a:bodyPr>
          <a:lstStyle/>
          <a:p>
            <a:r>
              <a:rPr lang="en-US"/>
              <a:t>Objectives</a:t>
            </a:r>
            <a:endParaRPr lang="en-US" dirty="0"/>
          </a:p>
          <a:p>
            <a:endParaRPr lang="en-US" dirty="0"/>
          </a:p>
        </p:txBody>
      </p:sp>
      <p:sp>
        <p:nvSpPr>
          <p:cNvPr id="3" name="Content Placeholder 2">
            <a:extLst>
              <a:ext uri="{FF2B5EF4-FFF2-40B4-BE49-F238E27FC236}">
                <a16:creationId xmlns:a16="http://schemas.microsoft.com/office/drawing/2014/main" id="{E423802C-479C-CD48-4F9C-18BFD7F8A268}"/>
              </a:ext>
            </a:extLst>
          </p:cNvPr>
          <p:cNvSpPr>
            <a:spLocks noGrp="1"/>
          </p:cNvSpPr>
          <p:nvPr>
            <p:ph idx="1"/>
          </p:nvPr>
        </p:nvSpPr>
        <p:spPr>
          <a:xfrm>
            <a:off x="6096000" y="1430767"/>
            <a:ext cx="4412876" cy="3861854"/>
          </a:xfrm>
        </p:spPr>
        <p:txBody>
          <a:bodyPr vert="horz" lIns="91440" tIns="45720" rIns="91440" bIns="45720" rtlCol="0">
            <a:normAutofit/>
          </a:bodyPr>
          <a:lstStyle/>
          <a:p>
            <a:r>
              <a:rPr lang="en-US" b="1"/>
              <a:t>Age and Price Analysis:</a:t>
            </a:r>
          </a:p>
          <a:p>
            <a:r>
              <a:rPr lang="en-US" b="1"/>
              <a:t>Condition/Grade and Location Assessments:</a:t>
            </a:r>
          </a:p>
          <a:p>
            <a:r>
              <a:rPr lang="en-US" b="1"/>
              <a:t>Seasonal Pricing Trends:</a:t>
            </a:r>
          </a:p>
          <a:p>
            <a:r>
              <a:rPr lang="en-US" b="1"/>
              <a:t>Effect of Views and Waterfront Accessibility:</a:t>
            </a:r>
            <a:r>
              <a:rPr lang="en-US"/>
              <a:t> </a:t>
            </a:r>
            <a:endParaRPr lang="en-US" b="1"/>
          </a:p>
        </p:txBody>
      </p:sp>
      <p:sp>
        <p:nvSpPr>
          <p:cNvPr id="8" name="Date Placeholder 6">
            <a:extLst>
              <a:ext uri="{FF2B5EF4-FFF2-40B4-BE49-F238E27FC236}">
                <a16:creationId xmlns:a16="http://schemas.microsoft.com/office/drawing/2014/main" id="{BAEFCE30-20EC-D2F4-5BD8-89CDAE28D2E9}"/>
              </a:ext>
            </a:extLst>
          </p:cNvPr>
          <p:cNvSpPr>
            <a:spLocks noGrp="1"/>
          </p:cNvSpPr>
          <p:nvPr>
            <p:ph type="dt" sz="half" idx="10"/>
          </p:nvPr>
        </p:nvSpPr>
        <p:spPr>
          <a:xfrm>
            <a:off x="847726" y="6199188"/>
            <a:ext cx="2743200" cy="365125"/>
          </a:xfrm>
        </p:spPr>
        <p:txBody>
          <a:bodyPr/>
          <a:lstStyle/>
          <a:p>
            <a:pPr>
              <a:spcAft>
                <a:spcPts val="600"/>
              </a:spcAft>
            </a:pPr>
            <a:fld id="{7FB15980-1F01-46F5-9BE3-B420B87C4E02}" type="datetime1">
              <a:rPr lang="en-US" smtClean="0"/>
              <a:pPr>
                <a:spcAft>
                  <a:spcPts val="600"/>
                </a:spcAft>
              </a:pPr>
              <a:t>1/4/2024</a:t>
            </a:fld>
            <a:endParaRPr lang="en-US"/>
          </a:p>
        </p:txBody>
      </p:sp>
      <p:sp>
        <p:nvSpPr>
          <p:cNvPr id="12" name="Slide Number Placeholder 9">
            <a:extLst>
              <a:ext uri="{FF2B5EF4-FFF2-40B4-BE49-F238E27FC236}">
                <a16:creationId xmlns:a16="http://schemas.microsoft.com/office/drawing/2014/main" id="{7FAFA6F5-E91F-C30E-BCAF-01C3F9CB40CF}"/>
              </a:ext>
            </a:extLst>
          </p:cNvPr>
          <p:cNvSpPr>
            <a:spLocks noGrp="1"/>
          </p:cNvSpPr>
          <p:nvPr>
            <p:ph type="sldNum" sz="quarter" idx="12"/>
          </p:nvPr>
        </p:nvSpPr>
        <p:spPr>
          <a:xfrm>
            <a:off x="10728107" y="6199188"/>
            <a:ext cx="619125" cy="365125"/>
          </a:xfrm>
        </p:spPr>
        <p:txBody>
          <a:bodyPr/>
          <a:lstStyle/>
          <a:p>
            <a:pPr>
              <a:spcAft>
                <a:spcPts val="600"/>
              </a:spcAft>
            </a:pPr>
            <a:fld id="{1437450A-6C25-4B4D-B27D-E1E9B2CE4682}" type="slidenum">
              <a:rPr lang="en-US" smtClean="0"/>
              <a:pPr>
                <a:spcAft>
                  <a:spcPts val="600"/>
                </a:spcAft>
              </a:pPr>
              <a:t>3</a:t>
            </a:fld>
            <a:endParaRPr lang="en-US"/>
          </a:p>
        </p:txBody>
      </p:sp>
      <p:pic>
        <p:nvPicPr>
          <p:cNvPr id="7" name="Picture 6" descr="Premiere.Property.Group.LOGO - Sharp Retention">
            <a:extLst>
              <a:ext uri="{FF2B5EF4-FFF2-40B4-BE49-F238E27FC236}">
                <a16:creationId xmlns:a16="http://schemas.microsoft.com/office/drawing/2014/main" id="{1364A247-EA50-A639-07F0-425463FA12BC}"/>
              </a:ext>
            </a:extLst>
          </p:cNvPr>
          <p:cNvPicPr>
            <a:picLocks noChangeAspect="1"/>
          </p:cNvPicPr>
          <p:nvPr/>
        </p:nvPicPr>
        <p:blipFill rotWithShape="1">
          <a:blip r:embed="rId2"/>
          <a:srcRect l="16667" t="4225" r="14339" b="-5634"/>
          <a:stretch/>
        </p:blipFill>
        <p:spPr>
          <a:xfrm>
            <a:off x="8937557" y="5825000"/>
            <a:ext cx="2282557" cy="1104987"/>
          </a:xfrm>
          <a:prstGeom prst="rect">
            <a:avLst/>
          </a:prstGeom>
        </p:spPr>
      </p:pic>
    </p:spTree>
    <p:extLst>
      <p:ext uri="{BB962C8B-B14F-4D97-AF65-F5344CB8AC3E}">
        <p14:creationId xmlns:p14="http://schemas.microsoft.com/office/powerpoint/2010/main" val="3945984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339F0007-F53B-7DF6-6B7B-778EE5759AD0}"/>
              </a:ext>
            </a:extLst>
          </p:cNvPr>
          <p:cNvSpPr>
            <a:spLocks noGrp="1"/>
          </p:cNvSpPr>
          <p:nvPr>
            <p:ph type="title"/>
          </p:nvPr>
        </p:nvSpPr>
        <p:spPr>
          <a:xfrm>
            <a:off x="952499" y="965110"/>
            <a:ext cx="5533080" cy="1771535"/>
          </a:xfrm>
          <a:noFill/>
        </p:spPr>
        <p:txBody>
          <a:bodyPr tIns="91440" bIns="91440">
            <a:normAutofit/>
          </a:bodyPr>
          <a:lstStyle/>
          <a:p>
            <a:r>
              <a:rPr lang="en-US" dirty="0"/>
              <a:t>DATA</a:t>
            </a:r>
            <a:endParaRPr lang="en-US" sz="2800" dirty="0"/>
          </a:p>
        </p:txBody>
      </p:sp>
      <p:sp>
        <p:nvSpPr>
          <p:cNvPr id="3" name="Content Placeholder 2">
            <a:extLst>
              <a:ext uri="{FF2B5EF4-FFF2-40B4-BE49-F238E27FC236}">
                <a16:creationId xmlns:a16="http://schemas.microsoft.com/office/drawing/2014/main" id="{94DFE3F9-B236-2BC4-1CF2-206C997CE42D}"/>
              </a:ext>
            </a:extLst>
          </p:cNvPr>
          <p:cNvSpPr>
            <a:spLocks noGrp="1"/>
          </p:cNvSpPr>
          <p:nvPr>
            <p:ph idx="1"/>
          </p:nvPr>
        </p:nvSpPr>
        <p:spPr>
          <a:xfrm>
            <a:off x="952502" y="2890881"/>
            <a:ext cx="5309020" cy="3009381"/>
          </a:xfrm>
        </p:spPr>
        <p:txBody>
          <a:bodyPr vert="horz" lIns="91440" tIns="45720" rIns="91440" bIns="45720" rtlCol="0">
            <a:normAutofit/>
          </a:bodyPr>
          <a:lstStyle/>
          <a:p>
            <a:r>
              <a:rPr lang="en-US"/>
              <a:t>Utilizing the King County Housing Data Set, which encompasses details such as house size, location, condition, and various features, this project endeavors to construct an advanced multiple regression model. </a:t>
            </a:r>
            <a:endParaRPr lang="en-US" dirty="0"/>
          </a:p>
        </p:txBody>
      </p:sp>
      <p:pic>
        <p:nvPicPr>
          <p:cNvPr id="4" name="Picture 3" descr="How IT Pros Can Collect Data to Improve Business Operations - My ...">
            <a:extLst>
              <a:ext uri="{FF2B5EF4-FFF2-40B4-BE49-F238E27FC236}">
                <a16:creationId xmlns:a16="http://schemas.microsoft.com/office/drawing/2014/main" id="{86447613-B733-B7B8-33CC-D27842A374A9}"/>
              </a:ext>
            </a:extLst>
          </p:cNvPr>
          <p:cNvPicPr>
            <a:picLocks noChangeAspect="1"/>
          </p:cNvPicPr>
          <p:nvPr/>
        </p:nvPicPr>
        <p:blipFill rotWithShape="1">
          <a:blip r:embed="rId2"/>
          <a:srcRect l="51720" r="3407" b="1"/>
          <a:stretch/>
        </p:blipFill>
        <p:spPr>
          <a:xfrm>
            <a:off x="7369700" y="1695512"/>
            <a:ext cx="3104849" cy="3459556"/>
          </a:xfrm>
          <a:prstGeom prst="rect">
            <a:avLst/>
          </a:prstGeom>
          <a:noFill/>
        </p:spPr>
      </p:pic>
      <p:sp>
        <p:nvSpPr>
          <p:cNvPr id="14" name="Date Placeholder 6">
            <a:extLst>
              <a:ext uri="{FF2B5EF4-FFF2-40B4-BE49-F238E27FC236}">
                <a16:creationId xmlns:a16="http://schemas.microsoft.com/office/drawing/2014/main" id="{BAEFCE30-20EC-D2F4-5BD8-89CDAE28D2E9}"/>
              </a:ext>
            </a:extLst>
          </p:cNvPr>
          <p:cNvSpPr>
            <a:spLocks noGrp="1"/>
          </p:cNvSpPr>
          <p:nvPr>
            <p:ph type="dt" sz="half" idx="10"/>
          </p:nvPr>
        </p:nvSpPr>
        <p:spPr>
          <a:xfrm>
            <a:off x="847726" y="6199188"/>
            <a:ext cx="2743200" cy="365125"/>
          </a:xfrm>
        </p:spPr>
        <p:txBody>
          <a:bodyPr>
            <a:normAutofit/>
          </a:bodyPr>
          <a:lstStyle/>
          <a:p>
            <a:pPr>
              <a:spcAft>
                <a:spcPts val="600"/>
              </a:spcAft>
            </a:pPr>
            <a:fld id="{7FB15980-1F01-46F5-9BE3-B420B87C4E02}" type="datetime1">
              <a:rPr lang="en-US" smtClean="0"/>
              <a:pPr>
                <a:spcAft>
                  <a:spcPts val="600"/>
                </a:spcAft>
              </a:pPr>
              <a:t>1/4/2024</a:t>
            </a:fld>
            <a:endParaRPr lang="en-US"/>
          </a:p>
        </p:txBody>
      </p:sp>
      <p:sp>
        <p:nvSpPr>
          <p:cNvPr id="16" name="Slide Number Placeholder 9">
            <a:extLst>
              <a:ext uri="{FF2B5EF4-FFF2-40B4-BE49-F238E27FC236}">
                <a16:creationId xmlns:a16="http://schemas.microsoft.com/office/drawing/2014/main" id="{7FAFA6F5-E91F-C30E-BCAF-01C3F9CB40CF}"/>
              </a:ext>
            </a:extLst>
          </p:cNvPr>
          <p:cNvSpPr>
            <a:spLocks noGrp="1"/>
          </p:cNvSpPr>
          <p:nvPr>
            <p:ph type="sldNum" sz="quarter" idx="12"/>
          </p:nvPr>
        </p:nvSpPr>
        <p:spPr>
          <a:xfrm>
            <a:off x="10728107" y="6199188"/>
            <a:ext cx="619125" cy="365125"/>
          </a:xfrm>
        </p:spPr>
        <p:txBody>
          <a:bodyPr>
            <a:normAutofit/>
          </a:bodyPr>
          <a:lstStyle/>
          <a:p>
            <a:pPr>
              <a:spcAft>
                <a:spcPts val="600"/>
              </a:spcAft>
            </a:pPr>
            <a:fld id="{1437450A-6C25-4B4D-B27D-E1E9B2CE4682}" type="slidenum">
              <a:rPr lang="en-US" smtClean="0"/>
              <a:pPr>
                <a:spcAft>
                  <a:spcPts val="600"/>
                </a:spcAft>
              </a:pPr>
              <a:t>4</a:t>
            </a:fld>
            <a:endParaRPr lang="en-US"/>
          </a:p>
        </p:txBody>
      </p:sp>
      <p:pic>
        <p:nvPicPr>
          <p:cNvPr id="7" name="Picture 6" descr="Premiere.Property.Group.LOGO - Sharp Retention">
            <a:extLst>
              <a:ext uri="{FF2B5EF4-FFF2-40B4-BE49-F238E27FC236}">
                <a16:creationId xmlns:a16="http://schemas.microsoft.com/office/drawing/2014/main" id="{C49F947E-3D36-5A09-CF03-E1D369299978}"/>
              </a:ext>
            </a:extLst>
          </p:cNvPr>
          <p:cNvPicPr>
            <a:picLocks noChangeAspect="1"/>
          </p:cNvPicPr>
          <p:nvPr/>
        </p:nvPicPr>
        <p:blipFill rotWithShape="1">
          <a:blip r:embed="rId3"/>
          <a:srcRect l="16667" t="4225" r="14339" b="-5634"/>
          <a:stretch/>
        </p:blipFill>
        <p:spPr>
          <a:xfrm>
            <a:off x="8925760" y="5826290"/>
            <a:ext cx="2292325" cy="1104987"/>
          </a:xfrm>
          <a:prstGeom prst="rect">
            <a:avLst/>
          </a:prstGeom>
        </p:spPr>
      </p:pic>
    </p:spTree>
    <p:extLst>
      <p:ext uri="{BB962C8B-B14F-4D97-AF65-F5344CB8AC3E}">
        <p14:creationId xmlns:p14="http://schemas.microsoft.com/office/powerpoint/2010/main" val="1906573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E7E0D-BE0A-FC16-FB99-FDDA42C1C29A}"/>
              </a:ext>
            </a:extLst>
          </p:cNvPr>
          <p:cNvSpPr>
            <a:spLocks noGrp="1"/>
          </p:cNvSpPr>
          <p:nvPr>
            <p:ph type="title"/>
          </p:nvPr>
        </p:nvSpPr>
        <p:spPr>
          <a:xfrm>
            <a:off x="952500" y="952500"/>
            <a:ext cx="4344237" cy="1796757"/>
          </a:xfrm>
        </p:spPr>
        <p:txBody>
          <a:bodyPr>
            <a:normAutofit/>
          </a:bodyPr>
          <a:lstStyle/>
          <a:p>
            <a:r>
              <a:rPr lang="en-US" dirty="0"/>
              <a:t>terminology</a:t>
            </a:r>
          </a:p>
        </p:txBody>
      </p:sp>
      <p:sp>
        <p:nvSpPr>
          <p:cNvPr id="3" name="Content Placeholder 2">
            <a:extLst>
              <a:ext uri="{FF2B5EF4-FFF2-40B4-BE49-F238E27FC236}">
                <a16:creationId xmlns:a16="http://schemas.microsoft.com/office/drawing/2014/main" id="{4FD88ECC-D26D-90D1-5E7D-6995DC5D08DA}"/>
              </a:ext>
            </a:extLst>
          </p:cNvPr>
          <p:cNvSpPr>
            <a:spLocks noGrp="1"/>
          </p:cNvSpPr>
          <p:nvPr>
            <p:ph idx="1"/>
          </p:nvPr>
        </p:nvSpPr>
        <p:spPr>
          <a:xfrm>
            <a:off x="952500" y="2886892"/>
            <a:ext cx="4210593" cy="3018608"/>
          </a:xfrm>
        </p:spPr>
        <p:txBody>
          <a:bodyPr vert="horz" lIns="91440" tIns="45720" rIns="91440" bIns="45720" rtlCol="0">
            <a:normAutofit/>
          </a:bodyPr>
          <a:lstStyle/>
          <a:p>
            <a:pPr>
              <a:lnSpc>
                <a:spcPct val="110000"/>
              </a:lnSpc>
            </a:pPr>
            <a:r>
              <a:rPr lang="en-US" sz="1100"/>
              <a:t>id - unique identified for a house</a:t>
            </a:r>
          </a:p>
          <a:p>
            <a:pPr>
              <a:lnSpc>
                <a:spcPct val="110000"/>
              </a:lnSpc>
            </a:pPr>
            <a:r>
              <a:rPr lang="en-US" sz="1100"/>
              <a:t>date - Date house was sold</a:t>
            </a:r>
          </a:p>
          <a:p>
            <a:pPr>
              <a:lnSpc>
                <a:spcPct val="110000"/>
              </a:lnSpc>
            </a:pPr>
            <a:r>
              <a:rPr lang="en-US" sz="1100"/>
              <a:t>price - Price is prediction target</a:t>
            </a:r>
          </a:p>
          <a:p>
            <a:pPr>
              <a:lnSpc>
                <a:spcPct val="110000"/>
              </a:lnSpc>
            </a:pPr>
            <a:r>
              <a:rPr lang="en-US" sz="1100" dirty="0" err="1"/>
              <a:t>sqft_living</a:t>
            </a:r>
            <a:r>
              <a:rPr lang="en-US" sz="1100" dirty="0"/>
              <a:t> - square footage of the home</a:t>
            </a:r>
          </a:p>
          <a:p>
            <a:pPr>
              <a:lnSpc>
                <a:spcPct val="110000"/>
              </a:lnSpc>
            </a:pPr>
            <a:r>
              <a:rPr lang="en-US" sz="1100" dirty="0" err="1"/>
              <a:t>sqft_lot</a:t>
            </a:r>
            <a:r>
              <a:rPr lang="en-US" sz="1100" dirty="0"/>
              <a:t> - square footage of the lot</a:t>
            </a:r>
          </a:p>
          <a:p>
            <a:pPr>
              <a:lnSpc>
                <a:spcPct val="110000"/>
              </a:lnSpc>
            </a:pPr>
            <a:r>
              <a:rPr lang="en-US" sz="1100"/>
              <a:t>waterfront - House which has a view to a waterfront</a:t>
            </a:r>
          </a:p>
          <a:p>
            <a:pPr>
              <a:lnSpc>
                <a:spcPct val="110000"/>
              </a:lnSpc>
            </a:pPr>
            <a:r>
              <a:rPr lang="en-US" sz="1100"/>
              <a:t>condition - How good the Overall condition is</a:t>
            </a:r>
          </a:p>
          <a:p>
            <a:pPr>
              <a:lnSpc>
                <a:spcPct val="110000"/>
              </a:lnSpc>
            </a:pPr>
            <a:r>
              <a:rPr lang="en-US" sz="1100"/>
              <a:t>grade - overall grade given to the housing unit, based on King County grading system</a:t>
            </a:r>
          </a:p>
        </p:txBody>
      </p:sp>
      <p:pic>
        <p:nvPicPr>
          <p:cNvPr id="5" name="Picture 4" descr="The Waterfront-Vancouver USA - Gramor Development | Urban Development ...">
            <a:extLst>
              <a:ext uri="{FF2B5EF4-FFF2-40B4-BE49-F238E27FC236}">
                <a16:creationId xmlns:a16="http://schemas.microsoft.com/office/drawing/2014/main" id="{8E5881FF-81C8-0A18-D039-8D96D25C431B}"/>
              </a:ext>
            </a:extLst>
          </p:cNvPr>
          <p:cNvPicPr>
            <a:picLocks noChangeAspect="1"/>
          </p:cNvPicPr>
          <p:nvPr/>
        </p:nvPicPr>
        <p:blipFill rotWithShape="1">
          <a:blip r:embed="rId2"/>
          <a:srcRect l="29564" r="826" b="3"/>
          <a:stretch/>
        </p:blipFill>
        <p:spPr>
          <a:xfrm>
            <a:off x="6204745" y="1699144"/>
            <a:ext cx="4281582" cy="3459714"/>
          </a:xfrm>
          <a:prstGeom prst="rect">
            <a:avLst/>
          </a:prstGeom>
          <a:noFill/>
        </p:spPr>
      </p:pic>
      <p:sp>
        <p:nvSpPr>
          <p:cNvPr id="8" name="Date Placeholder 6">
            <a:extLst>
              <a:ext uri="{FF2B5EF4-FFF2-40B4-BE49-F238E27FC236}">
                <a16:creationId xmlns:a16="http://schemas.microsoft.com/office/drawing/2014/main" id="{BAEFCE30-20EC-D2F4-5BD8-89CDAE28D2E9}"/>
              </a:ext>
            </a:extLst>
          </p:cNvPr>
          <p:cNvSpPr>
            <a:spLocks noGrp="1"/>
          </p:cNvSpPr>
          <p:nvPr>
            <p:ph type="dt" sz="half" idx="10"/>
          </p:nvPr>
        </p:nvSpPr>
        <p:spPr>
          <a:xfrm>
            <a:off x="847726" y="6199188"/>
            <a:ext cx="2743200" cy="365125"/>
          </a:xfrm>
        </p:spPr>
        <p:txBody>
          <a:bodyPr>
            <a:normAutofit/>
          </a:bodyPr>
          <a:lstStyle/>
          <a:p>
            <a:pPr>
              <a:spcAft>
                <a:spcPts val="600"/>
              </a:spcAft>
            </a:pPr>
            <a:fld id="{7FB15980-1F01-46F5-9BE3-B420B87C4E02}" type="datetime1">
              <a:rPr lang="en-US" smtClean="0"/>
              <a:pPr>
                <a:spcAft>
                  <a:spcPts val="600"/>
                </a:spcAft>
              </a:pPr>
              <a:t>1/4/2024</a:t>
            </a:fld>
            <a:endParaRPr lang="en-US"/>
          </a:p>
        </p:txBody>
      </p:sp>
      <p:sp>
        <p:nvSpPr>
          <p:cNvPr id="12" name="Slide Number Placeholder 9">
            <a:extLst>
              <a:ext uri="{FF2B5EF4-FFF2-40B4-BE49-F238E27FC236}">
                <a16:creationId xmlns:a16="http://schemas.microsoft.com/office/drawing/2014/main" id="{7FAFA6F5-E91F-C30E-BCAF-01C3F9CB40CF}"/>
              </a:ext>
            </a:extLst>
          </p:cNvPr>
          <p:cNvSpPr>
            <a:spLocks noGrp="1"/>
          </p:cNvSpPr>
          <p:nvPr>
            <p:ph type="sldNum" sz="quarter" idx="12"/>
          </p:nvPr>
        </p:nvSpPr>
        <p:spPr>
          <a:xfrm>
            <a:off x="10728107" y="6199188"/>
            <a:ext cx="619125" cy="365125"/>
          </a:xfrm>
        </p:spPr>
        <p:txBody>
          <a:bodyPr>
            <a:normAutofit/>
          </a:bodyPr>
          <a:lstStyle/>
          <a:p>
            <a:pPr>
              <a:spcAft>
                <a:spcPts val="600"/>
              </a:spcAft>
            </a:pPr>
            <a:fld id="{1437450A-6C25-4B4D-B27D-E1E9B2CE4682}" type="slidenum">
              <a:rPr lang="en-US" smtClean="0"/>
              <a:pPr>
                <a:spcAft>
                  <a:spcPts val="600"/>
                </a:spcAft>
              </a:pPr>
              <a:t>5</a:t>
            </a:fld>
            <a:endParaRPr lang="en-US"/>
          </a:p>
        </p:txBody>
      </p:sp>
      <p:pic>
        <p:nvPicPr>
          <p:cNvPr id="6" name="Picture 5" descr="Premiere.Property.Group.LOGO - Sharp Retention">
            <a:extLst>
              <a:ext uri="{FF2B5EF4-FFF2-40B4-BE49-F238E27FC236}">
                <a16:creationId xmlns:a16="http://schemas.microsoft.com/office/drawing/2014/main" id="{B98746F5-8B15-A7B2-17D7-B19C59C85DB1}"/>
              </a:ext>
            </a:extLst>
          </p:cNvPr>
          <p:cNvPicPr>
            <a:picLocks noChangeAspect="1"/>
          </p:cNvPicPr>
          <p:nvPr/>
        </p:nvPicPr>
        <p:blipFill rotWithShape="1">
          <a:blip r:embed="rId3"/>
          <a:srcRect l="16667" t="4225" r="14339" b="-5634"/>
          <a:stretch/>
        </p:blipFill>
        <p:spPr>
          <a:xfrm>
            <a:off x="8770558" y="5775601"/>
            <a:ext cx="2292326" cy="1114756"/>
          </a:xfrm>
          <a:prstGeom prst="rect">
            <a:avLst/>
          </a:prstGeom>
        </p:spPr>
      </p:pic>
    </p:spTree>
    <p:extLst>
      <p:ext uri="{BB962C8B-B14F-4D97-AF65-F5344CB8AC3E}">
        <p14:creationId xmlns:p14="http://schemas.microsoft.com/office/powerpoint/2010/main" val="3994192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A3ED5-4D51-DC92-D818-BDA741E20028}"/>
              </a:ext>
            </a:extLst>
          </p:cNvPr>
          <p:cNvSpPr>
            <a:spLocks noGrp="1"/>
          </p:cNvSpPr>
          <p:nvPr>
            <p:ph type="title"/>
          </p:nvPr>
        </p:nvSpPr>
        <p:spPr>
          <a:xfrm>
            <a:off x="952500" y="952500"/>
            <a:ext cx="4344237" cy="1796757"/>
          </a:xfrm>
        </p:spPr>
        <p:txBody>
          <a:bodyPr>
            <a:normAutofit/>
          </a:bodyPr>
          <a:lstStyle/>
          <a:p>
            <a:r>
              <a:rPr lang="en-US"/>
              <a:t>Data Cleanup</a:t>
            </a:r>
            <a:endParaRPr lang="en-US" dirty="0"/>
          </a:p>
        </p:txBody>
      </p:sp>
      <p:sp>
        <p:nvSpPr>
          <p:cNvPr id="3" name="Content Placeholder 2">
            <a:extLst>
              <a:ext uri="{FF2B5EF4-FFF2-40B4-BE49-F238E27FC236}">
                <a16:creationId xmlns:a16="http://schemas.microsoft.com/office/drawing/2014/main" id="{08AD3D7E-838E-74E3-C0D3-DA8D0714FA4E}"/>
              </a:ext>
            </a:extLst>
          </p:cNvPr>
          <p:cNvSpPr>
            <a:spLocks noGrp="1"/>
          </p:cNvSpPr>
          <p:nvPr>
            <p:ph idx="1"/>
          </p:nvPr>
        </p:nvSpPr>
        <p:spPr>
          <a:xfrm>
            <a:off x="952500" y="2886892"/>
            <a:ext cx="4210593" cy="3018608"/>
          </a:xfrm>
        </p:spPr>
        <p:txBody>
          <a:bodyPr vert="horz" lIns="91440" tIns="45720" rIns="91440" bIns="45720" rtlCol="0">
            <a:normAutofit/>
          </a:bodyPr>
          <a:lstStyle/>
          <a:p>
            <a:pPr>
              <a:lnSpc>
                <a:spcPct val="110000"/>
              </a:lnSpc>
            </a:pPr>
            <a:r>
              <a:rPr lang="en-US" sz="1100" dirty="0"/>
              <a:t>Data cleanup is the crucial process of identifying and rectifying errors and inconsistencies within the dataset we collected and analyzed.</a:t>
            </a:r>
          </a:p>
          <a:p>
            <a:pPr>
              <a:lnSpc>
                <a:spcPct val="110000"/>
              </a:lnSpc>
            </a:pPr>
            <a:r>
              <a:rPr lang="en-US" sz="1100"/>
              <a:t>This includes tasks such as removing duplicate records, imputing missing values, standardizing data formats, and correcting any inaccuracies present in the dataset. </a:t>
            </a:r>
          </a:p>
          <a:p>
            <a:pPr>
              <a:lnSpc>
                <a:spcPct val="110000"/>
              </a:lnSpc>
            </a:pPr>
            <a:r>
              <a:rPr lang="en-US" sz="1100" dirty="0"/>
              <a:t>The significance of data cleanup in our project lies in its ability to ensure the quality and reliability of the data we used for our analysis. </a:t>
            </a:r>
          </a:p>
          <a:p>
            <a:pPr>
              <a:lnSpc>
                <a:spcPct val="110000"/>
              </a:lnSpc>
            </a:pPr>
            <a:r>
              <a:rPr lang="en-US" sz="1100"/>
              <a:t>By performing thorough data cleanup, we aimed to enhance the accuracy and integrity of our findings and ultimately make well-informed decisions based on trustworthy data.</a:t>
            </a:r>
          </a:p>
        </p:txBody>
      </p:sp>
      <p:pic>
        <p:nvPicPr>
          <p:cNvPr id="9" name="Picture 8" descr="What is Data Cleaning? | Benefits of Data Cleaning | WinPure">
            <a:extLst>
              <a:ext uri="{FF2B5EF4-FFF2-40B4-BE49-F238E27FC236}">
                <a16:creationId xmlns:a16="http://schemas.microsoft.com/office/drawing/2014/main" id="{341CCA4E-2C80-7EB3-BB18-7AB68FBBAA9E}"/>
              </a:ext>
            </a:extLst>
          </p:cNvPr>
          <p:cNvPicPr>
            <a:picLocks noChangeAspect="1"/>
          </p:cNvPicPr>
          <p:nvPr/>
        </p:nvPicPr>
        <p:blipFill rotWithShape="1">
          <a:blip r:embed="rId2"/>
          <a:srcRect l="32250" r="3089" b="2"/>
          <a:stretch/>
        </p:blipFill>
        <p:spPr>
          <a:xfrm>
            <a:off x="6204745" y="491446"/>
            <a:ext cx="4281582" cy="3459714"/>
          </a:xfrm>
          <a:prstGeom prst="rect">
            <a:avLst/>
          </a:prstGeom>
          <a:noFill/>
        </p:spPr>
      </p:pic>
      <p:sp>
        <p:nvSpPr>
          <p:cNvPr id="10" name="Date Placeholder 12">
            <a:extLst>
              <a:ext uri="{FF2B5EF4-FFF2-40B4-BE49-F238E27FC236}">
                <a16:creationId xmlns:a16="http://schemas.microsoft.com/office/drawing/2014/main" id="{8FF23D78-716C-1D34-DB64-3583BD870439}"/>
              </a:ext>
            </a:extLst>
          </p:cNvPr>
          <p:cNvSpPr>
            <a:spLocks noGrp="1"/>
          </p:cNvSpPr>
          <p:nvPr>
            <p:ph type="dt" sz="half" idx="10"/>
          </p:nvPr>
        </p:nvSpPr>
        <p:spPr>
          <a:xfrm>
            <a:off x="847726" y="6199188"/>
            <a:ext cx="2743200" cy="365125"/>
          </a:xfrm>
        </p:spPr>
        <p:txBody>
          <a:bodyPr>
            <a:normAutofit/>
          </a:bodyPr>
          <a:lstStyle/>
          <a:p>
            <a:pPr>
              <a:spcAft>
                <a:spcPts val="600"/>
              </a:spcAft>
            </a:pPr>
            <a:fld id="{91037E52-4969-4342-96C8-37ABBE71CC28}" type="datetime1">
              <a:rPr lang="en-US" smtClean="0"/>
              <a:pPr>
                <a:spcAft>
                  <a:spcPts val="600"/>
                </a:spcAft>
              </a:pPr>
              <a:t>1/4/2024</a:t>
            </a:fld>
            <a:endParaRPr lang="en-US"/>
          </a:p>
        </p:txBody>
      </p:sp>
      <p:sp>
        <p:nvSpPr>
          <p:cNvPr id="14" name="Slide Number Placeholder 14">
            <a:extLst>
              <a:ext uri="{FF2B5EF4-FFF2-40B4-BE49-F238E27FC236}">
                <a16:creationId xmlns:a16="http://schemas.microsoft.com/office/drawing/2014/main" id="{F56182AA-A724-809C-012E-85E453D9859E}"/>
              </a:ext>
            </a:extLst>
          </p:cNvPr>
          <p:cNvSpPr>
            <a:spLocks noGrp="1"/>
          </p:cNvSpPr>
          <p:nvPr>
            <p:ph type="sldNum" sz="quarter" idx="12"/>
          </p:nvPr>
        </p:nvSpPr>
        <p:spPr>
          <a:xfrm>
            <a:off x="10728107" y="6199188"/>
            <a:ext cx="619125" cy="365125"/>
          </a:xfrm>
        </p:spPr>
        <p:txBody>
          <a:bodyPr>
            <a:normAutofit/>
          </a:bodyPr>
          <a:lstStyle/>
          <a:p>
            <a:pPr>
              <a:spcAft>
                <a:spcPts val="600"/>
              </a:spcAft>
            </a:pPr>
            <a:fld id="{1437450A-6C25-4B4D-B27D-E1E9B2CE4682}" type="slidenum">
              <a:rPr lang="en-US" smtClean="0"/>
              <a:pPr>
                <a:spcAft>
                  <a:spcPts val="600"/>
                </a:spcAft>
              </a:pPr>
              <a:t>6</a:t>
            </a:fld>
            <a:endParaRPr lang="en-US"/>
          </a:p>
        </p:txBody>
      </p:sp>
      <p:pic>
        <p:nvPicPr>
          <p:cNvPr id="5" name="Picture 4" descr="Premiere.Property.Group.LOGO - Sharp Retention">
            <a:extLst>
              <a:ext uri="{FF2B5EF4-FFF2-40B4-BE49-F238E27FC236}">
                <a16:creationId xmlns:a16="http://schemas.microsoft.com/office/drawing/2014/main" id="{E396595B-8853-3CF1-CD9E-74EE484D073E}"/>
              </a:ext>
            </a:extLst>
          </p:cNvPr>
          <p:cNvPicPr>
            <a:picLocks noChangeAspect="1"/>
          </p:cNvPicPr>
          <p:nvPr/>
        </p:nvPicPr>
        <p:blipFill rotWithShape="1">
          <a:blip r:embed="rId3"/>
          <a:srcRect l="16667" t="4225" r="14339" b="-5634"/>
          <a:stretch/>
        </p:blipFill>
        <p:spPr>
          <a:xfrm>
            <a:off x="9014052" y="5823895"/>
            <a:ext cx="2292326" cy="1114756"/>
          </a:xfrm>
          <a:prstGeom prst="rect">
            <a:avLst/>
          </a:prstGeom>
        </p:spPr>
      </p:pic>
    </p:spTree>
    <p:extLst>
      <p:ext uri="{BB962C8B-B14F-4D97-AF65-F5344CB8AC3E}">
        <p14:creationId xmlns:p14="http://schemas.microsoft.com/office/powerpoint/2010/main" val="3022224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AB1FF-CDD1-4CD9-7772-076255385602}"/>
              </a:ext>
            </a:extLst>
          </p:cNvPr>
          <p:cNvSpPr>
            <a:spLocks noGrp="1"/>
          </p:cNvSpPr>
          <p:nvPr>
            <p:ph type="title"/>
          </p:nvPr>
        </p:nvSpPr>
        <p:spPr>
          <a:xfrm>
            <a:off x="952500" y="952500"/>
            <a:ext cx="4344237" cy="1796757"/>
          </a:xfrm>
        </p:spPr>
        <p:txBody>
          <a:bodyPr>
            <a:normAutofit/>
          </a:bodyPr>
          <a:lstStyle/>
          <a:p>
            <a:r>
              <a:rPr lang="en-US"/>
              <a:t>Feature Engineering</a:t>
            </a:r>
          </a:p>
          <a:p>
            <a:endParaRPr lang="en-US" dirty="0"/>
          </a:p>
        </p:txBody>
      </p:sp>
      <p:sp>
        <p:nvSpPr>
          <p:cNvPr id="3" name="Content Placeholder 2">
            <a:extLst>
              <a:ext uri="{FF2B5EF4-FFF2-40B4-BE49-F238E27FC236}">
                <a16:creationId xmlns:a16="http://schemas.microsoft.com/office/drawing/2014/main" id="{F0DF129F-0CB0-2914-B60A-F906152B02C7}"/>
              </a:ext>
            </a:extLst>
          </p:cNvPr>
          <p:cNvSpPr>
            <a:spLocks noGrp="1"/>
          </p:cNvSpPr>
          <p:nvPr>
            <p:ph idx="1"/>
          </p:nvPr>
        </p:nvSpPr>
        <p:spPr>
          <a:xfrm>
            <a:off x="952500" y="2886892"/>
            <a:ext cx="4210593" cy="3018608"/>
          </a:xfrm>
        </p:spPr>
        <p:txBody>
          <a:bodyPr vert="horz" lIns="91440" tIns="45720" rIns="91440" bIns="45720" rtlCol="0">
            <a:normAutofit/>
          </a:bodyPr>
          <a:lstStyle/>
          <a:p>
            <a:pPr>
              <a:lnSpc>
                <a:spcPct val="110000"/>
              </a:lnSpc>
            </a:pPr>
            <a:r>
              <a:rPr lang="en-US" sz="1100"/>
              <a:t>Feature engineering was also critical to our project, involving the creation and transformation of input variables (features) to improve the performance of our machine learning models and analytical algorithms.</a:t>
            </a:r>
          </a:p>
          <a:p>
            <a:pPr>
              <a:lnSpc>
                <a:spcPct val="110000"/>
              </a:lnSpc>
            </a:pPr>
            <a:r>
              <a:rPr lang="en-US" sz="1100"/>
              <a:t>It included tasks such as selecting relevant features, creating new ones, scaling data, and encoding categorical variables. </a:t>
            </a:r>
          </a:p>
          <a:p>
            <a:pPr>
              <a:lnSpc>
                <a:spcPct val="110000"/>
              </a:lnSpc>
            </a:pPr>
            <a:r>
              <a:rPr lang="en-US" sz="1100"/>
              <a:t>Feature engineering is pivotal as it directly influences the predictive power and efficiency of our models.</a:t>
            </a:r>
          </a:p>
          <a:p>
            <a:pPr>
              <a:lnSpc>
                <a:spcPct val="110000"/>
              </a:lnSpc>
            </a:pPr>
            <a:r>
              <a:rPr lang="en-US" sz="1100"/>
              <a:t>Through thoughtful feature engineering, we aimed to enhance the representational power of our data, enabling our algorithms to extract meaningful patterns and make more accurate predictions or classifications, ultimately contributing to the success of our project.</a:t>
            </a:r>
          </a:p>
        </p:txBody>
      </p:sp>
      <p:pic>
        <p:nvPicPr>
          <p:cNvPr id="4" name="Picture 3" descr="Pros And Cons Of Feature Engineering - Big Data Analytics News">
            <a:extLst>
              <a:ext uri="{FF2B5EF4-FFF2-40B4-BE49-F238E27FC236}">
                <a16:creationId xmlns:a16="http://schemas.microsoft.com/office/drawing/2014/main" id="{D04B951E-8FB3-14E6-FD96-28B7E8733ECA}"/>
              </a:ext>
            </a:extLst>
          </p:cNvPr>
          <p:cNvPicPr>
            <a:picLocks noChangeAspect="1"/>
          </p:cNvPicPr>
          <p:nvPr/>
        </p:nvPicPr>
        <p:blipFill rotWithShape="1">
          <a:blip r:embed="rId2"/>
          <a:srcRect l="18156" r="19968" b="2"/>
          <a:stretch/>
        </p:blipFill>
        <p:spPr>
          <a:xfrm>
            <a:off x="6204745" y="865257"/>
            <a:ext cx="4281582" cy="3459714"/>
          </a:xfrm>
          <a:prstGeom prst="rect">
            <a:avLst/>
          </a:prstGeom>
          <a:noFill/>
        </p:spPr>
      </p:pic>
      <p:sp>
        <p:nvSpPr>
          <p:cNvPr id="8" name="Date Placeholder 6">
            <a:extLst>
              <a:ext uri="{FF2B5EF4-FFF2-40B4-BE49-F238E27FC236}">
                <a16:creationId xmlns:a16="http://schemas.microsoft.com/office/drawing/2014/main" id="{BAEFCE30-20EC-D2F4-5BD8-89CDAE28D2E9}"/>
              </a:ext>
            </a:extLst>
          </p:cNvPr>
          <p:cNvSpPr>
            <a:spLocks noGrp="1"/>
          </p:cNvSpPr>
          <p:nvPr>
            <p:ph type="dt" sz="half" idx="10"/>
          </p:nvPr>
        </p:nvSpPr>
        <p:spPr>
          <a:xfrm>
            <a:off x="847726" y="6199188"/>
            <a:ext cx="2743200" cy="365125"/>
          </a:xfrm>
        </p:spPr>
        <p:txBody>
          <a:bodyPr>
            <a:normAutofit/>
          </a:bodyPr>
          <a:lstStyle/>
          <a:p>
            <a:pPr>
              <a:spcAft>
                <a:spcPts val="600"/>
              </a:spcAft>
            </a:pPr>
            <a:fld id="{7FB15980-1F01-46F5-9BE3-B420B87C4E02}" type="datetime1">
              <a:rPr lang="en-US" smtClean="0"/>
              <a:pPr>
                <a:spcAft>
                  <a:spcPts val="600"/>
                </a:spcAft>
              </a:pPr>
              <a:t>1/4/2024</a:t>
            </a:fld>
            <a:endParaRPr lang="en-US"/>
          </a:p>
        </p:txBody>
      </p:sp>
      <p:sp>
        <p:nvSpPr>
          <p:cNvPr id="12" name="Slide Number Placeholder 9">
            <a:extLst>
              <a:ext uri="{FF2B5EF4-FFF2-40B4-BE49-F238E27FC236}">
                <a16:creationId xmlns:a16="http://schemas.microsoft.com/office/drawing/2014/main" id="{7FAFA6F5-E91F-C30E-BCAF-01C3F9CB40CF}"/>
              </a:ext>
            </a:extLst>
          </p:cNvPr>
          <p:cNvSpPr>
            <a:spLocks noGrp="1"/>
          </p:cNvSpPr>
          <p:nvPr>
            <p:ph type="sldNum" sz="quarter" idx="12"/>
          </p:nvPr>
        </p:nvSpPr>
        <p:spPr>
          <a:xfrm>
            <a:off x="10728107" y="6199188"/>
            <a:ext cx="619125" cy="365125"/>
          </a:xfrm>
        </p:spPr>
        <p:txBody>
          <a:bodyPr>
            <a:normAutofit/>
          </a:bodyPr>
          <a:lstStyle/>
          <a:p>
            <a:pPr>
              <a:spcAft>
                <a:spcPts val="600"/>
              </a:spcAft>
            </a:pPr>
            <a:fld id="{1437450A-6C25-4B4D-B27D-E1E9B2CE4682}" type="slidenum">
              <a:rPr lang="en-US" smtClean="0"/>
              <a:pPr>
                <a:spcAft>
                  <a:spcPts val="600"/>
                </a:spcAft>
              </a:pPr>
              <a:t>7</a:t>
            </a:fld>
            <a:endParaRPr lang="en-US"/>
          </a:p>
        </p:txBody>
      </p:sp>
      <p:pic>
        <p:nvPicPr>
          <p:cNvPr id="6" name="Picture 5" descr="Premiere.Property.Group.LOGO - Sharp Retention">
            <a:extLst>
              <a:ext uri="{FF2B5EF4-FFF2-40B4-BE49-F238E27FC236}">
                <a16:creationId xmlns:a16="http://schemas.microsoft.com/office/drawing/2014/main" id="{349A1378-7655-DC3E-6C1B-CC7FBF54225B}"/>
              </a:ext>
            </a:extLst>
          </p:cNvPr>
          <p:cNvPicPr>
            <a:picLocks noChangeAspect="1"/>
          </p:cNvPicPr>
          <p:nvPr/>
        </p:nvPicPr>
        <p:blipFill rotWithShape="1">
          <a:blip r:embed="rId3"/>
          <a:srcRect l="16667" t="4225" r="14339" b="-5634"/>
          <a:stretch/>
        </p:blipFill>
        <p:spPr>
          <a:xfrm>
            <a:off x="8969076" y="5825922"/>
            <a:ext cx="2284585" cy="1105724"/>
          </a:xfrm>
          <a:prstGeom prst="rect">
            <a:avLst/>
          </a:prstGeom>
        </p:spPr>
      </p:pic>
    </p:spTree>
    <p:extLst>
      <p:ext uri="{BB962C8B-B14F-4D97-AF65-F5344CB8AC3E}">
        <p14:creationId xmlns:p14="http://schemas.microsoft.com/office/powerpoint/2010/main" val="4123160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759EF-2BC6-D0B2-0706-8024786C8FE2}"/>
              </a:ext>
            </a:extLst>
          </p:cNvPr>
          <p:cNvSpPr>
            <a:spLocks noGrp="1"/>
          </p:cNvSpPr>
          <p:nvPr>
            <p:ph type="ctrTitle"/>
          </p:nvPr>
        </p:nvSpPr>
        <p:spPr>
          <a:xfrm>
            <a:off x="6430296" y="2025555"/>
            <a:ext cx="4466304" cy="1822118"/>
          </a:xfrm>
        </p:spPr>
        <p:txBody>
          <a:bodyPr anchor="ctr">
            <a:normAutofit/>
          </a:bodyPr>
          <a:lstStyle/>
          <a:p>
            <a:pPr>
              <a:lnSpc>
                <a:spcPct val="110000"/>
              </a:lnSpc>
            </a:pPr>
            <a:r>
              <a:rPr lang="en-US" dirty="0"/>
              <a:t>Average Property Price per Condition</a:t>
            </a:r>
          </a:p>
          <a:p>
            <a:pPr>
              <a:lnSpc>
                <a:spcPct val="110000"/>
              </a:lnSpc>
            </a:pPr>
            <a:endParaRPr lang="en-US"/>
          </a:p>
        </p:txBody>
      </p:sp>
      <p:pic>
        <p:nvPicPr>
          <p:cNvPr id="4" name="Content Placeholder 3" descr="A graph of a bar graph&#10;&#10;Description automatically generated">
            <a:extLst>
              <a:ext uri="{FF2B5EF4-FFF2-40B4-BE49-F238E27FC236}">
                <a16:creationId xmlns:a16="http://schemas.microsoft.com/office/drawing/2014/main" id="{114E4278-3E21-2C40-207A-F32A5A3C7C86}"/>
              </a:ext>
            </a:extLst>
          </p:cNvPr>
          <p:cNvPicPr>
            <a:picLocks noGrp="1" noChangeAspect="1"/>
          </p:cNvPicPr>
          <p:nvPr>
            <p:ph idx="4294967295"/>
          </p:nvPr>
        </p:nvPicPr>
        <p:blipFill rotWithShape="1">
          <a:blip r:embed="rId2"/>
          <a:srcRect l="17723" r="3" b="3"/>
          <a:stretch/>
        </p:blipFill>
        <p:spPr>
          <a:xfrm>
            <a:off x="969512" y="1688154"/>
            <a:ext cx="4904492" cy="3487191"/>
          </a:xfrm>
          <a:noFill/>
        </p:spPr>
      </p:pic>
      <p:pic>
        <p:nvPicPr>
          <p:cNvPr id="5" name="Picture 4" descr="Premiere.Property.Group.LOGO - Sharp Retention">
            <a:extLst>
              <a:ext uri="{FF2B5EF4-FFF2-40B4-BE49-F238E27FC236}">
                <a16:creationId xmlns:a16="http://schemas.microsoft.com/office/drawing/2014/main" id="{83B771E5-3D71-C47D-BF15-2EA8CDDC111E}"/>
              </a:ext>
            </a:extLst>
          </p:cNvPr>
          <p:cNvPicPr>
            <a:picLocks noChangeAspect="1"/>
          </p:cNvPicPr>
          <p:nvPr/>
        </p:nvPicPr>
        <p:blipFill rotWithShape="1">
          <a:blip r:embed="rId3"/>
          <a:srcRect l="16667" t="4225" r="14339" b="-5634"/>
          <a:stretch/>
        </p:blipFill>
        <p:spPr>
          <a:xfrm>
            <a:off x="8868251" y="5826290"/>
            <a:ext cx="2292326" cy="1104987"/>
          </a:xfrm>
          <a:prstGeom prst="rect">
            <a:avLst/>
          </a:prstGeom>
        </p:spPr>
      </p:pic>
    </p:spTree>
    <p:extLst>
      <p:ext uri="{BB962C8B-B14F-4D97-AF65-F5344CB8AC3E}">
        <p14:creationId xmlns:p14="http://schemas.microsoft.com/office/powerpoint/2010/main" val="384298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6BB8E-FD82-7647-C9E9-128DEECB101E}"/>
              </a:ext>
            </a:extLst>
          </p:cNvPr>
          <p:cNvSpPr>
            <a:spLocks noGrp="1"/>
          </p:cNvSpPr>
          <p:nvPr>
            <p:ph type="title"/>
          </p:nvPr>
        </p:nvSpPr>
        <p:spPr>
          <a:xfrm>
            <a:off x="6310490" y="1012091"/>
            <a:ext cx="5886394" cy="621100"/>
          </a:xfrm>
        </p:spPr>
        <p:txBody>
          <a:bodyPr>
            <a:normAutofit fontScale="90000"/>
          </a:bodyPr>
          <a:lstStyle/>
          <a:p>
            <a:pPr>
              <a:lnSpc>
                <a:spcPct val="110000"/>
              </a:lnSpc>
            </a:pPr>
            <a:r>
              <a:rPr lang="en-US" sz="2400" dirty="0"/>
              <a:t>Waterfront Price Analysis</a:t>
            </a:r>
            <a:endParaRPr lang="en-US"/>
          </a:p>
          <a:p>
            <a:pPr>
              <a:lnSpc>
                <a:spcPct val="110000"/>
              </a:lnSpc>
            </a:pPr>
            <a:endParaRPr lang="en-US" sz="2400"/>
          </a:p>
        </p:txBody>
      </p:sp>
      <p:pic>
        <p:nvPicPr>
          <p:cNvPr id="4" name="Content Placeholder 3" descr="A diagram of different colored squares&#10;&#10;Description automatically generated">
            <a:extLst>
              <a:ext uri="{FF2B5EF4-FFF2-40B4-BE49-F238E27FC236}">
                <a16:creationId xmlns:a16="http://schemas.microsoft.com/office/drawing/2014/main" id="{EB263095-EB01-8967-CCB5-886A89E25B33}"/>
              </a:ext>
            </a:extLst>
          </p:cNvPr>
          <p:cNvPicPr>
            <a:picLocks noGrp="1" noChangeAspect="1"/>
          </p:cNvPicPr>
          <p:nvPr>
            <p:ph idx="1"/>
          </p:nvPr>
        </p:nvPicPr>
        <p:blipFill rotWithShape="1">
          <a:blip r:embed="rId2"/>
          <a:srcRect t="-122" r="-454" b="474"/>
          <a:stretch/>
        </p:blipFill>
        <p:spPr>
          <a:xfrm>
            <a:off x="-63500" y="691829"/>
            <a:ext cx="6165397" cy="4684786"/>
          </a:xfrm>
          <a:noFill/>
        </p:spPr>
      </p:pic>
      <p:sp>
        <p:nvSpPr>
          <p:cNvPr id="11" name="Date Placeholder 12">
            <a:extLst>
              <a:ext uri="{FF2B5EF4-FFF2-40B4-BE49-F238E27FC236}">
                <a16:creationId xmlns:a16="http://schemas.microsoft.com/office/drawing/2014/main" id="{FC98C7CE-1DBE-1CF8-AC00-BC260EAD11B2}"/>
              </a:ext>
            </a:extLst>
          </p:cNvPr>
          <p:cNvSpPr>
            <a:spLocks noGrp="1"/>
          </p:cNvSpPr>
          <p:nvPr>
            <p:ph type="dt" sz="half" idx="10"/>
          </p:nvPr>
        </p:nvSpPr>
        <p:spPr>
          <a:xfrm>
            <a:off x="847726" y="6199188"/>
            <a:ext cx="2743200" cy="365125"/>
          </a:xfrm>
        </p:spPr>
        <p:txBody>
          <a:bodyPr/>
          <a:lstStyle/>
          <a:p>
            <a:pPr>
              <a:spcAft>
                <a:spcPts val="600"/>
              </a:spcAft>
            </a:pPr>
            <a:fld id="{DF067AD8-DD8B-41DD-AF75-FB7B41A9C9AD}" type="datetime1">
              <a:rPr lang="en-US" smtClean="0"/>
              <a:pPr>
                <a:spcAft>
                  <a:spcPts val="600"/>
                </a:spcAft>
              </a:pPr>
              <a:t>1/4/2024</a:t>
            </a:fld>
            <a:endParaRPr lang="en-US"/>
          </a:p>
        </p:txBody>
      </p:sp>
      <p:sp>
        <p:nvSpPr>
          <p:cNvPr id="15" name="Slide Number Placeholder 14">
            <a:extLst>
              <a:ext uri="{FF2B5EF4-FFF2-40B4-BE49-F238E27FC236}">
                <a16:creationId xmlns:a16="http://schemas.microsoft.com/office/drawing/2014/main" id="{273A6287-D0A9-8D17-59E9-2F956B78CEF6}"/>
              </a:ext>
            </a:extLst>
          </p:cNvPr>
          <p:cNvSpPr>
            <a:spLocks noGrp="1"/>
          </p:cNvSpPr>
          <p:nvPr>
            <p:ph type="sldNum" sz="quarter" idx="12"/>
          </p:nvPr>
        </p:nvSpPr>
        <p:spPr>
          <a:xfrm>
            <a:off x="10728107" y="6199188"/>
            <a:ext cx="619125" cy="365125"/>
          </a:xfrm>
        </p:spPr>
        <p:txBody>
          <a:bodyPr/>
          <a:lstStyle/>
          <a:p>
            <a:pPr>
              <a:spcAft>
                <a:spcPts val="600"/>
              </a:spcAft>
            </a:pPr>
            <a:fld id="{1437450A-6C25-4B4D-B27D-E1E9B2CE4682}" type="slidenum">
              <a:rPr lang="en-US" smtClean="0"/>
              <a:pPr>
                <a:spcAft>
                  <a:spcPts val="600"/>
                </a:spcAft>
              </a:pPr>
              <a:t>9</a:t>
            </a:fld>
            <a:endParaRPr lang="en-US"/>
          </a:p>
        </p:txBody>
      </p:sp>
      <p:pic>
        <p:nvPicPr>
          <p:cNvPr id="5" name="Picture 4" descr="Premiere.Property.Group.LOGO - Sharp Retention">
            <a:extLst>
              <a:ext uri="{FF2B5EF4-FFF2-40B4-BE49-F238E27FC236}">
                <a16:creationId xmlns:a16="http://schemas.microsoft.com/office/drawing/2014/main" id="{DEEABBC5-54EB-BB6B-593C-25D346C834AD}"/>
              </a:ext>
            </a:extLst>
          </p:cNvPr>
          <p:cNvPicPr>
            <a:picLocks noChangeAspect="1"/>
          </p:cNvPicPr>
          <p:nvPr/>
        </p:nvPicPr>
        <p:blipFill rotWithShape="1">
          <a:blip r:embed="rId3"/>
          <a:srcRect l="16667" t="4225" r="14339" b="-5634"/>
          <a:stretch/>
        </p:blipFill>
        <p:spPr>
          <a:xfrm>
            <a:off x="8751020" y="5826290"/>
            <a:ext cx="2292326" cy="1104987"/>
          </a:xfrm>
          <a:prstGeom prst="rect">
            <a:avLst/>
          </a:prstGeom>
        </p:spPr>
      </p:pic>
      <p:sp>
        <p:nvSpPr>
          <p:cNvPr id="7" name="TextBox 6">
            <a:extLst>
              <a:ext uri="{FF2B5EF4-FFF2-40B4-BE49-F238E27FC236}">
                <a16:creationId xmlns:a16="http://schemas.microsoft.com/office/drawing/2014/main" id="{D863E942-DB84-DF50-7739-96EC25D24620}"/>
              </a:ext>
            </a:extLst>
          </p:cNvPr>
          <p:cNvSpPr txBox="1"/>
          <p:nvPr/>
        </p:nvSpPr>
        <p:spPr>
          <a:xfrm>
            <a:off x="6453554" y="2575169"/>
            <a:ext cx="487289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bar plot provides a visual representation of how average prices vary across different property condition scores.</a:t>
            </a:r>
          </a:p>
        </p:txBody>
      </p:sp>
    </p:spTree>
    <p:extLst>
      <p:ext uri="{BB962C8B-B14F-4D97-AF65-F5344CB8AC3E}">
        <p14:creationId xmlns:p14="http://schemas.microsoft.com/office/powerpoint/2010/main" val="1456744833"/>
      </p:ext>
    </p:extLst>
  </p:cSld>
  <p:clrMapOvr>
    <a:masterClrMapping/>
  </p:clrMapOvr>
</p:sld>
</file>

<file path=ppt/theme/theme1.xml><?xml version="1.0" encoding="utf-8"?>
<a:theme xmlns:a="http://schemas.openxmlformats.org/drawingml/2006/main" name="PoiseVTI">
  <a:themeElements>
    <a:clrScheme name="Poise">
      <a:dk1>
        <a:sysClr val="windowText" lastClr="000000"/>
      </a:dk1>
      <a:lt1>
        <a:sysClr val="window" lastClr="FFFFFF"/>
      </a:lt1>
      <a:dk2>
        <a:srgbClr val="403739"/>
      </a:dk2>
      <a:lt2>
        <a:srgbClr val="F4E9E6"/>
      </a:lt2>
      <a:accent1>
        <a:srgbClr val="B18083"/>
      </a:accent1>
      <a:accent2>
        <a:srgbClr val="C17A69"/>
      </a:accent2>
      <a:accent3>
        <a:srgbClr val="CE9573"/>
      </a:accent3>
      <a:accent4>
        <a:srgbClr val="82907A"/>
      </a:accent4>
      <a:accent5>
        <a:srgbClr val="9A9966"/>
      </a:accent5>
      <a:accent6>
        <a:srgbClr val="AB9955"/>
      </a:accent6>
      <a:hlink>
        <a:srgbClr val="A97979"/>
      </a:hlink>
      <a:folHlink>
        <a:srgbClr val="BB7563"/>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docProps/app.xml><?xml version="1.0" encoding="utf-8"?>
<Properties xmlns="http://schemas.openxmlformats.org/officeDocument/2006/extended-properties" xmlns:vt="http://schemas.openxmlformats.org/officeDocument/2006/docPropsVTypes">
  <Template>office theme</Template>
  <TotalTime>17</TotalTime>
  <Words>797</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Courier New</vt:lpstr>
      <vt:lpstr>Goudy Old Style</vt:lpstr>
      <vt:lpstr>Univers Light</vt:lpstr>
      <vt:lpstr>PoiseVTI</vt:lpstr>
      <vt:lpstr>Optimizing Real Estate Pricing Strategy for Maximized Profits</vt:lpstr>
      <vt:lpstr>overview</vt:lpstr>
      <vt:lpstr>Objectives </vt:lpstr>
      <vt:lpstr>DATA</vt:lpstr>
      <vt:lpstr>terminology</vt:lpstr>
      <vt:lpstr>Data Cleanup</vt:lpstr>
      <vt:lpstr>Feature Engineering </vt:lpstr>
      <vt:lpstr>Average Property Price per Condition </vt:lpstr>
      <vt:lpstr>Waterfront Price Analysis </vt:lpstr>
      <vt:lpstr>Predictive Modeling RESULTS</vt:lpstr>
      <vt:lpstr>Key takeaways</vt:lpstr>
      <vt:lpstr>Recommendations</vt:lpstr>
      <vt:lpstr>Opportunities for Further Analysis </vt:lpstr>
      <vt:lpstr>Queries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duke baya</dc:creator>
  <cp:lastModifiedBy>Philip Baya</cp:lastModifiedBy>
  <cp:revision>499</cp:revision>
  <dcterms:created xsi:type="dcterms:W3CDTF">2024-01-04T08:11:39Z</dcterms:created>
  <dcterms:modified xsi:type="dcterms:W3CDTF">2024-01-04T12:37:34Z</dcterms:modified>
</cp:coreProperties>
</file>