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3" r:id="rId8"/>
    <p:sldId id="272" r:id="rId9"/>
    <p:sldId id="262" r:id="rId10"/>
    <p:sldId id="263" r:id="rId11"/>
    <p:sldId id="264" r:id="rId12"/>
    <p:sldId id="265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7145D-186D-4CD4-8EBE-A3D1D0A9647F}" v="27" dt="2024-09-10T13:14:57.789"/>
    <p1510:client id="{F8AF0939-871A-4583-9CF5-A51283713CAB}" v="587" dt="2024-09-09T19:01:01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, Brett R" userId="e6decde5-6352-4e65-8d8b-2fab587afc54" providerId="ADAL" clId="{0B07145D-186D-4CD4-8EBE-A3D1D0A9647F}"/>
    <pc:docChg chg="modSld">
      <pc:chgData name="Ely, Brett R" userId="e6decde5-6352-4e65-8d8b-2fab587afc54" providerId="ADAL" clId="{0B07145D-186D-4CD4-8EBE-A3D1D0A9647F}" dt="2024-09-10T13:15:30.972" v="28" actId="20577"/>
      <pc:docMkLst>
        <pc:docMk/>
      </pc:docMkLst>
      <pc:sldChg chg="modSp">
        <pc:chgData name="Ely, Brett R" userId="e6decde5-6352-4e65-8d8b-2fab587afc54" providerId="ADAL" clId="{0B07145D-186D-4CD4-8EBE-A3D1D0A9647F}" dt="2024-09-10T13:14:57.789" v="26" actId="20577"/>
        <pc:sldMkLst>
          <pc:docMk/>
          <pc:sldMk cId="3303951815" sldId="261"/>
        </pc:sldMkLst>
        <pc:spChg chg="mod">
          <ac:chgData name="Ely, Brett R" userId="e6decde5-6352-4e65-8d8b-2fab587afc54" providerId="ADAL" clId="{0B07145D-186D-4CD4-8EBE-A3D1D0A9647F}" dt="2024-09-10T13:14:57.789" v="26" actId="20577"/>
          <ac:spMkLst>
            <pc:docMk/>
            <pc:sldMk cId="3303951815" sldId="261"/>
            <ac:spMk id="3" creationId="{1CF564D6-5873-4C30-A860-A23449506B82}"/>
          </ac:spMkLst>
        </pc:spChg>
      </pc:sldChg>
      <pc:sldChg chg="modSp mod">
        <pc:chgData name="Ely, Brett R" userId="e6decde5-6352-4e65-8d8b-2fab587afc54" providerId="ADAL" clId="{0B07145D-186D-4CD4-8EBE-A3D1D0A9647F}" dt="2024-09-10T13:15:30.972" v="28" actId="20577"/>
        <pc:sldMkLst>
          <pc:docMk/>
          <pc:sldMk cId="353433978" sldId="272"/>
        </pc:sldMkLst>
        <pc:spChg chg="mod">
          <ac:chgData name="Ely, Brett R" userId="e6decde5-6352-4e65-8d8b-2fab587afc54" providerId="ADAL" clId="{0B07145D-186D-4CD4-8EBE-A3D1D0A9647F}" dt="2024-09-10T13:15:30.972" v="28" actId="20577"/>
          <ac:spMkLst>
            <pc:docMk/>
            <pc:sldMk cId="353433978" sldId="272"/>
            <ac:spMk id="3" creationId="{32DBA046-DC34-4570-9D0F-A700481D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8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4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B12386-D98A-4DCF-945F-4F542AA1CF4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99D883-5DE2-4FEC-8437-74B11E9626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4A9A-8E20-4540-87C8-DB41D1AF6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54" y="158878"/>
            <a:ext cx="11123295" cy="1603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IMPACT OF WEATHER ON MARATHON PERFORMANCE ACROSS AGE AND GENDER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9C9D-F824-41EC-AE52-B7D5B60AA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356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Brett Romano Ely, PhD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Assistant professor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Providence college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8E83C936-A6A5-4453-A3EB-29BE49B2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1762126"/>
            <a:ext cx="4076700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4AE3F3F0-F179-4F5D-936C-6B25CDF8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762126"/>
            <a:ext cx="3824644" cy="25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5CD0D0FC-BEE2-4417-A7B4-7407479D8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10788"/>
          <a:stretch/>
        </p:blipFill>
        <p:spPr bwMode="auto">
          <a:xfrm>
            <a:off x="7915274" y="1762125"/>
            <a:ext cx="3962401" cy="25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4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45D9-583D-45F6-846C-288443C3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 and Women Across 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60CAC-DD3C-420D-AD31-3B452A0AAB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977390"/>
            <a:ext cx="5291769" cy="404960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8FC5E5-2EA1-48C3-9958-04C3EE6108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99" y="1977389"/>
            <a:ext cx="5291769" cy="4049609"/>
          </a:xfrm>
        </p:spPr>
      </p:pic>
    </p:spTree>
    <p:extLst>
      <p:ext uri="{BB962C8B-B14F-4D97-AF65-F5344CB8AC3E}">
        <p14:creationId xmlns:p14="http://schemas.microsoft.com/office/powerpoint/2010/main" val="41448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568A7-1FE5-4E52-949B-9402E6FA34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7688"/>
            <a:ext cx="7759700" cy="5762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17DBF4-F6B1-4099-880A-E88CC6DB554A}"/>
              </a:ext>
            </a:extLst>
          </p:cNvPr>
          <p:cNvSpPr txBox="1"/>
          <p:nvPr/>
        </p:nvSpPr>
        <p:spPr>
          <a:xfrm>
            <a:off x="7335279" y="1520190"/>
            <a:ext cx="4731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Curves are significantly different</a:t>
            </a:r>
          </a:p>
          <a:p>
            <a:r>
              <a:rPr lang="en-US" sz="2400" dirty="0"/>
              <a:t>Older women show accelerated </a:t>
            </a:r>
          </a:p>
          <a:p>
            <a:r>
              <a:rPr lang="en-US" sz="2400" dirty="0"/>
              <a:t>rate of slowing (equivalent of ~3 </a:t>
            </a:r>
            <a:r>
              <a:rPr lang="en-US" sz="2400" dirty="0" err="1"/>
              <a:t>yrs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94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1E76-35A2-405C-B8C2-DB1291BA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WBGT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91DBE3-F8DE-4AAB-8029-63E688272D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" r="15438"/>
          <a:stretch/>
        </p:blipFill>
        <p:spPr>
          <a:xfrm>
            <a:off x="7296150" y="200103"/>
            <a:ext cx="3798570" cy="286586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AD6D9C-A9C5-49C1-98CE-857A7976F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49568" y="2353437"/>
            <a:ext cx="4474464" cy="30083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EA85B-D3E9-45DD-B62D-7975FFE08BE5}"/>
              </a:ext>
            </a:extLst>
          </p:cNvPr>
          <p:cNvSpPr txBox="1"/>
          <p:nvPr/>
        </p:nvSpPr>
        <p:spPr>
          <a:xfrm>
            <a:off x="6705600" y="5923579"/>
            <a:ext cx="541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Effects of WBGT were similar between men and women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86DBF-FAC8-4DA2-B19E-EB3086ACF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8" y="1276351"/>
            <a:ext cx="6969125" cy="47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280E-E36E-4C2C-852F-CC87F86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1317-A513-41D6-9DB8-9991EF40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In preliminary analyses:</a:t>
            </a:r>
          </a:p>
          <a:p>
            <a:r>
              <a:rPr lang="en-US" sz="2800" dirty="0"/>
              <a:t>-Best-fit lines do not reflect ages of peak performance</a:t>
            </a:r>
          </a:p>
          <a:p>
            <a:r>
              <a:rPr lang="en-US" sz="2800" dirty="0"/>
              <a:t>-Unclear if WBGT categories or Flag conditions are the best way to “bin” data</a:t>
            </a:r>
          </a:p>
          <a:p>
            <a:r>
              <a:rPr lang="en-US" sz="2800" dirty="0"/>
              <a:t>-Youngest and oldest runners have more limited dataset</a:t>
            </a:r>
          </a:p>
          <a:p>
            <a:r>
              <a:rPr lang="en-US" sz="2800" dirty="0"/>
              <a:t>Future Directions:</a:t>
            </a:r>
          </a:p>
          <a:p>
            <a:r>
              <a:rPr lang="en-US" sz="2800" dirty="0"/>
              <a:t>-Aging: At what age do men and women run their fastest marathon? At what age does slowing become significant?</a:t>
            </a:r>
          </a:p>
          <a:p>
            <a:r>
              <a:rPr lang="en-US" sz="2800" dirty="0"/>
              <a:t>-Weather: which variables are most highly related to performance? Does the impact of weather differ across age and gender?</a:t>
            </a:r>
          </a:p>
          <a:p>
            <a:r>
              <a:rPr lang="en-US" sz="2800" dirty="0"/>
              <a:t>Air Quality: These data have not been explored, but previous work indicates air quality may affect women more than men (aging not examined yet)</a:t>
            </a:r>
          </a:p>
        </p:txBody>
      </p:sp>
    </p:spTree>
    <p:extLst>
      <p:ext uri="{BB962C8B-B14F-4D97-AF65-F5344CB8AC3E}">
        <p14:creationId xmlns:p14="http://schemas.microsoft.com/office/powerpoint/2010/main" val="20699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B538-1C6A-42FE-8AA2-7DDE334A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F6DF-9928-4CE1-9420-708A030F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A8A2BEAD-6DFA-400F-86B7-44E8ED56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37360"/>
            <a:ext cx="7600950" cy="454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6764-CC3B-491A-8B32-74E5EE27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Weather on Marathon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05FE-31B7-4EF7-B383-8A86D77A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37" y="2495169"/>
            <a:ext cx="417988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-</a:t>
            </a:r>
            <a:r>
              <a:rPr lang="en-US" sz="2800" dirty="0"/>
              <a:t>Increasing WBGT results in slowing of marathon performance (Ely et al., 2007)</a:t>
            </a:r>
          </a:p>
          <a:p>
            <a:r>
              <a:rPr lang="en-US" sz="2800" dirty="0"/>
              <a:t>-Effects of weather less evident in female runners (</a:t>
            </a:r>
            <a:r>
              <a:rPr lang="en-US" sz="2800" dirty="0" err="1"/>
              <a:t>Vihma</a:t>
            </a:r>
            <a:r>
              <a:rPr lang="en-US" sz="2800" dirty="0"/>
              <a:t>, 2010)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CDF9A0-532F-4040-9CAE-9D21DBAAD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78214"/>
              </p:ext>
            </p:extLst>
          </p:nvPr>
        </p:nvGraphicFramePr>
        <p:xfrm>
          <a:off x="4821238" y="1737360"/>
          <a:ext cx="662622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7" r:id="rId2" imgW="6625777" imgH="4741821" progId="Prism7.Document">
                  <p:embed/>
                </p:oleObj>
              </mc:Choice>
              <mc:Fallback>
                <p:oleObj name="Prism 7" r:id="rId2" imgW="6625777" imgH="4741821" progId="Prism7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ACDF9A0-532F-4040-9CAE-9D21DBAADB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1238" y="1737360"/>
                        <a:ext cx="6626225" cy="474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9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AA98-7725-464C-848C-4F9A471E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Gender, Age, and Marathon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FBF-A2CF-4236-925C-754A8043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32170" cy="4023360"/>
          </a:xfrm>
        </p:spPr>
        <p:txBody>
          <a:bodyPr/>
          <a:lstStyle/>
          <a:p>
            <a:r>
              <a:rPr lang="en-US" sz="2400" dirty="0"/>
              <a:t>-Men are more likely than women to slow over the course of a marathon (</a:t>
            </a:r>
            <a:r>
              <a:rPr lang="en-US" sz="2400" dirty="0" err="1"/>
              <a:t>Deanor</a:t>
            </a:r>
            <a:r>
              <a:rPr lang="en-US" sz="2400" dirty="0"/>
              <a:t> et al., 2015)</a:t>
            </a:r>
          </a:p>
          <a:p>
            <a:r>
              <a:rPr lang="en-US" sz="2400" dirty="0"/>
              <a:t>-Older runners tend to have less pace variance in a marathon than younger runners (</a:t>
            </a:r>
            <a:r>
              <a:rPr lang="en-US" sz="2400" dirty="0" err="1"/>
              <a:t>Nikolaidis</a:t>
            </a:r>
            <a:r>
              <a:rPr lang="en-US" sz="2400" dirty="0"/>
              <a:t>, 2019)</a:t>
            </a:r>
          </a:p>
          <a:p>
            <a:r>
              <a:rPr lang="en-US" sz="2400" dirty="0"/>
              <a:t>-Masters men and women are negatively impacted by higher temperatures and humidity in the New York City marathon (</a:t>
            </a:r>
            <a:r>
              <a:rPr lang="en-US" sz="2400" dirty="0" err="1"/>
              <a:t>Knechtle</a:t>
            </a:r>
            <a:r>
              <a:rPr lang="en-US" sz="2400" dirty="0"/>
              <a:t> et al., 2021)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D17D5-25E9-4205-91E4-BAB1A73D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11" b="51495"/>
          <a:stretch/>
        </p:blipFill>
        <p:spPr bwMode="auto">
          <a:xfrm>
            <a:off x="7124096" y="1845734"/>
            <a:ext cx="4639279" cy="35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CDE3-44B1-432B-81D2-C90EA9AE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age on thermoregulation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DF62-DDAD-4C3B-938E-B5F66CD8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" y="1826684"/>
            <a:ext cx="4600259" cy="4023360"/>
          </a:xfrm>
        </p:spPr>
        <p:txBody>
          <a:bodyPr>
            <a:normAutofit/>
          </a:bodyPr>
          <a:lstStyle/>
          <a:p>
            <a:r>
              <a:rPr lang="en-US" sz="2800" dirty="0"/>
              <a:t>Reduced ability to tolerate heat stress in older individuals</a:t>
            </a:r>
          </a:p>
          <a:p>
            <a:r>
              <a:rPr lang="en-US" sz="2800" dirty="0"/>
              <a:t>-Does this translate to decreased running performance in hot environments?</a:t>
            </a:r>
          </a:p>
          <a:p>
            <a:r>
              <a:rPr lang="en-US" sz="2800" dirty="0"/>
              <a:t>-Does it differ between men and women?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Fig. 3.">
            <a:extLst>
              <a:ext uri="{FF2B5EF4-FFF2-40B4-BE49-F238E27FC236}">
                <a16:creationId xmlns:a16="http://schemas.microsoft.com/office/drawing/2014/main" id="{EF162760-1E29-4C6E-9470-98AC2BBF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4" y="1375410"/>
            <a:ext cx="6675436" cy="46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48904-45BF-4C75-9050-126118285AAD}"/>
              </a:ext>
            </a:extLst>
          </p:cNvPr>
          <p:cNvSpPr txBox="1"/>
          <p:nvPr/>
        </p:nvSpPr>
        <p:spPr>
          <a:xfrm>
            <a:off x="7305564" y="6458532"/>
            <a:ext cx="2373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Kenney &amp; </a:t>
            </a:r>
            <a:r>
              <a:rPr lang="en-US" dirty="0" err="1"/>
              <a:t>Munce</a:t>
            </a:r>
            <a:r>
              <a:rPr lang="en-US" dirty="0"/>
              <a:t>, 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7E8C-DCB8-4F77-BB9B-31447715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9D65-019D-4F64-908F-0326B1DB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purpose of this study was to examine the impact of weather (wet bulb globe temperature; WBGT) on marathon performance across the lifespan in both men and women.</a:t>
            </a:r>
          </a:p>
          <a:p>
            <a:endParaRPr lang="en-US" sz="2400" dirty="0"/>
          </a:p>
          <a:p>
            <a:r>
              <a:rPr lang="en-US" sz="2400" dirty="0"/>
              <a:t>Hypothesis: Slowing would be more pronounced with high WBGT in older individuals compared to younger individuals, and similar trends would be seen in men and women.</a:t>
            </a:r>
          </a:p>
        </p:txBody>
      </p:sp>
    </p:spTree>
    <p:extLst>
      <p:ext uri="{BB962C8B-B14F-4D97-AF65-F5344CB8AC3E}">
        <p14:creationId xmlns:p14="http://schemas.microsoft.com/office/powerpoint/2010/main" val="42549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0849-37BF-49BE-9BF7-1FFD88A0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64D6-5873-4C30-A860-A2344950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r>
              <a:rPr lang="en-US" sz="2400" dirty="0"/>
              <a:t>Marathon race results and weather data for: Boston, Chicago, New York, Twin Cities, Grandma’s Marathons for 17 to 24 years, 1993-2016. </a:t>
            </a:r>
          </a:p>
          <a:p>
            <a:r>
              <a:rPr lang="en-US" sz="2400" dirty="0"/>
              <a:t>Extracted fastest finishing time among men and women at each year of age, compared with the course record (%CR). </a:t>
            </a:r>
          </a:p>
          <a:p>
            <a:r>
              <a:rPr lang="en-US" sz="2400" dirty="0"/>
              <a:t>In preliminary analyses, races were divided into quintiles based on WBGT: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Q1: 0-5.0°C (1995 NYC, 5°C, 37%rh, WBGT =3.6 °C)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Q2: 5.1-10°C (2014 Twin Cities, 8.1°C, 55%rh, WBGT= 7.3°C)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Q3: 10.1-15 °C (2016 Boston, 13.8°C, 46%rh, WBGT =12.7 °C)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Q4: 15.1-20°C (2015 Grandma’s, 17°C, 87%rh, WBGT=18.1 °C)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Q5: 20.1-25°C. (2012 Boston, 24.5°C, 51%rh, WBGT=23.2 °C)</a:t>
            </a:r>
          </a:p>
          <a:p>
            <a:r>
              <a:rPr lang="en-US" sz="2400" dirty="0"/>
              <a:t>Regression analysis to model finishing time by age, gender, and WBGT.</a:t>
            </a:r>
          </a:p>
        </p:txBody>
      </p:sp>
    </p:spTree>
    <p:extLst>
      <p:ext uri="{BB962C8B-B14F-4D97-AF65-F5344CB8AC3E}">
        <p14:creationId xmlns:p14="http://schemas.microsoft.com/office/powerpoint/2010/main" val="33039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9504-B567-D488-A13B-699F447F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Parameters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22C53C-6403-DB57-DF82-7614FDC5C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18440"/>
              </p:ext>
            </p:extLst>
          </p:nvPr>
        </p:nvGraphicFramePr>
        <p:xfrm>
          <a:off x="1036320" y="1164945"/>
          <a:ext cx="9956202" cy="484709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03048">
                  <a:extLst>
                    <a:ext uri="{9D8B030D-6E8A-4147-A177-3AD203B41FA5}">
                      <a16:colId xmlns:a16="http://schemas.microsoft.com/office/drawing/2014/main" val="2387654262"/>
                    </a:ext>
                  </a:extLst>
                </a:gridCol>
                <a:gridCol w="4401743">
                  <a:extLst>
                    <a:ext uri="{9D8B030D-6E8A-4147-A177-3AD203B41FA5}">
                      <a16:colId xmlns:a16="http://schemas.microsoft.com/office/drawing/2014/main" val="1350655407"/>
                    </a:ext>
                  </a:extLst>
                </a:gridCol>
                <a:gridCol w="3451411">
                  <a:extLst>
                    <a:ext uri="{9D8B030D-6E8A-4147-A177-3AD203B41FA5}">
                      <a16:colId xmlns:a16="http://schemas.microsoft.com/office/drawing/2014/main" val="3647719692"/>
                    </a:ext>
                  </a:extLst>
                </a:gridCol>
              </a:tblGrid>
              <a:tr h="205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Parameter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Coding details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Notes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1153154577"/>
                  </a:ext>
                </a:extLst>
              </a:tr>
              <a:tr h="205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Td, C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Dry bulb temperature in Celsius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186373525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Tw, C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Wet bulb temperature in Celsius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Factors in humidity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958602253"/>
                  </a:ext>
                </a:extLst>
              </a:tr>
              <a:tr h="205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%rh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Percent relative humidity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287073654"/>
                  </a:ext>
                </a:extLst>
              </a:tr>
              <a:tr h="205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Tg, C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Black globe temperature in Celsius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Factors in SR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1654851788"/>
                  </a:ext>
                </a:extLst>
              </a:tr>
              <a:tr h="205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 W/m2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Solar radiation in Watts per meter squared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817143911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DP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Dew Point in Celsius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Factors in humidity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2319922306"/>
                  </a:ext>
                </a:extLst>
              </a:tr>
              <a:tr h="205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Wind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Wind speed in Km/hr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326990787"/>
                  </a:ext>
                </a:extLst>
              </a:tr>
              <a:tr h="756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WBGT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Wet Bulb Globe Temperature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Weighted average of dry bulb, wet bulb, and globe temperature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758398927"/>
                  </a:ext>
                </a:extLst>
              </a:tr>
              <a:tr h="1068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Flag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White = WBGT &lt;10C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Green = WBGT 10-18C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Yellow = WBGT &gt;18-23C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Red = WBGT &gt;23-28C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Black = WBGT &gt;28C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Based on WBGT and risk of heat illness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48" marR="51548" marT="0" marB="0"/>
                </a:tc>
                <a:extLst>
                  <a:ext uri="{0D108BD9-81ED-4DB2-BD59-A6C34878D82A}">
                    <a16:rowId xmlns:a16="http://schemas.microsoft.com/office/drawing/2014/main" val="335701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51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4D35-A91A-419E-B8CE-0ADF7FDB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WBGT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A046-DC34-4570-9D0F-A700481D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17845" cy="4023360"/>
          </a:xfrm>
        </p:spPr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WBGT = (0.7 * Tw) + (0.2 *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Tg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) + (0.1 * Td) </a:t>
            </a:r>
          </a:p>
          <a:p>
            <a:r>
              <a:rPr lang="en-US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Td 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= Temperature, °C (dry bulb)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Tg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= Globe Temperature °C, factors in solar radiation </a:t>
            </a: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Tw = Wet-bulb Temperature °C, </a:t>
            </a:r>
            <a:r>
              <a:rPr lang="en-US" b="1" dirty="0">
                <a:solidFill>
                  <a:srgbClr val="111111"/>
                </a:solidFill>
                <a:latin typeface="Roboto" panose="020B0604020202020204" pitchFamily="2" charset="0"/>
              </a:rPr>
              <a:t>factors in humidity</a:t>
            </a:r>
            <a:endParaRPr lang="en-US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19B49B8-9AF5-42CC-B0D9-38378BF8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371725"/>
            <a:ext cx="45148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3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A75C-49F8-4BBE-BD2D-E19B1A3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5AA4-8A9E-40DC-9842-6B37A0DC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Ninety-two race years yielded: </a:t>
            </a:r>
          </a:p>
          <a:p>
            <a:pPr lvl="1"/>
            <a:r>
              <a:rPr lang="en-US" sz="2400" dirty="0"/>
              <a:t>6,112 men finishers age 14 to 91 </a:t>
            </a:r>
          </a:p>
          <a:p>
            <a:pPr lvl="1"/>
            <a:r>
              <a:rPr lang="en-US" sz="2400" dirty="0"/>
              <a:t>5,452 women finishers aged 14 to 88. </a:t>
            </a:r>
          </a:p>
          <a:p>
            <a:r>
              <a:rPr lang="en-US" sz="2400" dirty="0"/>
              <a:t>Preliminary Analyses:</a:t>
            </a:r>
          </a:p>
          <a:p>
            <a:r>
              <a:rPr lang="en-US" sz="2400" dirty="0"/>
              <a:t>A U-shaped relationship was found between age and %CR (R</a:t>
            </a:r>
            <a:r>
              <a:rPr lang="en-US" sz="2400" baseline="30000" dirty="0"/>
              <a:t>2</a:t>
            </a:r>
            <a:r>
              <a:rPr lang="en-US" sz="2400" dirty="0"/>
              <a:t> = 0.792, p&lt; 0.001), which was affected by gender (ΔR</a:t>
            </a:r>
            <a:r>
              <a:rPr lang="en-US" sz="2400" baseline="30000" dirty="0"/>
              <a:t>2</a:t>
            </a:r>
            <a:r>
              <a:rPr lang="en-US" sz="2400" dirty="0"/>
              <a:t>= 0.012, p&lt; 0.001). </a:t>
            </a:r>
          </a:p>
          <a:p>
            <a:r>
              <a:rPr lang="en-US" sz="2400" dirty="0"/>
              <a:t>WBGT also affected the prediction of %CR (ΔR</a:t>
            </a:r>
            <a:r>
              <a:rPr lang="en-US" sz="2400" baseline="30000" dirty="0"/>
              <a:t>2</a:t>
            </a:r>
            <a:r>
              <a:rPr lang="en-US" sz="2400" dirty="0"/>
              <a:t>= 0.003, p&lt; 0.001), with an impact of both age and gender.</a:t>
            </a:r>
          </a:p>
        </p:txBody>
      </p:sp>
    </p:spTree>
    <p:extLst>
      <p:ext uri="{BB962C8B-B14F-4D97-AF65-F5344CB8AC3E}">
        <p14:creationId xmlns:p14="http://schemas.microsoft.com/office/powerpoint/2010/main" val="14380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29196f36-1d5e-4d26-8945-3be41ba81178}" enabled="0" method="" siteId="{29196f36-1d5e-4d26-8945-3be41ba8117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5085</TotalTime>
  <Words>846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Roboto</vt:lpstr>
      <vt:lpstr>Retrospect</vt:lpstr>
      <vt:lpstr>Prism 7</vt:lpstr>
      <vt:lpstr>IMPACT OF WEATHER ON MARATHON PERFORMANCE ACROSS AGE AND GENDER</vt:lpstr>
      <vt:lpstr>Impact of Weather on Marathon Performance</vt:lpstr>
      <vt:lpstr>Gender, Age, and Marathon Performance</vt:lpstr>
      <vt:lpstr>Impact of age on thermoregulation </vt:lpstr>
      <vt:lpstr>Purpose</vt:lpstr>
      <vt:lpstr>Methods</vt:lpstr>
      <vt:lpstr>Weather Parameters </vt:lpstr>
      <vt:lpstr>Calculating WBGT</vt:lpstr>
      <vt:lpstr>Results</vt:lpstr>
      <vt:lpstr>Men and Women Across Age</vt:lpstr>
      <vt:lpstr>PowerPoint Presentation</vt:lpstr>
      <vt:lpstr>Impact of WBGT </vt:lpstr>
      <vt:lpstr>Limitations &amp; Future Directions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Ely, Brett R</cp:lastModifiedBy>
  <cp:revision>15</cp:revision>
  <dcterms:created xsi:type="dcterms:W3CDTF">2021-10-04T17:52:11Z</dcterms:created>
  <dcterms:modified xsi:type="dcterms:W3CDTF">2024-09-10T13:15:32Z</dcterms:modified>
</cp:coreProperties>
</file>