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05" r:id="rId2"/>
    <p:sldId id="419" r:id="rId3"/>
    <p:sldId id="399" r:id="rId4"/>
    <p:sldId id="400" r:id="rId5"/>
    <p:sldId id="392" r:id="rId6"/>
    <p:sldId id="391" r:id="rId7"/>
    <p:sldId id="403" r:id="rId8"/>
    <p:sldId id="398" r:id="rId9"/>
    <p:sldId id="402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73"/>
  </p:normalViewPr>
  <p:slideViewPr>
    <p:cSldViewPr snapToGrid="0" snapToObjects="1">
      <p:cViewPr varScale="1">
        <p:scale>
          <a:sx n="143" d="100"/>
          <a:sy n="143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D7B3-A68E-7543-AD23-119FFB2A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6D5-8494-6B49-AF64-F0D8EB6B2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A3AF-8366-1E4E-849A-5B6BA726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4AF12-0B0A-F24B-A56F-3A1F269B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EB44-561B-9D42-B3A7-296822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E3B8-EEE0-644E-AF4D-50BA73EC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814DF-05F0-8447-952D-893DF857A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89F06-FF99-DC49-8E06-D4F10F31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0EB4-58D9-3242-975E-A0A53E93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B4F9-787C-FA44-AB00-5BAF3BBC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13436-BBEF-6A4C-98D9-D705A8E45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00173-A830-8E4F-A9DD-A2E9BBE1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F3A9-7301-C841-811C-19D1A992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D924-616F-094D-8855-699A534E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5F044-06DE-0149-9204-D32AD443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" r="756"/>
          <a:stretch/>
        </p:blipFill>
        <p:spPr>
          <a:xfrm>
            <a:off x="2157385" y="0"/>
            <a:ext cx="10034017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10800000">
            <a:off x="-2" y="0"/>
            <a:ext cx="12191404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26000"/>
                </a:schemeClr>
              </a:gs>
              <a:gs pos="60000">
                <a:schemeClr val="bg1"/>
              </a:gs>
              <a:gs pos="100000">
                <a:schemeClr val="bg1">
                  <a:alpha val="1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tifakt ElementOfc" panose="020B0504020101020102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235" y="6414746"/>
            <a:ext cx="1965960" cy="408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365125"/>
            <a:ext cx="11342687" cy="88545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0213" y="1250576"/>
            <a:ext cx="11342687" cy="5226424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  <a:lvl2pPr marL="287338" indent="-276225">
              <a:buClr>
                <a:schemeClr val="tx2"/>
              </a:buClr>
              <a:buFont typeface="Wingdings" charset="2"/>
              <a:buChar char="§"/>
              <a:tabLst/>
              <a:defRPr sz="2000" b="0">
                <a:solidFill>
                  <a:schemeClr val="tx1"/>
                </a:solidFill>
              </a:defRPr>
            </a:lvl2pPr>
            <a:lvl3pPr marL="692150" indent="-287338">
              <a:buClr>
                <a:schemeClr val="tx2"/>
              </a:buClr>
              <a:buFont typeface="Wingdings" charset="2"/>
              <a:buChar char="§"/>
              <a:tabLst/>
              <a:defRPr sz="2000">
                <a:solidFill>
                  <a:schemeClr val="tx1"/>
                </a:solidFill>
              </a:defRPr>
            </a:lvl3pPr>
            <a:lvl4pPr marL="1038225" indent="-298450">
              <a:buClr>
                <a:schemeClr val="tx2"/>
              </a:buClr>
              <a:buFont typeface="Wingdings" charset="2"/>
              <a:buChar char="§"/>
              <a:tabLst/>
              <a:defRPr sz="2000">
                <a:solidFill>
                  <a:schemeClr val="tx1"/>
                </a:solidFill>
              </a:defRPr>
            </a:lvl4pPr>
            <a:lvl5pPr marL="1373188" indent="-287338">
              <a:buClr>
                <a:schemeClr val="tx2"/>
              </a:buClr>
              <a:buFont typeface="Wingdings" charset="2"/>
              <a:buChar char="§"/>
              <a:tabLst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 dirty="0"/>
              <a:t>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6371" y="6539297"/>
            <a:ext cx="183036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tx2">
                    <a:lumMod val="40000"/>
                    <a:lumOff val="60000"/>
                  </a:schemeClr>
                </a:solidFill>
                <a:latin typeface="Artifakt ElementOfc" charset="0"/>
                <a:ea typeface="Artifakt ElementOfc" charset="0"/>
                <a:cs typeface="Artifakt ElementOfc" charset="0"/>
              </a:rPr>
              <a:t>© Autodesk, Inc. 2018</a:t>
            </a:r>
            <a:endParaRPr lang="en-US" sz="85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Artifakt ElementOfc" charset="0"/>
              <a:ea typeface="Artifakt ElementOfc" charset="0"/>
              <a:cs typeface="Artifakt ElementOf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0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4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4080">
          <p15:clr>
            <a:srgbClr val="FBAE40"/>
          </p15:clr>
        </p15:guide>
        <p15:guide id="4" pos="7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9E89-2964-4B4F-93A3-FB9838F3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C4AC-6240-404D-8AF3-CC66A838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11BF-D050-AF48-9006-91443294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FEA89-C035-7946-9600-13F3A1D7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F97D-96EA-7848-AF13-460DD564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FFFB-8AAD-C04D-B36C-EAF50E89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AEB1C-BAA2-7743-95DB-39CEC62AA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E160-A0C8-A542-BE4F-6B9A4CAF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ACCA-DF4D-D442-BD2B-EA8771CB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6E20-28E2-A149-9AD4-F52AE281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7E42-4B08-7748-A8C9-EEE18F4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6F7-A4E4-0240-8DF1-0C3B10F38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DFE51-508B-564A-A39E-5891DC944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F05C-1C27-BB45-9100-6283FA1F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E6911-3B4C-D444-A150-C91998D2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6E6F9-D0A8-7246-9B46-3351EAE0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2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0EA-710D-9E4B-821B-CA34DC64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383B6-4264-C64F-A8E6-A3A03D23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B16DD-76C7-B64D-B631-39C1D950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5760C-A229-C34A-BB5B-D2AB1F8BD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EC037-EF48-C247-8ED5-5D1F56F4C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B63BA-AE01-1249-8E5D-541557CA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9FFE5-5DFB-4643-9F93-9716DD34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076C7-A51B-114E-8020-EF5FD0DB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8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0601-BA83-6E49-B889-B5CA0A1F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D29E4-A384-B64D-9E01-53B56A24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44EAA-4849-8A4F-BFC3-B655062D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71D30-BFB2-5B4A-8BBF-EE765EE1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73BCE-A871-D34E-A1BF-C3DF430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C06FA-E40A-D14B-B1FC-D76B899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C7109-AE16-3B47-9D41-365ACD39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0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1DA3-831E-FF4F-9E69-F6262170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FD005-0DC0-8F4A-A04F-3F78E1AA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F3CEC-95A5-BF4C-84CD-6A49588CE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65D1D-9150-F545-967A-4DF6FAF3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0D4CB-36E6-5A4B-9E71-B2D47A50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78D1-733A-AF42-AA0D-2ADD0F02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D6B3-5F31-9C4A-8D41-A99DD9D0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82D42-3409-7942-983E-CCA823BCB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0B35D-4FE4-0F40-BD32-606DE00A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06CF-F552-9949-BC25-041BA3E8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7D411-F05A-0548-A523-8A803434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49C37-0260-AE41-B86F-F144FEC5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5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65193-4833-C24C-8916-0AC10826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B92B4-9760-0B46-8DB3-0364CE8C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7A7E-BB83-EC48-9E58-0125776DC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039F-F631-154C-9230-537E5DDC4B0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D75E9-0CC4-664C-A9DF-DB2BE09DE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984C-ECD7-FD46-A4C4-38802B458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hyperlink" Target="https://developer.autodesk.com/en/docs/model-derivative/v2/reference/http/formats-GET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developer.autodesk.com/en/docs/model-derivative/v2/overview/supported-translation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4" Type="http://schemas.openxmlformats.org/officeDocument/2006/relationships/hyperlink" Target="https://developer.autodesk.com/en/docs/model-derivative/v2/reference/http/job-POS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4632911" TargetMode="External"/><Relationship Id="rId2" Type="http://schemas.openxmlformats.org/officeDocument/2006/relationships/hyperlink" Target="https://developer.autodesk.com/en/docs/model-derivative/v2/reference/http/urn-manifest-GET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utodesk.com/en/docs/model-derivative/v2/reference/http/job-POST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utodesk.com/en/docs/model-derivative/v2/reference/http/urn-manifest-GET/" TargetMode="External"/><Relationship Id="rId2" Type="http://schemas.openxmlformats.org/officeDocument/2006/relationships/hyperlink" Target="https://developer.api.autodesk.com/modelderivative/v2/designdata/:urn/manifest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utodesk.com/en/docs/model-derivative/v2/reference/http/urn-metadata-guid-GET/" TargetMode="External"/><Relationship Id="rId2" Type="http://schemas.openxmlformats.org/officeDocument/2006/relationships/hyperlink" Target="https://developer.autodesk.com/en/docs/model-derivative/v2/reference/http/urn-metadata-GET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.autodesk.com/en/docs/model-derivative/v2/reference/http/urn-metadata-guid-properties-GE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zh-cn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Autodesk.Forge/" TargetMode="External"/><Relationship Id="rId13" Type="http://schemas.openxmlformats.org/officeDocument/2006/relationships/hyperlink" Target="https://github.com/Autodesk-Forge/forge-php-client" TargetMode="External"/><Relationship Id="rId3" Type="http://schemas.openxmlformats.org/officeDocument/2006/relationships/hyperlink" Target="https://www.npmjs.com/package/forge-apis" TargetMode="External"/><Relationship Id="rId7" Type="http://schemas.openxmlformats.org/officeDocument/2006/relationships/hyperlink" Target="https://www.npmjs.com/package/forge-model-derivative" TargetMode="External"/><Relationship Id="rId12" Type="http://schemas.openxmlformats.org/officeDocument/2006/relationships/hyperlink" Target="https://packagist.org/packages/autodesk/forge-client" TargetMode="External"/><Relationship Id="rId2" Type="http://schemas.openxmlformats.org/officeDocument/2006/relationships/hyperlink" Target="https://github.com/Autodesk-Forge/forge-boilers.nodej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npmjs.com/package/forge-oss" TargetMode="External"/><Relationship Id="rId11" Type="http://schemas.openxmlformats.org/officeDocument/2006/relationships/hyperlink" Target="https://github.com/Autodesk-Forge/forge-api-java-client" TargetMode="External"/><Relationship Id="rId5" Type="http://schemas.openxmlformats.org/officeDocument/2006/relationships/hyperlink" Target="https://www.npmjs.com/package/forge-oauth2" TargetMode="External"/><Relationship Id="rId10" Type="http://schemas.openxmlformats.org/officeDocument/2006/relationships/hyperlink" Target="https://mvnrepository.com/artifact/com.autodesk/forge-java-sdk" TargetMode="External"/><Relationship Id="rId4" Type="http://schemas.openxmlformats.org/officeDocument/2006/relationships/hyperlink" Target="https://www.npmjs.com/package/forge-data-management" TargetMode="External"/><Relationship Id="rId9" Type="http://schemas.openxmlformats.org/officeDocument/2006/relationships/hyperlink" Target="https://github.com/Autodesk-Forge/forge-api-dotnet-client" TargetMode="External"/><Relationship Id="rId14" Type="http://schemas.openxmlformats.org/officeDocument/2006/relationships/hyperlink" Target="https://blogs.perficient.com/2016/04/28/tsl-1-2-and-net-suppor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desk-forge.gitee.io/workshop/?sb=4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orge.autodesk.com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desk-forge-api-playground.herokuapp.com/?sb=sdk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" TargetMode="External"/><Relationship Id="rId2" Type="http://schemas.openxmlformats.org/officeDocument/2006/relationships/hyperlink" Target="https://curl.haxx.se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forge.autodesk.com/blog/3-legged-oauth-2-using-insomnia-res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utodesk.com/en/docs/oauth/v2/reference/http/authenticate-POST/" TargetMode="External"/><Relationship Id="rId2" Type="http://schemas.openxmlformats.org/officeDocument/2006/relationships/hyperlink" Target="https://developer.api.autodesk.com/authentication/v1/authenticate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utodesk.com/en/docs/data/v2/reference/http/buckets-POST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utodesk.com/en/docs/data/v2/reference/http/buckets-:bucketKey-objects-:objectName-PUT/" TargetMode="External"/><Relationship Id="rId2" Type="http://schemas.openxmlformats.org/officeDocument/2006/relationships/hyperlink" Target="https://developer.api.autodesk.com/oss/v2/buckets/:bucketKey/objects/:objectName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utodesk-forge-api-playground.herokuapp.com/?sb=up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2EBC4-B049-A14F-8052-53B331B44553}"/>
              </a:ext>
            </a:extLst>
          </p:cNvPr>
          <p:cNvSpPr txBox="1">
            <a:spLocks/>
          </p:cNvSpPr>
          <p:nvPr/>
        </p:nvSpPr>
        <p:spPr>
          <a:xfrm>
            <a:off x="2033213" y="2250291"/>
            <a:ext cx="7774588" cy="1741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</a:rPr>
              <a:t>Forge Viewer </a:t>
            </a:r>
            <a:r>
              <a:rPr lang="zh-CN" altLang="en-US" sz="4000" b="1" dirty="0">
                <a:solidFill>
                  <a:srgbClr val="0070C0"/>
                </a:solidFill>
              </a:rPr>
              <a:t>开发工作坊</a:t>
            </a:r>
            <a:r>
              <a:rPr lang="en-US" altLang="zh-CN" sz="4000" b="1" dirty="0">
                <a:solidFill>
                  <a:srgbClr val="0070C0"/>
                </a:solidFill>
              </a:rPr>
              <a:t> – Part 3</a:t>
            </a:r>
          </a:p>
          <a:p>
            <a:endParaRPr lang="en-US" altLang="zh-CN" sz="4000" b="1" dirty="0">
              <a:solidFill>
                <a:srgbClr val="0070C0"/>
              </a:solidFill>
            </a:endParaRPr>
          </a:p>
          <a:p>
            <a:pPr marL="0" indent="0" algn="r">
              <a:buNone/>
            </a:pPr>
            <a:r>
              <a:rPr lang="zh-CN" altLang="en-US" sz="4000" b="1" dirty="0">
                <a:solidFill>
                  <a:srgbClr val="0070C0"/>
                </a:solidFill>
              </a:rPr>
              <a:t>深圳</a:t>
            </a:r>
            <a:r>
              <a:rPr lang="en-US" altLang="zh-CN" sz="4000" b="1" dirty="0">
                <a:solidFill>
                  <a:srgbClr val="0070C0"/>
                </a:solidFill>
              </a:rPr>
              <a:t> ·</a:t>
            </a:r>
            <a:r>
              <a:rPr lang="zh-CN" altLang="en-US" sz="4000" b="1" dirty="0">
                <a:solidFill>
                  <a:srgbClr val="0070C0"/>
                </a:solidFill>
              </a:rPr>
              <a:t> </a:t>
            </a:r>
            <a:r>
              <a:rPr lang="en-US" altLang="zh-CN" sz="4000" b="1" dirty="0">
                <a:solidFill>
                  <a:srgbClr val="0070C0"/>
                </a:solidFill>
              </a:rPr>
              <a:t>2018/12/07</a:t>
            </a:r>
            <a:endParaRPr lang="en-US" altLang="zh-TW" sz="4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28A38-EFFB-284F-8F8B-DEAC5AAA1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3" y="738685"/>
            <a:ext cx="4086880" cy="9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EA3374E7-2EF8-AD4F-80F3-B95EE32FBA16}"/>
              </a:ext>
            </a:extLst>
          </p:cNvPr>
          <p:cNvSpPr txBox="1">
            <a:spLocks/>
          </p:cNvSpPr>
          <p:nvPr/>
        </p:nvSpPr>
        <p:spPr>
          <a:xfrm>
            <a:off x="813597" y="366185"/>
            <a:ext cx="13419968" cy="15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tifakt LegendOfc" charset="0"/>
                <a:ea typeface="Artifakt LegendOfc" charset="0"/>
                <a:cs typeface="Artifakt LegendOfc" charset="0"/>
              </a:defRPr>
            </a:lvl1pPr>
          </a:lstStyle>
          <a:p>
            <a:r>
              <a:rPr lang="zh-CN" altLang="en-US" sz="5867" dirty="0">
                <a:solidFill>
                  <a:schemeClr val="accent2"/>
                </a:solidFill>
              </a:rPr>
              <a:t>数据提取和转换</a:t>
            </a:r>
            <a:r>
              <a:rPr lang="en-US" altLang="zh-CN" sz="5867" dirty="0">
                <a:solidFill>
                  <a:schemeClr val="accent2"/>
                </a:solidFill>
              </a:rPr>
              <a:t>API</a:t>
            </a:r>
            <a:endParaRPr lang="en-US" sz="5867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05273-D67A-EC45-A424-81D526C85168}"/>
              </a:ext>
            </a:extLst>
          </p:cNvPr>
          <p:cNvSpPr txBox="1"/>
          <p:nvPr/>
        </p:nvSpPr>
        <p:spPr>
          <a:xfrm>
            <a:off x="813597" y="1368262"/>
            <a:ext cx="909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zh-CN" altLang="en-US" sz="2400" kern="0" dirty="0"/>
              <a:t>将原始</a:t>
            </a:r>
            <a:r>
              <a:rPr lang="en-US" altLang="zh-CN" sz="2400" kern="0" dirty="0"/>
              <a:t>CAD</a:t>
            </a:r>
            <a:r>
              <a:rPr lang="zh-CN" altLang="en-US" sz="2400" kern="0" dirty="0"/>
              <a:t>模型格式转换成通用数据格式或网页浏览的独特数据格式，并可提取模型信息，清单，属性等内容</a:t>
            </a:r>
            <a:endParaRPr lang="en-US" sz="2400" kern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12B038-E14E-6D42-BCD6-DC60B9C7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02" y="2719980"/>
            <a:ext cx="6227421" cy="3386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B624BC-077C-D94E-816F-50B1F46C5910}"/>
              </a:ext>
            </a:extLst>
          </p:cNvPr>
          <p:cNvSpPr txBox="1"/>
          <p:nvPr/>
        </p:nvSpPr>
        <p:spPr>
          <a:xfrm>
            <a:off x="922477" y="2566965"/>
            <a:ext cx="64360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fontAlgn="ctr">
              <a:defRPr/>
            </a:pPr>
            <a:r>
              <a:rPr lang="zh-CN" altLang="en-US" b="1" kern="0" dirty="0">
                <a:solidFill>
                  <a:srgbClr val="FF9200"/>
                </a:solidFill>
              </a:rPr>
              <a:t>功能</a:t>
            </a:r>
            <a:endParaRPr lang="en-US" b="1" kern="0" dirty="0">
              <a:solidFill>
                <a:srgbClr val="FF9200"/>
              </a:solidFill>
            </a:endParaRPr>
          </a:p>
          <a:p>
            <a:pPr marL="342846" indent="-342846" defTabSz="1219170" fontAlgn="ctr">
              <a:buFont typeface="Arial" panose="020B0604020202020204" pitchFamily="34" charset="0"/>
              <a:buChar char="•"/>
              <a:defRPr/>
            </a:pPr>
            <a:r>
              <a:rPr lang="zh-CN" altLang="en-US" kern="0" dirty="0"/>
              <a:t>转换</a:t>
            </a:r>
            <a:r>
              <a:rPr lang="en-US" kern="0" dirty="0"/>
              <a:t> 2D/3D </a:t>
            </a:r>
            <a:r>
              <a:rPr lang="zh-CN" altLang="en-US" kern="0" dirty="0"/>
              <a:t>文件为网页浏览的格式 </a:t>
            </a:r>
            <a:r>
              <a:rPr lang="en-US" altLang="zh-CN" kern="0" dirty="0"/>
              <a:t>(</a:t>
            </a:r>
            <a:r>
              <a:rPr lang="en-US" altLang="zh-CN" kern="0" dirty="0">
                <a:solidFill>
                  <a:srgbClr val="FF0000"/>
                </a:solidFill>
              </a:rPr>
              <a:t>SVF</a:t>
            </a:r>
            <a:r>
              <a:rPr lang="en-US" altLang="zh-CN" kern="0" dirty="0"/>
              <a:t>)</a:t>
            </a:r>
            <a:endParaRPr lang="en-US" kern="0" dirty="0"/>
          </a:p>
          <a:p>
            <a:pPr marL="342846" indent="-342846" defTabSz="1219170" fontAlgn="ctr">
              <a:buFont typeface="Arial" panose="020B0604020202020204" pitchFamily="34" charset="0"/>
              <a:buChar char="•"/>
              <a:defRPr/>
            </a:pPr>
            <a:r>
              <a:rPr lang="zh-CN" altLang="en-US" kern="0" dirty="0"/>
              <a:t>转换成行业通用格式例如</a:t>
            </a:r>
            <a:r>
              <a:rPr lang="en-US" kern="0" dirty="0"/>
              <a:t> .</a:t>
            </a:r>
            <a:r>
              <a:rPr lang="en-US" kern="0" dirty="0" err="1"/>
              <a:t>stl</a:t>
            </a:r>
            <a:r>
              <a:rPr lang="en-US" kern="0" dirty="0"/>
              <a:t>, .step, .</a:t>
            </a:r>
            <a:r>
              <a:rPr lang="en-US" kern="0" dirty="0" err="1"/>
              <a:t>iges</a:t>
            </a:r>
            <a:r>
              <a:rPr lang="en-US" kern="0" dirty="0"/>
              <a:t> &amp; .</a:t>
            </a:r>
            <a:r>
              <a:rPr lang="en-US" kern="0" dirty="0" err="1"/>
              <a:t>obj</a:t>
            </a:r>
            <a:endParaRPr lang="en-US" kern="0" dirty="0"/>
          </a:p>
          <a:p>
            <a:pPr marL="342846" indent="-342846" defTabSz="1219170">
              <a:buFont typeface="Arial" panose="020B0604020202020204" pitchFamily="34" charset="0"/>
              <a:buChar char="•"/>
              <a:defRPr/>
            </a:pPr>
            <a:r>
              <a:rPr lang="zh-CN" altLang="en-US" kern="0" dirty="0"/>
              <a:t>提取模型树，属性，几何内容等</a:t>
            </a:r>
            <a:endParaRPr lang="en-US" kern="0" dirty="0"/>
          </a:p>
          <a:p>
            <a:pPr marL="342846" indent="-342846" defTabSz="121917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FF9200"/>
                </a:solidFill>
              </a:rPr>
              <a:t>Revit </a:t>
            </a:r>
            <a:r>
              <a:rPr lang="zh-CN" altLang="en-US" kern="0" dirty="0">
                <a:solidFill>
                  <a:srgbClr val="FF9200"/>
                </a:solidFill>
              </a:rPr>
              <a:t>转换成 </a:t>
            </a:r>
            <a:r>
              <a:rPr lang="en-US" kern="0" dirty="0">
                <a:solidFill>
                  <a:srgbClr val="FF9200"/>
                </a:solidFill>
              </a:rPr>
              <a:t>IFC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7B655E6-8D10-584F-940F-4D83A020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7" y="300189"/>
            <a:ext cx="15125060" cy="1180601"/>
          </a:xfrm>
        </p:spPr>
        <p:txBody>
          <a:bodyPr/>
          <a:lstStyle/>
          <a:p>
            <a:r>
              <a:rPr lang="zh-CN" altLang="en-US" dirty="0"/>
              <a:t>文件在存储中的</a:t>
            </a:r>
            <a:r>
              <a:rPr lang="en-US" altLang="zh-CN" dirty="0"/>
              <a:t>ID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B19C457-CF33-FF48-A7D3-9FE15B2CFF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5800" y="1111858"/>
            <a:ext cx="15125060" cy="6968565"/>
          </a:xfrm>
        </p:spPr>
        <p:txBody>
          <a:bodyPr/>
          <a:lstStyle/>
          <a:p>
            <a:r>
              <a:rPr lang="zh-CN" altLang="en-US" sz="2400" dirty="0"/>
              <a:t>物理位置</a:t>
            </a:r>
            <a:r>
              <a:rPr lang="en-US" altLang="zh-CN" sz="2400" dirty="0"/>
              <a:t>Id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objectId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Base64</a:t>
            </a:r>
            <a:r>
              <a:rPr lang="zh-CN" altLang="en-US" sz="2400" dirty="0"/>
              <a:t> 编码 </a:t>
            </a:r>
            <a:r>
              <a:rPr lang="en-US" altLang="zh-CN" sz="2400" dirty="0"/>
              <a:t>Id:</a:t>
            </a:r>
          </a:p>
          <a:p>
            <a:r>
              <a:rPr lang="en-US" sz="2400" dirty="0"/>
              <a:t>dXJuOmFkc2sub2…</a:t>
            </a:r>
          </a:p>
          <a:p>
            <a:pPr lvl="1"/>
            <a:r>
              <a:rPr lang="zh-CN" altLang="en-US" sz="2400" dirty="0"/>
              <a:t>测试时，可用在线工具得到编码</a:t>
            </a:r>
            <a:r>
              <a:rPr lang="en-US" altLang="zh-CN" sz="2400" dirty="0"/>
              <a:t>id</a:t>
            </a:r>
          </a:p>
          <a:p>
            <a:pPr lvl="1"/>
            <a:r>
              <a:rPr lang="zh-CN" altLang="en-US" sz="2400" dirty="0"/>
              <a:t>每种开发语言都有相应的方法得到编码</a:t>
            </a:r>
            <a:r>
              <a:rPr lang="en-US" altLang="zh-CN" sz="2400" dirty="0"/>
              <a:t>id</a:t>
            </a:r>
            <a:br>
              <a:rPr lang="en-US" sz="2400" dirty="0"/>
            </a:br>
            <a:endParaRPr 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A3CED-540D-124C-8BFC-83FF4C6CD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4" y="2081216"/>
            <a:ext cx="10949652" cy="18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1FD9528-7D01-7E40-A400-D8A2436F2EBC}"/>
              </a:ext>
            </a:extLst>
          </p:cNvPr>
          <p:cNvSpPr txBox="1">
            <a:spLocks/>
          </p:cNvSpPr>
          <p:nvPr/>
        </p:nvSpPr>
        <p:spPr>
          <a:xfrm>
            <a:off x="497981" y="2079979"/>
            <a:ext cx="15305566" cy="65974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hlinkClick r:id="rId2"/>
              </a:rPr>
              <a:t>S</a:t>
            </a:r>
            <a:r>
              <a:rPr lang="en-US" dirty="0">
                <a:solidFill>
                  <a:schemeClr val="tx1"/>
                </a:solidFill>
                <a:hlinkClick r:id="rId2"/>
              </a:rPr>
              <a:t>upported-translations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hlinkClick r:id="rId3"/>
              </a:rPr>
              <a:t>Get</a:t>
            </a:r>
            <a:r>
              <a:rPr lang="zh-CN" altLang="en-US" dirty="0">
                <a:solidFill>
                  <a:schemeClr val="tx1"/>
                </a:solidFill>
                <a:hlinkClick r:id="rId3"/>
              </a:rPr>
              <a:t> </a:t>
            </a:r>
            <a:r>
              <a:rPr lang="en-US" altLang="zh-CN" dirty="0">
                <a:solidFill>
                  <a:schemeClr val="tx1"/>
                </a:solidFill>
                <a:hlinkClick r:id="rId3"/>
              </a:rPr>
              <a:t>Formats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POST job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输入的主要参数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Base64</a:t>
            </a:r>
            <a:r>
              <a:rPr lang="zh-CN" altLang="en-US" dirty="0">
                <a:solidFill>
                  <a:schemeClr val="tx1"/>
                </a:solidFill>
              </a:rPr>
              <a:t> 编码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是否是压缩文档（意味着是复合文件），则还需要指定</a:t>
            </a:r>
            <a:r>
              <a:rPr lang="en-US" altLang="zh-CN" dirty="0" err="1">
                <a:solidFill>
                  <a:schemeClr val="tx1"/>
                </a:solidFill>
              </a:rPr>
              <a:t>rootfile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转换成什么数据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588E9D7-4601-D54E-A9E4-2E92505E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81" y="366889"/>
            <a:ext cx="15305566" cy="1524000"/>
          </a:xfrm>
        </p:spPr>
        <p:txBody>
          <a:bodyPr/>
          <a:lstStyle/>
          <a:p>
            <a:r>
              <a:rPr lang="zh-CN" altLang="en-US" dirty="0"/>
              <a:t>发起转换任务（</a:t>
            </a:r>
            <a:r>
              <a:rPr lang="en-US" altLang="zh-CN" dirty="0"/>
              <a:t>Post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B1668-E5D4-F840-A0E0-071323AB4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669" y="0"/>
            <a:ext cx="5479781" cy="329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67098-7ED2-374D-B6A2-7F8E16C337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47" y="579751"/>
            <a:ext cx="2104176" cy="73716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0376942-0AE7-CF41-83F2-A105565A17C0}"/>
              </a:ext>
            </a:extLst>
          </p:cNvPr>
          <p:cNvGrpSpPr/>
          <p:nvPr/>
        </p:nvGrpSpPr>
        <p:grpSpPr>
          <a:xfrm>
            <a:off x="6727962" y="1314419"/>
            <a:ext cx="5109544" cy="1521548"/>
            <a:chOff x="3245060" y="1368566"/>
            <a:chExt cx="3832158" cy="114116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984066B-863D-0D4D-AB83-0D83F2942E4F}"/>
                </a:ext>
              </a:extLst>
            </p:cNvPr>
            <p:cNvGrpSpPr/>
            <p:nvPr/>
          </p:nvGrpSpPr>
          <p:grpSpPr>
            <a:xfrm>
              <a:off x="3245060" y="1368566"/>
              <a:ext cx="3832158" cy="1141161"/>
              <a:chOff x="3245060" y="1368566"/>
              <a:chExt cx="3832158" cy="114116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7E72042-A47B-A147-AC80-7AF59B44BFA9}"/>
                  </a:ext>
                </a:extLst>
              </p:cNvPr>
              <p:cNvGrpSpPr/>
              <p:nvPr/>
            </p:nvGrpSpPr>
            <p:grpSpPr>
              <a:xfrm>
                <a:off x="3245060" y="1615352"/>
                <a:ext cx="1793507" cy="894375"/>
                <a:chOff x="3577505" y="1624695"/>
                <a:chExt cx="1793507" cy="894375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F95DE4A4-C41B-D846-862A-8F779C22DF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163" y="1624695"/>
                  <a:ext cx="586064" cy="59722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3A85D2D-81BF-C24A-9FB0-DE4640751AFC}"/>
                    </a:ext>
                  </a:extLst>
                </p:cNvPr>
                <p:cNvSpPr txBox="1"/>
                <p:nvPr/>
              </p:nvSpPr>
              <p:spPr>
                <a:xfrm>
                  <a:off x="3577505" y="2265154"/>
                  <a:ext cx="179350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Model Derivative API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FC3662D-7F13-1A47-9E1B-541CF90309CF}"/>
                  </a:ext>
                </a:extLst>
              </p:cNvPr>
              <p:cNvGrpSpPr/>
              <p:nvPr/>
            </p:nvGrpSpPr>
            <p:grpSpPr>
              <a:xfrm>
                <a:off x="4931011" y="1368566"/>
                <a:ext cx="2146207" cy="1136520"/>
                <a:chOff x="5249649" y="1368566"/>
                <a:chExt cx="2146207" cy="1136520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184EDF9C-1E2A-724F-955C-8FD2BE35BA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33270" y="1368566"/>
                  <a:ext cx="927367" cy="927367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F8EC7D3-21C0-6F4E-A3E0-E15473AA835B}"/>
                    </a:ext>
                  </a:extLst>
                </p:cNvPr>
                <p:cNvSpPr txBox="1"/>
                <p:nvPr/>
              </p:nvSpPr>
              <p:spPr>
                <a:xfrm>
                  <a:off x="5249649" y="2251170"/>
                  <a:ext cx="214620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Translated 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format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1A535C95-599F-F240-83D7-AC69C67E020C}"/>
                </a:ext>
              </a:extLst>
            </p:cNvPr>
            <p:cNvSpPr/>
            <p:nvPr/>
          </p:nvSpPr>
          <p:spPr>
            <a:xfrm>
              <a:off x="4625306" y="1843265"/>
              <a:ext cx="524620" cy="298614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/>
            </a:p>
          </p:txBody>
        </p:sp>
      </p:grpSp>
    </p:spTree>
    <p:extLst>
      <p:ext uri="{BB962C8B-B14F-4D97-AF65-F5344CB8AC3E}">
        <p14:creationId xmlns:p14="http://schemas.microsoft.com/office/powerpoint/2010/main" val="113258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CAFD9-2E44-EB41-98A0-0DD0DB021B3A}"/>
              </a:ext>
            </a:extLst>
          </p:cNvPr>
          <p:cNvSpPr txBox="1">
            <a:spLocks/>
          </p:cNvSpPr>
          <p:nvPr/>
        </p:nvSpPr>
        <p:spPr>
          <a:xfrm>
            <a:off x="455450" y="1024559"/>
            <a:ext cx="15305566" cy="65974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转换任务队列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Forge</a:t>
            </a:r>
            <a:r>
              <a:rPr lang="zh-CN" altLang="en-US" dirty="0">
                <a:solidFill>
                  <a:schemeClr val="tx1"/>
                </a:solidFill>
              </a:rPr>
              <a:t>云端弹性处理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获知转换状态</a:t>
            </a:r>
            <a:endParaRPr lang="en-US" sz="2400" dirty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方法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： 应用程序（</a:t>
            </a:r>
            <a:r>
              <a:rPr lang="en-US" altLang="zh-CN" dirty="0">
                <a:solidFill>
                  <a:schemeClr val="tx1"/>
                </a:solidFill>
              </a:rPr>
              <a:t>client</a:t>
            </a:r>
            <a:r>
              <a:rPr lang="zh-CN" altLang="en-US" dirty="0">
                <a:solidFill>
                  <a:schemeClr val="tx1"/>
                </a:solidFill>
              </a:rPr>
              <a:t>）主动查询，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GET :urn/​manifest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方法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 err="1">
                <a:solidFill>
                  <a:schemeClr val="tx1"/>
                </a:solidFill>
              </a:rPr>
              <a:t>WebHook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  <a:hlinkClick r:id="rId3"/>
              </a:rPr>
              <a:t>订阅方式告知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E791E82-CD91-7D45-AF42-C70C23A4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64" y="168421"/>
            <a:ext cx="15305566" cy="756156"/>
          </a:xfrm>
        </p:spPr>
        <p:txBody>
          <a:bodyPr/>
          <a:lstStyle/>
          <a:p>
            <a:r>
              <a:rPr lang="zh-CN" altLang="en-US" dirty="0"/>
              <a:t>获取转换状态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064EEF-7914-234C-936D-A5A03FBD296E}"/>
              </a:ext>
            </a:extLst>
          </p:cNvPr>
          <p:cNvGrpSpPr/>
          <p:nvPr/>
        </p:nvGrpSpPr>
        <p:grpSpPr>
          <a:xfrm>
            <a:off x="1863524" y="3333468"/>
            <a:ext cx="8972552" cy="3008654"/>
            <a:chOff x="1367447" y="4851400"/>
            <a:chExt cx="12801600" cy="4292600"/>
          </a:xfrm>
        </p:grpSpPr>
        <p:pic>
          <p:nvPicPr>
            <p:cNvPr id="7" name="Content Placeholder 3">
              <a:extLst>
                <a:ext uri="{FF2B5EF4-FFF2-40B4-BE49-F238E27FC236}">
                  <a16:creationId xmlns:a16="http://schemas.microsoft.com/office/drawing/2014/main" id="{6F5952D3-E3E1-6345-97CD-02A0C1D3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447" y="4851400"/>
              <a:ext cx="12801600" cy="4292600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397A762-4213-3F4D-9025-0385A0E9FB52}"/>
                </a:ext>
              </a:extLst>
            </p:cNvPr>
            <p:cNvSpPr/>
            <p:nvPr/>
          </p:nvSpPr>
          <p:spPr>
            <a:xfrm>
              <a:off x="1558797" y="5337543"/>
              <a:ext cx="1190847" cy="59542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任务</a:t>
              </a:r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2723B6E-2B24-364F-A5D7-43BDBCFA335F}"/>
                </a:ext>
              </a:extLst>
            </p:cNvPr>
            <p:cNvSpPr/>
            <p:nvPr/>
          </p:nvSpPr>
          <p:spPr>
            <a:xfrm>
              <a:off x="1531087" y="6529866"/>
              <a:ext cx="1190847" cy="59542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任务</a:t>
              </a:r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F5636A9-DF8F-364C-9CA4-9BA092FC9E71}"/>
                </a:ext>
              </a:extLst>
            </p:cNvPr>
            <p:cNvSpPr/>
            <p:nvPr/>
          </p:nvSpPr>
          <p:spPr>
            <a:xfrm>
              <a:off x="1531087" y="8229596"/>
              <a:ext cx="1190847" cy="59542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任务</a:t>
              </a:r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1D1C73B-0A60-D34E-AC82-327665009B11}"/>
                </a:ext>
              </a:extLst>
            </p:cNvPr>
            <p:cNvSpPr/>
            <p:nvPr/>
          </p:nvSpPr>
          <p:spPr>
            <a:xfrm>
              <a:off x="5546042" y="5934443"/>
              <a:ext cx="4444410" cy="59542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Forge</a:t>
              </a:r>
              <a:r>
                <a:rPr lang="zh-CN" altLang="en-US" dirty="0"/>
                <a:t> 转换引擎</a:t>
              </a:r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753D685-CA51-B24F-B544-0294B4AA97D7}"/>
                </a:ext>
              </a:extLst>
            </p:cNvPr>
            <p:cNvSpPr/>
            <p:nvPr/>
          </p:nvSpPr>
          <p:spPr>
            <a:xfrm>
              <a:off x="12652745" y="5486401"/>
              <a:ext cx="1352662" cy="68326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转换结果</a:t>
              </a:r>
              <a:endParaRPr lang="en-US" sz="2000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2C648E8-8B21-D844-A58A-D57602A670C4}"/>
                </a:ext>
              </a:extLst>
            </p:cNvPr>
            <p:cNvSpPr/>
            <p:nvPr/>
          </p:nvSpPr>
          <p:spPr>
            <a:xfrm>
              <a:off x="12652745" y="6575174"/>
              <a:ext cx="1352662" cy="68326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转换结果</a:t>
              </a:r>
              <a:endParaRPr lang="en-US" sz="2000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4BF4A2F-915D-F642-9E18-D1929A199CB3}"/>
                </a:ext>
              </a:extLst>
            </p:cNvPr>
            <p:cNvSpPr/>
            <p:nvPr/>
          </p:nvSpPr>
          <p:spPr>
            <a:xfrm>
              <a:off x="12696186" y="8250128"/>
              <a:ext cx="1352662" cy="68326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转换结果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7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1FB54DA-9E41-864F-8FDA-D105AB5CE548}"/>
              </a:ext>
            </a:extLst>
          </p:cNvPr>
          <p:cNvSpPr txBox="1">
            <a:spLocks/>
          </p:cNvSpPr>
          <p:nvPr/>
        </p:nvSpPr>
        <p:spPr>
          <a:xfrm>
            <a:off x="497981" y="1160449"/>
            <a:ext cx="12055978" cy="37666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POST https://</a:t>
            </a:r>
            <a:r>
              <a:rPr lang="en-US" sz="2400" dirty="0" err="1">
                <a:solidFill>
                  <a:schemeClr val="tx1"/>
                </a:solidFill>
              </a:rPr>
              <a:t>developer.api.autodesk.com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modelderivative</a:t>
            </a:r>
            <a:r>
              <a:rPr lang="en-US" sz="2400" dirty="0">
                <a:solidFill>
                  <a:schemeClr val="tx1"/>
                </a:solidFill>
              </a:rPr>
              <a:t>/v2/</a:t>
            </a:r>
            <a:r>
              <a:rPr lang="en-US" sz="2400" dirty="0" err="1">
                <a:solidFill>
                  <a:schemeClr val="tx1"/>
                </a:solidFill>
              </a:rPr>
              <a:t>designdata</a:t>
            </a:r>
            <a:r>
              <a:rPr lang="en-US" sz="2400" dirty="0">
                <a:solidFill>
                  <a:schemeClr val="tx1"/>
                </a:solidFill>
              </a:rPr>
              <a:t>/job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copes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data:read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data:write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或 </a:t>
            </a:r>
            <a:r>
              <a:rPr lang="en-US" altLang="zh-CN" sz="2400" dirty="0" err="1">
                <a:solidFill>
                  <a:schemeClr val="tx1"/>
                </a:solidFill>
              </a:rPr>
              <a:t>data:create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Content-Type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application/</a:t>
            </a:r>
            <a:r>
              <a:rPr lang="en-US" sz="2400" dirty="0" err="1">
                <a:solidFill>
                  <a:schemeClr val="tx1"/>
                </a:solidFill>
              </a:rPr>
              <a:t>json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x-ads-force</a:t>
            </a:r>
            <a:r>
              <a:rPr lang="zh-CN" altLang="en-US" sz="2400" dirty="0">
                <a:solidFill>
                  <a:schemeClr val="tx1"/>
                </a:solidFill>
              </a:rPr>
              <a:t>：可选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Body: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544B05E-8294-5247-B863-F72C90B4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2" y="-189865"/>
            <a:ext cx="15305566" cy="1524000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发起转换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CF021-B7CE-1A4B-8B1A-F8465E1948D9}"/>
              </a:ext>
            </a:extLst>
          </p:cNvPr>
          <p:cNvSpPr/>
          <p:nvPr/>
        </p:nvSpPr>
        <p:spPr>
          <a:xfrm>
            <a:off x="1555083" y="3031820"/>
            <a:ext cx="8128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{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input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 {</a:t>
            </a:r>
          </a:p>
          <a:p>
            <a:r>
              <a:rPr lang="en-US" sz="1600" b="1" dirty="0">
                <a:solidFill>
                  <a:schemeClr val="tx2"/>
                </a:solidFill>
                <a:latin typeface="Menlo" charset="0"/>
              </a:rPr>
              <a:t>	</a:t>
            </a:r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urn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 "{{urnBase64}}" </a:t>
            </a:r>
          </a:p>
          <a:p>
            <a:r>
              <a:rPr lang="en-US" sz="1600" b="1" dirty="0">
                <a:solidFill>
                  <a:schemeClr val="tx2"/>
                </a:solidFill>
                <a:latin typeface="Menlo" charset="0"/>
              </a:rPr>
              <a:t>	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},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output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 {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destination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 {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region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 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us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},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formats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 [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{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type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 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svf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",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views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":["2d", "3d"]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}]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}</a:t>
            </a:r>
          </a:p>
          <a:p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}</a:t>
            </a:r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</a:t>
            </a:r>
            <a:endParaRPr lang="mr-IN" sz="1600" b="1" dirty="0">
              <a:solidFill>
                <a:schemeClr val="tx2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0837FE8-40B6-A543-93B8-56CAE276380F}"/>
              </a:ext>
            </a:extLst>
          </p:cNvPr>
          <p:cNvSpPr txBox="1">
            <a:spLocks/>
          </p:cNvSpPr>
          <p:nvPr/>
        </p:nvSpPr>
        <p:spPr>
          <a:xfrm>
            <a:off x="729205" y="1763568"/>
            <a:ext cx="10463515" cy="65974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GET 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https://developer.api.autodesk.com/modelderivative/v2/designdata/:urn/manifest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copes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data:read</a:t>
            </a:r>
            <a:r>
              <a:rPr lang="en-US" altLang="zh-CN" sz="2400" dirty="0">
                <a:solidFill>
                  <a:schemeClr val="tx1"/>
                </a:solidFill>
              </a:rPr>
              <a:t> or </a:t>
            </a:r>
            <a:r>
              <a:rPr lang="en-US" altLang="zh-CN" sz="2400" dirty="0" err="1">
                <a:solidFill>
                  <a:schemeClr val="tx1"/>
                </a:solidFill>
              </a:rPr>
              <a:t>viewables:read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Content-Type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application/</a:t>
            </a:r>
            <a:r>
              <a:rPr lang="en-US" sz="2400" dirty="0" err="1">
                <a:solidFill>
                  <a:schemeClr val="tx1"/>
                </a:solidFill>
              </a:rPr>
              <a:t>json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896249-0308-5D4C-85B4-8255CDD3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81" y="366889"/>
            <a:ext cx="15305566" cy="1524000"/>
          </a:xfrm>
        </p:spPr>
        <p:txBody>
          <a:bodyPr/>
          <a:lstStyle/>
          <a:p>
            <a:r>
              <a:rPr lang="zh-CN" altLang="en-US" sz="5400" dirty="0">
                <a:hlinkClick r:id="rId3"/>
              </a:rPr>
              <a:t>询问转换状态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06162A-BF86-F84F-B7F8-D092D5EAFA41}"/>
              </a:ext>
            </a:extLst>
          </p:cNvPr>
          <p:cNvSpPr txBox="1">
            <a:spLocks/>
          </p:cNvSpPr>
          <p:nvPr/>
        </p:nvSpPr>
        <p:spPr>
          <a:xfrm>
            <a:off x="497981" y="2079979"/>
            <a:ext cx="15305566" cy="65974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linkClick r:id="rId2"/>
              </a:rPr>
              <a:t>GET :urn/​metadata</a:t>
            </a:r>
            <a:endParaRPr lang="en-US"/>
          </a:p>
          <a:p>
            <a:endParaRPr lang="en-US" altLang="zh-CN"/>
          </a:p>
          <a:p>
            <a:r>
              <a:rPr lang="en-US" altLang="zh-CN">
                <a:hlinkClick r:id="rId3"/>
              </a:rPr>
              <a:t>Model</a:t>
            </a:r>
            <a:r>
              <a:rPr lang="zh-CN" altLang="en-US">
                <a:hlinkClick r:id="rId3"/>
              </a:rPr>
              <a:t> </a:t>
            </a:r>
            <a:r>
              <a:rPr lang="en-US" altLang="zh-CN">
                <a:hlinkClick r:id="rId3"/>
              </a:rPr>
              <a:t>Structure</a:t>
            </a:r>
            <a:endParaRPr lang="en-US" altLang="zh-CN"/>
          </a:p>
          <a:p>
            <a:endParaRPr lang="en-US"/>
          </a:p>
          <a:p>
            <a:r>
              <a:rPr lang="en-US" altLang="zh-CN">
                <a:hlinkClick r:id="rId4"/>
              </a:rPr>
              <a:t>Object</a:t>
            </a:r>
            <a:r>
              <a:rPr lang="zh-CN" altLang="en-US">
                <a:hlinkClick r:id="rId4"/>
              </a:rPr>
              <a:t> </a:t>
            </a:r>
            <a:r>
              <a:rPr lang="en-US" altLang="zh-CN">
                <a:hlinkClick r:id="rId4"/>
              </a:rPr>
              <a:t>Properties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50BAFA4-9D22-4846-9BC3-F4757AFA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81" y="366889"/>
            <a:ext cx="15305566" cy="1524000"/>
          </a:xfrm>
        </p:spPr>
        <p:txBody>
          <a:bodyPr/>
          <a:lstStyle/>
          <a:p>
            <a:r>
              <a:rPr lang="zh-CN" altLang="en-US" dirty="0"/>
              <a:t>获取 </a:t>
            </a:r>
            <a:r>
              <a:rPr lang="en-US" altLang="zh-CN" dirty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0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59B00EA-B2C7-AE46-9469-E563B0A764A4}"/>
              </a:ext>
            </a:extLst>
          </p:cNvPr>
          <p:cNvSpPr txBox="1">
            <a:spLocks/>
          </p:cNvSpPr>
          <p:nvPr/>
        </p:nvSpPr>
        <p:spPr>
          <a:xfrm>
            <a:off x="497981" y="1355176"/>
            <a:ext cx="15305566" cy="1449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安装</a:t>
            </a:r>
            <a:r>
              <a:rPr lang="en-US" altLang="zh-CN" dirty="0">
                <a:solidFill>
                  <a:schemeClr val="tx1"/>
                </a:solidFill>
              </a:rPr>
              <a:t>Node.js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https://nodejs.org/zh-cn/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执行以下命令行：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CEA49E0-CE71-E144-8BE0-5E81A4BE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10" y="-168824"/>
            <a:ext cx="15305566" cy="1524000"/>
          </a:xfrm>
        </p:spPr>
        <p:txBody>
          <a:bodyPr/>
          <a:lstStyle/>
          <a:p>
            <a:r>
              <a:rPr lang="en-US" altLang="zh-CN" dirty="0"/>
              <a:t>Node.js </a:t>
            </a:r>
            <a:r>
              <a:rPr lang="zh-CN" altLang="en-US" dirty="0"/>
              <a:t>搭建工程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557E3E-E08A-0A4D-AA93-0CF37A6EC9C9}"/>
              </a:ext>
            </a:extLst>
          </p:cNvPr>
          <p:cNvSpPr/>
          <p:nvPr/>
        </p:nvSpPr>
        <p:spPr>
          <a:xfrm>
            <a:off x="972543" y="2687124"/>
            <a:ext cx="8128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express </a:t>
            </a:r>
            <a:r>
              <a:rPr lang="mr-IN" dirty="0"/>
              <a:t>–</a:t>
            </a:r>
            <a:r>
              <a:rPr lang="en-US" dirty="0"/>
              <a:t>save</a:t>
            </a:r>
          </a:p>
          <a:p>
            <a:r>
              <a:rPr lang="en-US" dirty="0" err="1"/>
              <a:t>npm</a:t>
            </a:r>
            <a:r>
              <a:rPr lang="en-US" dirty="0"/>
              <a:t> install forge-</a:t>
            </a:r>
            <a:r>
              <a:rPr lang="en-US" dirty="0" err="1"/>
              <a:t>apis</a:t>
            </a:r>
            <a:r>
              <a:rPr lang="en-US" dirty="0"/>
              <a:t> --save 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multer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save</a:t>
            </a:r>
          </a:p>
          <a:p>
            <a:r>
              <a:rPr lang="en-US" dirty="0" err="1"/>
              <a:t>npm</a:t>
            </a:r>
            <a:r>
              <a:rPr lang="en-US" dirty="0"/>
              <a:t> install cookie-session </a:t>
            </a:r>
            <a:r>
              <a:rPr lang="mr-IN" dirty="0"/>
              <a:t>–</a:t>
            </a:r>
            <a:r>
              <a:rPr lang="en-US" dirty="0"/>
              <a:t>save</a:t>
            </a:r>
          </a:p>
          <a:p>
            <a:r>
              <a:rPr lang="en-US" dirty="0" err="1"/>
              <a:t>npm</a:t>
            </a:r>
            <a:r>
              <a:rPr lang="en-US" dirty="0"/>
              <a:t> install body-parser --save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0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8DD011A-8C44-F548-9166-D0227C97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4" y="-109190"/>
            <a:ext cx="15305566" cy="1524000"/>
          </a:xfrm>
        </p:spPr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/>
              <a:t>server.js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21398-134D-754C-8A27-DF0CFF354866}"/>
              </a:ext>
            </a:extLst>
          </p:cNvPr>
          <p:cNvSpPr txBox="1"/>
          <p:nvPr/>
        </p:nvSpPr>
        <p:spPr>
          <a:xfrm>
            <a:off x="497979" y="1529970"/>
            <a:ext cx="6634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dirty="0"/>
              <a:t>添加以下内容</a:t>
            </a:r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E8D2F-891E-D647-81EB-0A12B03C4972}"/>
              </a:ext>
            </a:extLst>
          </p:cNvPr>
          <p:cNvSpPr txBox="1"/>
          <p:nvPr/>
        </p:nvSpPr>
        <p:spPr>
          <a:xfrm>
            <a:off x="497980" y="1091390"/>
            <a:ext cx="10017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dirty="0"/>
              <a:t>工程根目录：新建一个文件</a:t>
            </a:r>
            <a:r>
              <a:rPr lang="en-US" altLang="zh-CN" dirty="0" err="1"/>
              <a:t>server.js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84DBC-FA6E-FA4E-9352-596CE2776560}"/>
              </a:ext>
            </a:extLst>
          </p:cNvPr>
          <p:cNvSpPr/>
          <p:nvPr/>
        </p:nvSpPr>
        <p:spPr>
          <a:xfrm>
            <a:off x="999103" y="2114745"/>
            <a:ext cx="10173189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charset="0"/>
              </a:rPr>
              <a:t>express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2400" dirty="0">
                <a:solidFill>
                  <a:srgbClr val="DCDCAA"/>
                </a:solidFill>
                <a:latin typeface="Menlo" charset="0"/>
              </a:rPr>
              <a:t>require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Menlo" charset="0"/>
              </a:rPr>
              <a:t>'express'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charset="0"/>
              </a:rPr>
              <a:t>app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2400" dirty="0">
                <a:solidFill>
                  <a:srgbClr val="DCDCAA"/>
                </a:solidFill>
                <a:latin typeface="Menlo" charset="0"/>
              </a:rPr>
              <a:t>express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(); </a:t>
            </a:r>
          </a:p>
          <a:p>
            <a:br>
              <a:rPr lang="en-US" sz="2400" dirty="0">
                <a:solidFill>
                  <a:srgbClr val="D4D4D4"/>
                </a:solidFill>
                <a:latin typeface="Menlo" charset="0"/>
              </a:rPr>
            </a:br>
            <a:r>
              <a:rPr lang="en-US" sz="24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charset="0"/>
              </a:rPr>
              <a:t>server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2400" dirty="0">
                <a:solidFill>
                  <a:srgbClr val="DCDCAA"/>
                </a:solidFill>
                <a:latin typeface="Menlo" charset="0"/>
              </a:rPr>
              <a:t>require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Menlo" charset="0"/>
              </a:rPr>
              <a:t>'http'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).</a:t>
            </a:r>
            <a:r>
              <a:rPr lang="en-US" sz="2400" dirty="0">
                <a:solidFill>
                  <a:srgbClr val="DCDCAA"/>
                </a:solidFill>
                <a:latin typeface="Menlo" charset="0"/>
              </a:rPr>
              <a:t>Server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Menlo" charset="0"/>
              </a:rPr>
              <a:t>app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); </a:t>
            </a:r>
          </a:p>
          <a:p>
            <a:br>
              <a:rPr lang="en-US" sz="2400" dirty="0">
                <a:solidFill>
                  <a:srgbClr val="D4D4D4"/>
                </a:solidFill>
                <a:latin typeface="Menlo" charset="0"/>
              </a:rPr>
            </a:br>
            <a:r>
              <a:rPr lang="en-US" sz="2400" dirty="0" err="1">
                <a:solidFill>
                  <a:srgbClr val="9CDCFE"/>
                </a:solidFill>
                <a:latin typeface="Menlo" charset="0"/>
              </a:rPr>
              <a:t>app</a:t>
            </a:r>
            <a:r>
              <a:rPr lang="en-US" sz="24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Menlo" charset="0"/>
              </a:rPr>
              <a:t>set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Menlo" charset="0"/>
              </a:rPr>
              <a:t>'port'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2400" dirty="0" err="1">
                <a:solidFill>
                  <a:srgbClr val="9CDCFE"/>
                </a:solidFill>
                <a:latin typeface="Menlo" charset="0"/>
              </a:rPr>
              <a:t>process</a:t>
            </a:r>
            <a:r>
              <a:rPr lang="en-US" sz="24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Menlo" charset="0"/>
              </a:rPr>
              <a:t>env</a:t>
            </a:r>
            <a:r>
              <a:rPr lang="en-US" sz="24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Menlo" charset="0"/>
              </a:rPr>
              <a:t>PORT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|| </a:t>
            </a:r>
            <a:r>
              <a:rPr lang="en-US" sz="2400" dirty="0">
                <a:solidFill>
                  <a:srgbClr val="B5CEA8"/>
                </a:solidFill>
                <a:latin typeface="Menlo" charset="0"/>
              </a:rPr>
              <a:t>3456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br>
              <a:rPr lang="en-US" sz="2400" dirty="0">
                <a:solidFill>
                  <a:srgbClr val="D4D4D4"/>
                </a:solidFill>
                <a:latin typeface="Menlo" charset="0"/>
              </a:rPr>
            </a:br>
            <a:r>
              <a:rPr lang="en-US" sz="2400" dirty="0" err="1">
                <a:solidFill>
                  <a:srgbClr val="9CDCFE"/>
                </a:solidFill>
                <a:latin typeface="Menlo" charset="0"/>
              </a:rPr>
              <a:t>server</a:t>
            </a:r>
            <a:r>
              <a:rPr lang="en-US" sz="24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Menlo" charset="0"/>
              </a:rPr>
              <a:t>listen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Menlo" charset="0"/>
              </a:rPr>
              <a:t>app</a:t>
            </a:r>
            <a:r>
              <a:rPr lang="en-US" sz="24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Menlo" charset="0"/>
              </a:rPr>
              <a:t>get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Menlo" charset="0"/>
              </a:rPr>
              <a:t>'port'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), </a:t>
            </a:r>
            <a:r>
              <a:rPr lang="en-US" sz="24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() {</a:t>
            </a:r>
          </a:p>
          <a:p>
            <a:r>
              <a:rPr lang="en-US" sz="2400" dirty="0" err="1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sz="24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Menlo" charset="0"/>
              </a:rPr>
              <a:t>'Server listening on port '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+ </a:t>
            </a:r>
            <a:r>
              <a:rPr lang="en-US" sz="2400" dirty="0" err="1">
                <a:solidFill>
                  <a:srgbClr val="9CDCFE"/>
                </a:solidFill>
                <a:latin typeface="Menlo" charset="0"/>
              </a:rPr>
              <a:t>server</a:t>
            </a:r>
            <a:r>
              <a:rPr lang="en-US" sz="24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Menlo" charset="0"/>
              </a:rPr>
              <a:t>address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().</a:t>
            </a:r>
            <a:r>
              <a:rPr lang="en-US" sz="2400" dirty="0">
                <a:solidFill>
                  <a:srgbClr val="9CDCFE"/>
                </a:solidFill>
                <a:latin typeface="Menlo" charset="0"/>
              </a:rPr>
              <a:t>port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charset="0"/>
              </a:rPr>
              <a:t>});</a:t>
            </a:r>
            <a:endParaRPr lang="en-US" sz="24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6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C45F7A-13DC-0F40-8F44-B4278055C68C}"/>
              </a:ext>
            </a:extLst>
          </p:cNvPr>
          <p:cNvSpPr/>
          <p:nvPr/>
        </p:nvSpPr>
        <p:spPr>
          <a:xfrm>
            <a:off x="289366" y="211528"/>
            <a:ext cx="11696446" cy="62478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569CD6"/>
              </a:solidFill>
              <a:latin typeface="Menlo" charset="0"/>
            </a:endParaRPr>
          </a:p>
          <a:p>
            <a:endParaRPr lang="en-US" sz="1600" dirty="0">
              <a:solidFill>
                <a:srgbClr val="569CD6"/>
              </a:solidFill>
              <a:latin typeface="Menlo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express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require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'express'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router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express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Router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en-US" sz="1600" dirty="0">
                <a:solidFill>
                  <a:srgbClr val="608B4E"/>
                </a:solidFill>
                <a:latin typeface="Menlo" charset="0"/>
              </a:rPr>
              <a:t>// Forge NPM</a:t>
            </a:r>
            <a:endParaRPr lang="en-US" sz="1600" dirty="0">
              <a:solidFill>
                <a:srgbClr val="D4D4D4"/>
              </a:solidFill>
              <a:latin typeface="Menlo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forgeSDK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require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'forge-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apis'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client_id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’</a:t>
            </a:r>
            <a:r>
              <a:rPr lang="zh-CN" altLang="en-US" sz="1600" dirty="0">
                <a:solidFill>
                  <a:srgbClr val="CE9178"/>
                </a:solidFill>
                <a:latin typeface="Menlo" charset="0"/>
              </a:rPr>
              <a:t>开发者</a:t>
            </a:r>
            <a:r>
              <a:rPr lang="en-US" altLang="zh-CN" sz="1600" dirty="0">
                <a:solidFill>
                  <a:srgbClr val="CE9178"/>
                </a:solidFill>
                <a:latin typeface="Menlo" charset="0"/>
              </a:rPr>
              <a:t>id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client_secret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’</a:t>
            </a:r>
            <a:r>
              <a:rPr lang="zh-CN" altLang="en-US" sz="1600" dirty="0">
                <a:solidFill>
                  <a:srgbClr val="CE9178"/>
                </a:solidFill>
                <a:latin typeface="Menlo" charset="0"/>
              </a:rPr>
              <a:t>开发者</a:t>
            </a:r>
            <a:r>
              <a:rPr lang="en-US" altLang="zh-CN" sz="1600" dirty="0">
                <a:solidFill>
                  <a:srgbClr val="CE9178"/>
                </a:solidFill>
                <a:latin typeface="Menlo" charset="0"/>
              </a:rPr>
              <a:t>secret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scopes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[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‘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bucket:create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’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‘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bucket:read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’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data:read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data:create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data:write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];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forgeOAuth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	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forgeSDK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AuthClientTwoLegged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client_id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	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client_secret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scopes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608B4E"/>
                </a:solidFill>
                <a:latin typeface="Menlo" charset="0"/>
              </a:rPr>
              <a:t>// Endpoint to return a 2-legged access token</a:t>
            </a:r>
            <a:endParaRPr lang="en-US" sz="1600" dirty="0">
              <a:solidFill>
                <a:srgbClr val="D4D4D4"/>
              </a:solidFill>
              <a:latin typeface="Menlo" charset="0"/>
            </a:endParaRPr>
          </a:p>
          <a:p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router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'/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/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gettoken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req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Menlo" charset="0"/>
              </a:rPr>
              <a:t>	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forgeOAuth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authenticate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().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credentials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 {</a:t>
            </a:r>
          </a:p>
          <a:p>
            <a:r>
              <a:rPr lang="en-US" sz="1600" dirty="0">
                <a:solidFill>
                  <a:srgbClr val="9CDCFE"/>
                </a:solidFill>
                <a:latin typeface="Menlo" charset="0"/>
              </a:rPr>
              <a:t>		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json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({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access_token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credentials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access_token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expires_in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credentials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expires_in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});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charset="0"/>
              </a:rPr>
              <a:t>	}).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catch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 {</a:t>
            </a:r>
          </a:p>
          <a:p>
            <a:r>
              <a:rPr lang="en-US" sz="1600" dirty="0">
                <a:solidFill>
                  <a:srgbClr val="4EC9B0"/>
                </a:solidFill>
                <a:latin typeface="Menlo" charset="0"/>
              </a:rPr>
              <a:t>		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'Error at OAuth Token:'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4EC9B0"/>
                </a:solidFill>
                <a:latin typeface="Menlo" charset="0"/>
              </a:rPr>
              <a:t>		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charset="0"/>
              </a:rPr>
              <a:t>		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status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Menlo" charset="0"/>
              </a:rPr>
              <a:t>500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json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charset="0"/>
              </a:rPr>
              <a:t>	});</a:t>
            </a:r>
          </a:p>
          <a:p>
            <a:br>
              <a:rPr lang="en-US" sz="1600" dirty="0">
                <a:solidFill>
                  <a:srgbClr val="D4D4D4"/>
                </a:solidFill>
                <a:latin typeface="Menlo" charset="0"/>
              </a:rPr>
            </a:br>
            <a:r>
              <a:rPr lang="en-US" sz="1600" dirty="0">
                <a:solidFill>
                  <a:srgbClr val="D4D4D4"/>
                </a:solidFill>
                <a:latin typeface="Menlo" charset="0"/>
              </a:rPr>
              <a:t>});</a:t>
            </a:r>
          </a:p>
          <a:p>
            <a:br>
              <a:rPr lang="en-US" sz="1600" dirty="0">
                <a:solidFill>
                  <a:srgbClr val="D4D4D4"/>
                </a:solidFill>
                <a:latin typeface="Menlo" charset="0"/>
              </a:rPr>
            </a:b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module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exports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router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662EFAE-4A0C-5245-AE1B-CC8648E2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632" y="279928"/>
            <a:ext cx="15305566" cy="531745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添加服务器</a:t>
            </a:r>
            <a:r>
              <a:rPr lang="en-US" altLang="zh-CN" sz="4400" b="1" dirty="0"/>
              <a:t>route</a:t>
            </a:r>
            <a:endParaRPr 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CD671-D1FA-CE4B-B59B-4CDD7B2E7E14}"/>
              </a:ext>
            </a:extLst>
          </p:cNvPr>
          <p:cNvSpPr txBox="1"/>
          <p:nvPr/>
        </p:nvSpPr>
        <p:spPr>
          <a:xfrm>
            <a:off x="6430932" y="811673"/>
            <a:ext cx="12222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在项目根目录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新建文件夹名 </a:t>
            </a:r>
            <a:r>
              <a:rPr lang="en-US" altLang="zh-CN" sz="2000" dirty="0">
                <a:solidFill>
                  <a:schemeClr val="bg1"/>
                </a:solidFill>
              </a:rPr>
              <a:t>server,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切换到该文件夹，新建文件</a:t>
            </a:r>
            <a:r>
              <a:rPr lang="en-US" altLang="zh-CN" sz="2000" dirty="0" err="1">
                <a:solidFill>
                  <a:schemeClr val="bg1"/>
                </a:solidFill>
              </a:rPr>
              <a:t>api.js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 添加以下内容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5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D57CBA-9F35-0F41-BC73-35238B5A1964}"/>
              </a:ext>
            </a:extLst>
          </p:cNvPr>
          <p:cNvSpPr/>
          <p:nvPr/>
        </p:nvSpPr>
        <p:spPr>
          <a:xfrm>
            <a:off x="1093694" y="1550511"/>
            <a:ext cx="9215718" cy="378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aleway Medium"/>
              </a:rPr>
              <a:t>JavaScript: (</a:t>
            </a:r>
            <a:r>
              <a:rPr lang="zh-CN" altLang="en-US" dirty="0">
                <a:solidFill>
                  <a:srgbClr val="13A5AD"/>
                </a:solidFill>
                <a:latin typeface="Raleway Medium"/>
                <a:hlinkClick r:id="rId2"/>
              </a:rPr>
              <a:t>实例</a:t>
            </a:r>
            <a:r>
              <a:rPr lang="en-US" altLang="zh-CN" dirty="0">
                <a:solidFill>
                  <a:srgbClr val="222222"/>
                </a:solidFill>
                <a:latin typeface="Raleway Medium"/>
              </a:rPr>
              <a:t>)</a:t>
            </a:r>
          </a:p>
          <a:p>
            <a:pPr marL="742950" lvl="1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A5AD"/>
                </a:solidFill>
                <a:latin typeface="Raleway Medium"/>
                <a:hlinkClick r:id="rId3"/>
              </a:rPr>
              <a:t>forge-apis</a:t>
            </a:r>
            <a:endParaRPr lang="en-US" dirty="0">
              <a:solidFill>
                <a:srgbClr val="222222"/>
              </a:solidFill>
              <a:latin typeface="Raleway Medium"/>
            </a:endParaRPr>
          </a:p>
          <a:p>
            <a:pPr marL="742950" lvl="1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3A5AD"/>
                </a:solidFill>
                <a:latin typeface="Raleway Medium"/>
                <a:hlinkClick r:id="rId4"/>
              </a:rPr>
              <a:t>forge-data-management</a:t>
            </a:r>
            <a:endParaRPr lang="en-US" dirty="0">
              <a:solidFill>
                <a:srgbClr val="222222"/>
              </a:solidFill>
              <a:latin typeface="Raleway Medium"/>
            </a:endParaRPr>
          </a:p>
          <a:p>
            <a:pPr marL="742950" lvl="1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A5AD"/>
                </a:solidFill>
                <a:latin typeface="Raleway Medium"/>
                <a:hlinkClick r:id="rId5"/>
              </a:rPr>
              <a:t>forge-oauth2</a:t>
            </a:r>
            <a:endParaRPr lang="en-US" dirty="0">
              <a:solidFill>
                <a:srgbClr val="222222"/>
              </a:solidFill>
              <a:latin typeface="Raleway Medium"/>
            </a:endParaRPr>
          </a:p>
          <a:p>
            <a:pPr marL="742950" lvl="1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A5AD"/>
                </a:solidFill>
                <a:latin typeface="Raleway Medium"/>
                <a:hlinkClick r:id="rId6"/>
              </a:rPr>
              <a:t>forge-oss</a:t>
            </a:r>
            <a:endParaRPr lang="en-US" dirty="0">
              <a:solidFill>
                <a:srgbClr val="222222"/>
              </a:solidFill>
              <a:latin typeface="Raleway Medium"/>
            </a:endParaRPr>
          </a:p>
          <a:p>
            <a:pPr marL="742950" lvl="1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A5AD"/>
                </a:solidFill>
                <a:latin typeface="Raleway Medium"/>
                <a:hlinkClick r:id="rId7"/>
              </a:rPr>
              <a:t>forge-model-derivative</a:t>
            </a:r>
            <a:endParaRPr lang="en-US" dirty="0">
              <a:solidFill>
                <a:srgbClr val="222222"/>
              </a:solidFill>
              <a:latin typeface="Raleway Medium"/>
            </a:endParaRP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aleway Medium"/>
              </a:rPr>
              <a:t>.NET: </a:t>
            </a:r>
            <a:r>
              <a:rPr lang="en-US" dirty="0">
                <a:solidFill>
                  <a:srgbClr val="13A5AD"/>
                </a:solidFill>
                <a:latin typeface="Raleway Medium"/>
                <a:hlinkClick r:id="rId8"/>
              </a:rPr>
              <a:t>https://www.nuget.org/packages/Autodesk.Forge/</a:t>
            </a:r>
            <a:r>
              <a:rPr lang="en-US" dirty="0">
                <a:solidFill>
                  <a:srgbClr val="222222"/>
                </a:solidFill>
                <a:latin typeface="Raleway Medium"/>
              </a:rPr>
              <a:t> (</a:t>
            </a:r>
            <a:r>
              <a:rPr lang="zh-CN" altLang="en-US" dirty="0">
                <a:solidFill>
                  <a:srgbClr val="13A5AD"/>
                </a:solidFill>
                <a:latin typeface="Raleway Medium"/>
                <a:hlinkClick r:id="rId9"/>
              </a:rPr>
              <a:t>实例</a:t>
            </a:r>
            <a:r>
              <a:rPr lang="en-US" altLang="zh-CN" dirty="0">
                <a:solidFill>
                  <a:srgbClr val="222222"/>
                </a:solidFill>
                <a:latin typeface="Raleway Medium"/>
              </a:rPr>
              <a:t>) //</a:t>
            </a:r>
            <a:r>
              <a:rPr lang="zh-CN" altLang="en-US" dirty="0">
                <a:solidFill>
                  <a:srgbClr val="FF0000"/>
                </a:solidFill>
                <a:latin typeface="Raleway Medium"/>
              </a:rPr>
              <a:t>需支持</a:t>
            </a:r>
            <a:r>
              <a:rPr lang="en-US" altLang="zh-CN" dirty="0">
                <a:solidFill>
                  <a:srgbClr val="FF0000"/>
                </a:solidFill>
                <a:latin typeface="Raleway Medium"/>
              </a:rPr>
              <a:t>TLS1.2</a:t>
            </a: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aleway Medium"/>
              </a:rPr>
              <a:t>Java: </a:t>
            </a:r>
            <a:r>
              <a:rPr lang="en-US" dirty="0">
                <a:solidFill>
                  <a:srgbClr val="13A5AD"/>
                </a:solidFill>
                <a:latin typeface="Raleway Medium"/>
                <a:hlinkClick r:id="rId10"/>
              </a:rPr>
              <a:t>https://mvnrepository.com/artifact/com.autodesk/forge-java-sdk</a:t>
            </a:r>
            <a:r>
              <a:rPr lang="en-US" dirty="0">
                <a:solidFill>
                  <a:srgbClr val="222222"/>
                </a:solidFill>
                <a:latin typeface="Raleway Medium"/>
              </a:rPr>
              <a:t> (</a:t>
            </a:r>
            <a:r>
              <a:rPr lang="zh-CN" altLang="en-US" dirty="0">
                <a:solidFill>
                  <a:srgbClr val="13A5AD"/>
                </a:solidFill>
                <a:latin typeface="Raleway Medium"/>
                <a:hlinkClick r:id="rId11"/>
              </a:rPr>
              <a:t>实例</a:t>
            </a:r>
            <a:r>
              <a:rPr lang="en-US" altLang="zh-CN" dirty="0">
                <a:solidFill>
                  <a:srgbClr val="222222"/>
                </a:solidFill>
                <a:latin typeface="Raleway Medium"/>
              </a:rPr>
              <a:t>)</a:t>
            </a: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aleway Medium"/>
              </a:rPr>
              <a:t>PHP: </a:t>
            </a:r>
            <a:r>
              <a:rPr lang="en-US" dirty="0">
                <a:solidFill>
                  <a:srgbClr val="13A5AD"/>
                </a:solidFill>
                <a:latin typeface="Raleway Medium"/>
                <a:hlinkClick r:id="rId12"/>
              </a:rPr>
              <a:t>https://packagist.org/packages/autodesk/forge-client</a:t>
            </a:r>
            <a:r>
              <a:rPr lang="en-US" dirty="0">
                <a:solidFill>
                  <a:srgbClr val="222222"/>
                </a:solidFill>
                <a:latin typeface="Raleway Medium"/>
              </a:rPr>
              <a:t> (</a:t>
            </a:r>
            <a:r>
              <a:rPr lang="zh-CN" altLang="en-US" dirty="0">
                <a:solidFill>
                  <a:srgbClr val="13A5AD"/>
                </a:solidFill>
                <a:latin typeface="Raleway Medium"/>
                <a:hlinkClick r:id="rId13"/>
              </a:rPr>
              <a:t>实例</a:t>
            </a:r>
            <a:r>
              <a:rPr lang="en-US" altLang="zh-CN" dirty="0">
                <a:solidFill>
                  <a:srgbClr val="222222"/>
                </a:solidFill>
                <a:latin typeface="Raleway Medium"/>
              </a:rPr>
              <a:t>)</a:t>
            </a:r>
            <a:endParaRPr lang="en-US" altLang="zh-CN" b="0" i="0" dirty="0">
              <a:solidFill>
                <a:srgbClr val="222222"/>
              </a:solidFill>
              <a:effectLst/>
              <a:latin typeface="Raleway Medium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E09245B-CF6C-5A49-B08E-5C14D92E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56" y="0"/>
            <a:ext cx="15125060" cy="1180601"/>
          </a:xfrm>
        </p:spPr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SDK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C14CA-27B4-8344-8D96-E207B3D94B2F}"/>
              </a:ext>
            </a:extLst>
          </p:cNvPr>
          <p:cNvSpPr txBox="1"/>
          <p:nvPr/>
        </p:nvSpPr>
        <p:spPr>
          <a:xfrm>
            <a:off x="1093694" y="5943600"/>
            <a:ext cx="818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dirty="0"/>
              <a:t>.NET TLS 1.2: </a:t>
            </a:r>
            <a:r>
              <a:rPr lang="en-US" dirty="0">
                <a:hlinkClick r:id="rId14"/>
              </a:rPr>
              <a:t>https://blogs.perficient.com/2016/04/28/tsl-1-2-and-net-support/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57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EA5753B-AA2B-A944-8B2E-A69BD924CC86}"/>
              </a:ext>
            </a:extLst>
          </p:cNvPr>
          <p:cNvSpPr txBox="1">
            <a:spLocks/>
          </p:cNvSpPr>
          <p:nvPr/>
        </p:nvSpPr>
        <p:spPr>
          <a:xfrm>
            <a:off x="2454103" y="366889"/>
            <a:ext cx="15305566" cy="6632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 err="1">
                <a:solidFill>
                  <a:schemeClr val="tx1"/>
                </a:solidFill>
              </a:rPr>
              <a:t>server.js</a:t>
            </a:r>
            <a:r>
              <a:rPr lang="zh-CN" altLang="en-US" dirty="0">
                <a:solidFill>
                  <a:schemeClr val="tx1"/>
                </a:solidFill>
              </a:rPr>
              <a:t>中添加两行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3CC62CA-32B7-334B-9DF1-4B4EC04F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16" y="-127501"/>
            <a:ext cx="15305566" cy="1524000"/>
          </a:xfrm>
        </p:spPr>
        <p:txBody>
          <a:bodyPr/>
          <a:lstStyle/>
          <a:p>
            <a:r>
              <a:rPr lang="zh-CN" altLang="en-US" dirty="0"/>
              <a:t>引用</a:t>
            </a:r>
            <a:r>
              <a:rPr lang="en-US" altLang="zh-CN" dirty="0"/>
              <a:t>route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D99DC-C916-1942-AF51-070FFD751BB7}"/>
              </a:ext>
            </a:extLst>
          </p:cNvPr>
          <p:cNvSpPr/>
          <p:nvPr/>
        </p:nvSpPr>
        <p:spPr>
          <a:xfrm>
            <a:off x="584809" y="1396499"/>
            <a:ext cx="11070898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var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 express = require('express');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var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 app = express(); </a:t>
            </a:r>
          </a:p>
          <a:p>
            <a:b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</a:b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var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 server = require('http').Server(app); </a:t>
            </a:r>
          </a:p>
          <a:p>
            <a:br>
              <a:rPr lang="en-US" sz="2000" dirty="0">
                <a:solidFill>
                  <a:srgbClr val="D4D4D4"/>
                </a:solidFill>
                <a:latin typeface="Menlo" charset="0"/>
              </a:rPr>
            </a:br>
            <a:r>
              <a:rPr lang="en-US" sz="20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api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2000" dirty="0">
                <a:solidFill>
                  <a:srgbClr val="DCDCAA"/>
                </a:solidFill>
                <a:latin typeface="Menlo" charset="0"/>
              </a:rPr>
              <a:t>require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Menlo" charset="0"/>
              </a:rPr>
              <a:t>'./server/</a:t>
            </a:r>
            <a:r>
              <a:rPr lang="en-US" sz="2000" dirty="0" err="1">
                <a:solidFill>
                  <a:srgbClr val="CE9178"/>
                </a:solidFill>
                <a:latin typeface="Menlo" charset="0"/>
              </a:rPr>
              <a:t>api.js</a:t>
            </a:r>
            <a:r>
              <a:rPr lang="en-US" sz="20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app</a:t>
            </a:r>
            <a:r>
              <a:rPr lang="en-US" sz="20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Menlo" charset="0"/>
              </a:rPr>
              <a:t>use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Menlo" charset="0"/>
              </a:rPr>
              <a:t>'/'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,</a:t>
            </a:r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api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br>
              <a:rPr lang="en-US" sz="2000" dirty="0">
                <a:solidFill>
                  <a:srgbClr val="D4D4D4"/>
                </a:solidFill>
                <a:latin typeface="Menlo" charset="0"/>
              </a:rPr>
            </a:b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app.set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('port',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process.env.PORT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 || 3456);</a:t>
            </a:r>
          </a:p>
          <a:p>
            <a:b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</a:b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server.listen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app.get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('port'), function() {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console.log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('Server listening on port ' +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server.address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().port);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});</a:t>
            </a:r>
            <a:endParaRPr lang="en-US" sz="2000" b="0" dirty="0">
              <a:solidFill>
                <a:schemeClr val="bg1">
                  <a:lumMod val="75000"/>
                </a:schemeClr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3047EC60-DBCC-924F-AE6A-130ECB61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22" y="-359916"/>
            <a:ext cx="15305566" cy="15240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bucket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E1D5711-2CC3-1245-8147-97A362656B54}"/>
              </a:ext>
            </a:extLst>
          </p:cNvPr>
          <p:cNvSpPr txBox="1">
            <a:spLocks/>
          </p:cNvSpPr>
          <p:nvPr/>
        </p:nvSpPr>
        <p:spPr>
          <a:xfrm>
            <a:off x="2731895" y="366889"/>
            <a:ext cx="5553195" cy="6632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 err="1">
                <a:solidFill>
                  <a:schemeClr val="tx1"/>
                </a:solidFill>
              </a:rPr>
              <a:t>api.js</a:t>
            </a:r>
            <a:r>
              <a:rPr lang="zh-CN" altLang="en-US" dirty="0">
                <a:solidFill>
                  <a:schemeClr val="tx1"/>
                </a:solidFill>
              </a:rPr>
              <a:t>中添加一个端口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78CA68-EB37-0646-B486-28C07663E16E}"/>
              </a:ext>
            </a:extLst>
          </p:cNvPr>
          <p:cNvSpPr/>
          <p:nvPr/>
        </p:nvSpPr>
        <p:spPr>
          <a:xfrm>
            <a:off x="1354674" y="1128889"/>
            <a:ext cx="8307636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08B4E"/>
                </a:solidFill>
                <a:latin typeface="Menlo" charset="0"/>
              </a:rPr>
              <a:t>// Endpoint to return a 2-legged access token</a:t>
            </a:r>
            <a:endParaRPr lang="en-US" sz="1600" dirty="0">
              <a:solidFill>
                <a:srgbClr val="D4D4D4"/>
              </a:solidFill>
              <a:latin typeface="Menlo" charset="0"/>
            </a:endParaRPr>
          </a:p>
          <a:p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router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post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'/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/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createbucket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jsonParser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,</a:t>
            </a:r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req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 {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bucketsApi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forgeSDK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BucketsApi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postBuckets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forgeSDK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PostBucketsPayload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br>
              <a:rPr lang="en-US" sz="1600" dirty="0">
                <a:solidFill>
                  <a:srgbClr val="D4D4D4"/>
                </a:solidFill>
                <a:latin typeface="Menlo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postBuckets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bucketKey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req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body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bucketKey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postBuckets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policyKey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req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body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policyKey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Menlo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bucketsApi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createBucket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postBuckets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{},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forgeOAuth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forgeOAuth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getCredentials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()).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buckets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 {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status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Menlo" charset="0"/>
              </a:rPr>
              <a:t>200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charset="0"/>
              </a:rPr>
              <a:t>}).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catch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statusCode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&amp;&amp;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statusCode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== </a:t>
            </a:r>
            <a:r>
              <a:rPr lang="en-US" sz="1600" dirty="0">
                <a:solidFill>
                  <a:srgbClr val="B5CEA8"/>
                </a:solidFill>
                <a:latin typeface="Menlo" charset="0"/>
              </a:rPr>
              <a:t>409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status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Menlo" charset="0"/>
              </a:rPr>
              <a:t>409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en-US" sz="1600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{</a:t>
            </a:r>
          </a:p>
          <a:p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'Error at OSS Create Bucket:'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status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Menlo" charset="0"/>
              </a:rPr>
              <a:t>500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json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Menlo" charset="0"/>
              </a:rPr>
              <a:t>});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charset="0"/>
              </a:rPr>
              <a:t>}); </a:t>
            </a:r>
            <a:endParaRPr lang="en-US" sz="16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4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9DCF0E1-A333-BC4D-A244-927E5DDD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05" y="-162029"/>
            <a:ext cx="15305566" cy="1524000"/>
          </a:xfrm>
        </p:spPr>
        <p:txBody>
          <a:bodyPr/>
          <a:lstStyle/>
          <a:p>
            <a:r>
              <a:rPr lang="zh-CN" altLang="en-US" dirty="0"/>
              <a:t>网页端调用服务器端口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7F29C-56F4-704D-99FD-D5DBBEA16146}"/>
              </a:ext>
            </a:extLst>
          </p:cNvPr>
          <p:cNvSpPr/>
          <p:nvPr/>
        </p:nvSpPr>
        <p:spPr>
          <a:xfrm>
            <a:off x="706055" y="1244558"/>
            <a:ext cx="109857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script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"//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cdnjs.cloudflare.com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/ajax/libs/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jquery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/3.3.1/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jquery.min.js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E0C879-DE09-9941-A911-5747ED9BCD20}"/>
              </a:ext>
            </a:extLst>
          </p:cNvPr>
          <p:cNvSpPr/>
          <p:nvPr/>
        </p:nvSpPr>
        <p:spPr>
          <a:xfrm>
            <a:off x="706055" y="2611660"/>
            <a:ext cx="10985737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Menlo" charset="0"/>
              </a:rPr>
              <a:t>getForgeToken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Menlo" charset="0"/>
              </a:rPr>
              <a:t>callback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){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jQuery</a:t>
            </a:r>
            <a:r>
              <a:rPr lang="en-US" sz="20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Menlo" charset="0"/>
              </a:rPr>
              <a:t>ajax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({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url</a:t>
            </a:r>
            <a:r>
              <a:rPr lang="en-US" sz="2000" dirty="0">
                <a:solidFill>
                  <a:srgbClr val="9CDCFE"/>
                </a:solidFill>
                <a:latin typeface="Menlo" charset="0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Menlo" charset="0"/>
              </a:rPr>
              <a:t>'/</a:t>
            </a:r>
            <a:r>
              <a:rPr lang="en-US" sz="2000" dirty="0" err="1">
                <a:solidFill>
                  <a:srgbClr val="CE9178"/>
                </a:solidFill>
                <a:latin typeface="Menlo" charset="0"/>
              </a:rPr>
              <a:t>api</a:t>
            </a:r>
            <a:r>
              <a:rPr lang="en-US" sz="2000" dirty="0">
                <a:solidFill>
                  <a:srgbClr val="CE9178"/>
                </a:solidFill>
                <a:latin typeface="Menlo" charset="0"/>
              </a:rPr>
              <a:t>/</a:t>
            </a:r>
            <a:r>
              <a:rPr lang="en-US" sz="2000" dirty="0" err="1">
                <a:solidFill>
                  <a:srgbClr val="CE9178"/>
                </a:solidFill>
                <a:latin typeface="Menlo" charset="0"/>
              </a:rPr>
              <a:t>gettoken</a:t>
            </a:r>
            <a:r>
              <a:rPr lang="en-US" sz="20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en-US" sz="2000" dirty="0">
                <a:solidFill>
                  <a:srgbClr val="DCDCAA"/>
                </a:solidFill>
                <a:latin typeface="Menlo" charset="0"/>
              </a:rPr>
              <a:t>success</a:t>
            </a:r>
            <a:r>
              <a:rPr lang="en-US" sz="2000" dirty="0">
                <a:solidFill>
                  <a:srgbClr val="9CDCFE"/>
                </a:solidFill>
                <a:latin typeface="Menlo" charset="0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(</a:t>
            </a:r>
            <a:r>
              <a:rPr lang="en-US" sz="2000" dirty="0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) {</a:t>
            </a:r>
          </a:p>
          <a:p>
            <a:r>
              <a:rPr lang="en-US" sz="2000" dirty="0">
                <a:solidFill>
                  <a:srgbClr val="DCDCAA"/>
                </a:solidFill>
                <a:latin typeface="Menlo" charset="0"/>
              </a:rPr>
              <a:t>callback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20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access_token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20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expires_in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r>
              <a:rPr lang="en-US" sz="2000" dirty="0">
                <a:solidFill>
                  <a:srgbClr val="D4D4D4"/>
                </a:solidFill>
                <a:latin typeface="Menlo" charset="0"/>
              </a:rPr>
              <a:t>});</a:t>
            </a:r>
          </a:p>
          <a:p>
            <a:r>
              <a:rPr lang="en-US" sz="2000" dirty="0">
                <a:solidFill>
                  <a:srgbClr val="D4D4D4"/>
                </a:solidFill>
                <a:latin typeface="Menlo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4130-ADEB-7348-B043-E1701A630CBA}"/>
              </a:ext>
            </a:extLst>
          </p:cNvPr>
          <p:cNvSpPr txBox="1"/>
          <p:nvPr/>
        </p:nvSpPr>
        <p:spPr>
          <a:xfrm>
            <a:off x="1766047" y="6006353"/>
            <a:ext cx="616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前往下一章：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https://autodesk-forge.gitee.io/workshop/?sb=4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2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0E7A636-E6BA-6E42-8F21-6E5EA1F1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56" y="0"/>
            <a:ext cx="15125060" cy="1180601"/>
          </a:xfrm>
        </p:spPr>
        <p:txBody>
          <a:bodyPr/>
          <a:lstStyle/>
          <a:p>
            <a:r>
              <a:rPr lang="zh-CN" altLang="en-US" dirty="0"/>
              <a:t>创建开发用户和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60D077E-0904-BC4E-B0F1-5CED169DC4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59258" y="1730186"/>
            <a:ext cx="9456516" cy="3657601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访问 </a:t>
            </a:r>
            <a:r>
              <a:rPr lang="en-US" sz="3600" dirty="0">
                <a:hlinkClick r:id="rId2"/>
              </a:rPr>
              <a:t>http://forge.autodesk.com/</a:t>
            </a:r>
            <a:r>
              <a:rPr lang="zh-CN" altLang="en-US" sz="3600" dirty="0"/>
              <a:t> ，以</a:t>
            </a:r>
            <a:r>
              <a:rPr lang="en-US" altLang="zh-CN" sz="3600" dirty="0"/>
              <a:t>Autodesk</a:t>
            </a:r>
            <a:r>
              <a:rPr lang="zh-CN" altLang="en-US" sz="3600" dirty="0"/>
              <a:t> </a:t>
            </a:r>
            <a:r>
              <a:rPr lang="en-US" altLang="zh-CN" sz="3600" dirty="0"/>
              <a:t>Id</a:t>
            </a:r>
            <a:r>
              <a:rPr lang="zh-CN" altLang="en-US" sz="3600" dirty="0"/>
              <a:t>登录，若没有</a:t>
            </a:r>
            <a:r>
              <a:rPr lang="en-US" altLang="zh-CN" sz="3600" dirty="0"/>
              <a:t>ID</a:t>
            </a:r>
            <a:r>
              <a:rPr lang="zh-CN" altLang="en-US" sz="3600" dirty="0"/>
              <a:t>，注册一个，并注意下一页</a:t>
            </a:r>
            <a:r>
              <a:rPr lang="en-US" altLang="zh-CN" sz="3600" dirty="0"/>
              <a:t>PPT</a:t>
            </a:r>
            <a:r>
              <a:rPr lang="zh-CN" altLang="en-US" sz="3600" dirty="0"/>
              <a:t>提到的技巧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点击</a:t>
            </a:r>
            <a:r>
              <a:rPr lang="en-US" altLang="zh-CN" sz="3600" dirty="0"/>
              <a:t>【Create</a:t>
            </a:r>
            <a:r>
              <a:rPr lang="zh-CN" altLang="en-US" sz="3600" dirty="0"/>
              <a:t> </a:t>
            </a:r>
            <a:r>
              <a:rPr lang="en-US" altLang="zh-CN" sz="3600" dirty="0"/>
              <a:t>App】</a:t>
            </a:r>
            <a:r>
              <a:rPr lang="zh-CN" altLang="en-US" sz="3600" dirty="0"/>
              <a:t>，选择需要用到的</a:t>
            </a:r>
            <a:r>
              <a:rPr lang="en-US" altLang="zh-CN" sz="3600" dirty="0"/>
              <a:t>API</a:t>
            </a:r>
            <a:r>
              <a:rPr lang="zh-CN" altLang="en-US" sz="3600" dirty="0"/>
              <a:t>。获取开发秘钥（</a:t>
            </a:r>
            <a:r>
              <a:rPr lang="en-US" altLang="zh-CN" sz="3600" dirty="0"/>
              <a:t>client</a:t>
            </a:r>
            <a:r>
              <a:rPr lang="zh-CN" altLang="en-US" sz="3600" dirty="0"/>
              <a:t> </a:t>
            </a:r>
            <a:r>
              <a:rPr lang="en-US" altLang="zh-CN" sz="3600" dirty="0"/>
              <a:t>id</a:t>
            </a:r>
            <a:r>
              <a:rPr lang="zh-CN" altLang="en-US" sz="3600" dirty="0"/>
              <a:t> 和 </a:t>
            </a:r>
            <a:r>
              <a:rPr lang="en-US" altLang="zh-CN" sz="3600" dirty="0"/>
              <a:t>client</a:t>
            </a:r>
            <a:r>
              <a:rPr lang="zh-CN" altLang="en-US" sz="3600" dirty="0"/>
              <a:t> </a:t>
            </a:r>
            <a:r>
              <a:rPr lang="en-US" altLang="zh-CN" sz="3600" dirty="0"/>
              <a:t>secret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264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DAF69F-DE68-B640-A733-C6F39F8B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74" y="159882"/>
            <a:ext cx="15125060" cy="1180601"/>
          </a:xfrm>
        </p:spPr>
        <p:txBody>
          <a:bodyPr/>
          <a:lstStyle/>
          <a:p>
            <a:r>
              <a:rPr lang="zh-CN" altLang="en-US" dirty="0"/>
              <a:t>若是新账号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69389-B92B-244F-AE05-701D5CB7E25D}"/>
              </a:ext>
            </a:extLst>
          </p:cNvPr>
          <p:cNvSpPr txBox="1"/>
          <p:nvPr/>
        </p:nvSpPr>
        <p:spPr>
          <a:xfrm>
            <a:off x="407419" y="963729"/>
            <a:ext cx="72486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dirty="0"/>
              <a:t>可忽略电话验证一步，等以后再加</a:t>
            </a:r>
            <a:endParaRPr lang="en-US" altLang="zh-CN" dirty="0"/>
          </a:p>
          <a:p>
            <a:pPr marL="457200" indent="-457200">
              <a:buFont typeface="Arial" charset="0"/>
              <a:buChar char="•"/>
            </a:pPr>
            <a:endParaRPr lang="en-US" altLang="zh-CN" dirty="0"/>
          </a:p>
          <a:p>
            <a:pPr marL="457200" indent="-457200">
              <a:buFont typeface="Arial" charset="0"/>
              <a:buChar char="•"/>
            </a:pPr>
            <a:r>
              <a:rPr lang="zh-CN" altLang="en-US" dirty="0"/>
              <a:t>填写用户基本信息</a:t>
            </a:r>
            <a:endParaRPr lang="en-US" altLang="zh-CN" dirty="0"/>
          </a:p>
          <a:p>
            <a:pPr marL="457200" indent="-457200">
              <a:buFont typeface="Arial" charset="0"/>
              <a:buChar char="•"/>
            </a:pPr>
            <a:endParaRPr lang="en-US" altLang="zh-CN" dirty="0"/>
          </a:p>
          <a:p>
            <a:pPr marL="457200" indent="-457200">
              <a:buFont typeface="Arial" charset="0"/>
              <a:buChar char="•"/>
            </a:pPr>
            <a:r>
              <a:rPr lang="zh-CN" altLang="en-US" dirty="0"/>
              <a:t>检查是否已经开始云币有效期</a:t>
            </a:r>
            <a:endParaRPr lang="en-US" altLang="zh-CN" dirty="0"/>
          </a:p>
          <a:p>
            <a:pPr marL="457200" indent="-457200">
              <a:buFont typeface="Arial" charset="0"/>
              <a:buChar char="•"/>
            </a:pPr>
            <a:endParaRPr lang="en-US" altLang="zh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2CBF56-F35C-3048-9307-D1A4922B4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1" y="2579515"/>
            <a:ext cx="3813133" cy="4052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4502E0-81E3-EC48-AD04-37B61757B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54" y="3106439"/>
            <a:ext cx="5311032" cy="299884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66B202-DDF1-0C46-83E0-30BB03EF7780}"/>
              </a:ext>
            </a:extLst>
          </p:cNvPr>
          <p:cNvCxnSpPr/>
          <p:nvPr/>
        </p:nvCxnSpPr>
        <p:spPr>
          <a:xfrm>
            <a:off x="2034409" y="5249749"/>
            <a:ext cx="2573376" cy="10927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E4-20AE-9D4A-813B-8B5B0760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Forge API Playground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DEE4-BD97-2643-8B9E-D7A5837CB6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213" y="1968206"/>
            <a:ext cx="11342687" cy="522642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800" dirty="0"/>
              <a:t>基于</a:t>
            </a:r>
            <a:r>
              <a:rPr lang="en-US" altLang="zh-CN" sz="2800" dirty="0" err="1"/>
              <a:t>SwaggerUI</a:t>
            </a:r>
            <a:r>
              <a:rPr lang="zh-CN" altLang="en-US" sz="2800" dirty="0"/>
              <a:t>的</a:t>
            </a:r>
            <a:r>
              <a:rPr lang="en-US" altLang="zh-CN" sz="2800" dirty="0"/>
              <a:t>Forge API</a:t>
            </a:r>
            <a:r>
              <a:rPr lang="zh-CN" altLang="en-US" sz="2800" dirty="0"/>
              <a:t>网页测试工具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>
                <a:hlinkClick r:id="rId2"/>
              </a:rPr>
              <a:t>https://autodesk-forge-api-playground.herokuapp.com/?sb=sdk</a:t>
            </a:r>
            <a:r>
              <a:rPr lang="en-US" sz="2800" dirty="0"/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800" dirty="0"/>
              <a:t>无需任何开发基础或软插件安装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800" dirty="0">
                <a:solidFill>
                  <a:srgbClr val="FF0000"/>
                </a:solidFill>
              </a:rPr>
              <a:t>仅供本课程使用！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A31E8E-E0B3-2940-94F2-3BCD210B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94" y="-77194"/>
            <a:ext cx="15305566" cy="1524000"/>
          </a:xfrm>
        </p:spPr>
        <p:txBody>
          <a:bodyPr/>
          <a:lstStyle/>
          <a:p>
            <a:r>
              <a:rPr lang="zh-CN" altLang="en-US" sz="4000" dirty="0"/>
              <a:t>测试</a:t>
            </a:r>
            <a:r>
              <a:rPr lang="en-US" altLang="zh-CN" sz="4000" dirty="0"/>
              <a:t>RESTful</a:t>
            </a:r>
            <a:r>
              <a:rPr lang="zh-CN" altLang="en-US" sz="4000" dirty="0"/>
              <a:t>的轻量工具</a:t>
            </a:r>
            <a:endParaRPr lang="en-US" altLang="zh-CN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EE8857-E8FA-B94E-9DD5-C72999C7CBB2}"/>
              </a:ext>
            </a:extLst>
          </p:cNvPr>
          <p:cNvSpPr txBox="1">
            <a:spLocks/>
          </p:cNvSpPr>
          <p:nvPr/>
        </p:nvSpPr>
        <p:spPr>
          <a:xfrm>
            <a:off x="615463" y="602761"/>
            <a:ext cx="11294886" cy="532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04803" indent="-304803" algn="l" defTabSz="1219207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2667" b="0" kern="1200">
                <a:solidFill>
                  <a:schemeClr val="tx1"/>
                </a:solidFill>
                <a:latin typeface="Artifakt LegendOfc" charset="0"/>
                <a:ea typeface="Artifakt LegendOfc" charset="0"/>
                <a:cs typeface="Artifakt LegendOfc" charset="0"/>
              </a:defRPr>
            </a:lvl1pPr>
            <a:lvl2pPr marL="383108" indent="-368291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tx2"/>
              </a:buClr>
              <a:buFont typeface="Wingdings" charset="2"/>
              <a:buChar char="§"/>
              <a:tabLst/>
              <a:defRPr sz="2667" b="0" kern="1200">
                <a:solidFill>
                  <a:schemeClr val="tx1"/>
                </a:solidFill>
                <a:latin typeface="Artifakt LegendOfc" charset="0"/>
                <a:ea typeface="Artifakt LegendOfc" charset="0"/>
                <a:cs typeface="Artifakt LegendOfc" charset="0"/>
              </a:defRPr>
            </a:lvl2pPr>
            <a:lvl3pPr marL="922844" indent="-383108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tx2"/>
              </a:buClr>
              <a:buFont typeface="Wingdings" charset="2"/>
              <a:buChar char="§"/>
              <a:tabLst/>
              <a:defRPr sz="2667" kern="1200">
                <a:solidFill>
                  <a:schemeClr val="tx1"/>
                </a:solidFill>
                <a:latin typeface="Artifakt LegendOfc" charset="0"/>
                <a:ea typeface="Artifakt LegendOfc" charset="0"/>
                <a:cs typeface="Artifakt LegendOfc" charset="0"/>
              </a:defRPr>
            </a:lvl3pPr>
            <a:lvl4pPr marL="1384265" indent="-397923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tx2"/>
              </a:buClr>
              <a:buFont typeface="Wingdings" charset="2"/>
              <a:buChar char="§"/>
              <a:tabLst/>
              <a:defRPr sz="2667" kern="1200">
                <a:solidFill>
                  <a:schemeClr val="tx1"/>
                </a:solidFill>
                <a:latin typeface="Artifakt LegendOfc" charset="0"/>
                <a:ea typeface="Artifakt LegendOfc" charset="0"/>
                <a:cs typeface="Artifakt LegendOfc" charset="0"/>
              </a:defRPr>
            </a:lvl4pPr>
            <a:lvl5pPr marL="1830872" indent="-383108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tx2"/>
              </a:buClr>
              <a:buFont typeface="Wingdings" charset="2"/>
              <a:buChar char="§"/>
              <a:tabLst/>
              <a:defRPr sz="2667" kern="1200">
                <a:solidFill>
                  <a:schemeClr val="tx1"/>
                </a:solidFill>
                <a:latin typeface="Artifakt LegendOfc" charset="0"/>
                <a:ea typeface="Artifakt LegendOfc" charset="0"/>
                <a:cs typeface="Artifakt LegendOfc" charset="0"/>
              </a:defRPr>
            </a:lvl5pPr>
            <a:lvl6pPr marL="3352822" indent="-304803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25" indent="-304803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28" indent="-304803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33" indent="-304803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4400" dirty="0">
                <a:solidFill>
                  <a:srgbClr val="FFC000"/>
                </a:solidFill>
                <a:hlinkClick r:id="rId2"/>
              </a:rPr>
              <a:t>Curl</a:t>
            </a:r>
            <a:r>
              <a:rPr lang="en-US" altLang="zh-CN" sz="4400" dirty="0">
                <a:solidFill>
                  <a:srgbClr val="FFC000"/>
                </a:solidFill>
              </a:rPr>
              <a:t> (Windows/Linux)</a:t>
            </a:r>
          </a:p>
          <a:p>
            <a:pPr lvl="2"/>
            <a:r>
              <a:rPr lang="zh-CN" altLang="en-US" sz="3600" dirty="0">
                <a:solidFill>
                  <a:srgbClr val="0074B0"/>
                </a:solidFill>
              </a:rPr>
              <a:t>命令行工具</a:t>
            </a:r>
            <a:endParaRPr lang="en-US" altLang="zh-CN" sz="3600" dirty="0">
              <a:solidFill>
                <a:srgbClr val="0074B0"/>
              </a:solidFill>
            </a:endParaRPr>
          </a:p>
          <a:p>
            <a:pPr lvl="2"/>
            <a:endParaRPr lang="en-US" altLang="zh-CN" sz="3600" dirty="0">
              <a:solidFill>
                <a:schemeClr val="bg1"/>
              </a:solidFill>
            </a:endParaRPr>
          </a:p>
          <a:p>
            <a:pPr marL="304803" lvl="1" indent="-304803">
              <a:spcBef>
                <a:spcPts val="1333"/>
              </a:spcBef>
              <a:buClrTx/>
              <a:buFont typeface="Arial"/>
              <a:buChar char="•"/>
            </a:pPr>
            <a:r>
              <a:rPr lang="en-US" altLang="zh-CN" sz="4400" dirty="0">
                <a:solidFill>
                  <a:srgbClr val="FFC000"/>
                </a:solidFill>
                <a:hlinkClick r:id="rId3"/>
              </a:rPr>
              <a:t>Postman</a:t>
            </a:r>
            <a:r>
              <a:rPr lang="en-US" altLang="zh-CN" sz="4400" dirty="0">
                <a:solidFill>
                  <a:srgbClr val="FFC000"/>
                </a:solidFill>
              </a:rPr>
              <a:t>/</a:t>
            </a:r>
            <a:r>
              <a:rPr lang="en-US" altLang="zh-CN" sz="4400" dirty="0">
                <a:solidFill>
                  <a:srgbClr val="0074B0"/>
                </a:solidFill>
                <a:hlinkClick r:id="rId4"/>
              </a:rPr>
              <a:t>Insomnia</a:t>
            </a:r>
            <a:r>
              <a:rPr lang="en-US" altLang="zh-CN" sz="4400" dirty="0">
                <a:solidFill>
                  <a:srgbClr val="0074B0"/>
                </a:solidFill>
              </a:rPr>
              <a:t> (</a:t>
            </a:r>
            <a:r>
              <a:rPr lang="zh-CN" altLang="en-US" sz="4400" dirty="0">
                <a:solidFill>
                  <a:srgbClr val="0074B0"/>
                </a:solidFill>
              </a:rPr>
              <a:t>全平台应用</a:t>
            </a:r>
            <a:r>
              <a:rPr lang="en-US" altLang="zh-CN" sz="4400" dirty="0">
                <a:solidFill>
                  <a:srgbClr val="0074B0"/>
                </a:solidFill>
              </a:rPr>
              <a:t>/</a:t>
            </a:r>
            <a:r>
              <a:rPr lang="zh-CN" altLang="en-US" sz="4400" dirty="0">
                <a:solidFill>
                  <a:srgbClr val="0074B0"/>
                </a:solidFill>
              </a:rPr>
              <a:t>浏览器插件</a:t>
            </a:r>
            <a:r>
              <a:rPr lang="en-US" altLang="zh-CN" sz="4400" dirty="0">
                <a:solidFill>
                  <a:srgbClr val="0074B0"/>
                </a:solidFill>
              </a:rPr>
              <a:t>)</a:t>
            </a:r>
          </a:p>
          <a:p>
            <a:endParaRPr lang="en-US" altLang="zh-CN" sz="3600" dirty="0">
              <a:solidFill>
                <a:srgbClr val="FFC000"/>
              </a:solidFill>
            </a:endParaRPr>
          </a:p>
          <a:p>
            <a:pPr lvl="2"/>
            <a:r>
              <a:rPr lang="en-US" altLang="zh-CN" sz="3600" dirty="0">
                <a:solidFill>
                  <a:srgbClr val="0074B0"/>
                </a:solidFill>
              </a:rPr>
              <a:t>IDE</a:t>
            </a:r>
            <a:r>
              <a:rPr lang="zh-CN" altLang="en-US" sz="3600" dirty="0">
                <a:solidFill>
                  <a:srgbClr val="0074B0"/>
                </a:solidFill>
              </a:rPr>
              <a:t>  </a:t>
            </a:r>
            <a:endParaRPr lang="en-US" altLang="zh-CN" sz="3600" dirty="0">
              <a:solidFill>
                <a:srgbClr val="0074B0"/>
              </a:solidFill>
            </a:endParaRPr>
          </a:p>
          <a:p>
            <a:pPr lvl="2"/>
            <a:r>
              <a:rPr lang="en-US" altLang="zh-CN" sz="3600" dirty="0">
                <a:solidFill>
                  <a:srgbClr val="0074B0"/>
                </a:solidFill>
              </a:rPr>
              <a:t>cookie </a:t>
            </a:r>
            <a:r>
              <a:rPr lang="zh-CN" altLang="en-US" sz="3600" dirty="0">
                <a:solidFill>
                  <a:srgbClr val="0074B0"/>
                </a:solidFill>
              </a:rPr>
              <a:t>管理</a:t>
            </a:r>
            <a:r>
              <a:rPr lang="en-US" altLang="zh-CN" sz="3600" dirty="0">
                <a:solidFill>
                  <a:srgbClr val="0074B0"/>
                </a:solidFill>
              </a:rPr>
              <a:t>, </a:t>
            </a:r>
            <a:r>
              <a:rPr lang="zh-CN" altLang="en-US" sz="3600" dirty="0">
                <a:solidFill>
                  <a:srgbClr val="0074B0"/>
                </a:solidFill>
              </a:rPr>
              <a:t>环境变量</a:t>
            </a:r>
            <a:r>
              <a:rPr lang="en-US" altLang="zh-CN" sz="3600" dirty="0">
                <a:solidFill>
                  <a:srgbClr val="0074B0"/>
                </a:solidFill>
              </a:rPr>
              <a:t>, </a:t>
            </a:r>
            <a:r>
              <a:rPr lang="zh-CN" altLang="en-US" sz="3600" dirty="0">
                <a:solidFill>
                  <a:srgbClr val="0074B0"/>
                </a:solidFill>
              </a:rPr>
              <a:t>代码生成</a:t>
            </a:r>
            <a:r>
              <a:rPr lang="en-US" altLang="zh-CN" sz="3600" dirty="0">
                <a:solidFill>
                  <a:srgbClr val="0074B0"/>
                </a:solidFill>
              </a:rPr>
              <a:t>, </a:t>
            </a:r>
            <a:r>
              <a:rPr lang="zh-CN" altLang="en-US" sz="3600" dirty="0">
                <a:solidFill>
                  <a:srgbClr val="0074B0"/>
                </a:solidFill>
              </a:rPr>
              <a:t>认证机制模拟</a:t>
            </a:r>
            <a:r>
              <a:rPr lang="en-US" altLang="zh-CN" sz="3600" dirty="0">
                <a:solidFill>
                  <a:srgbClr val="0074B0"/>
                </a:solidFill>
              </a:rPr>
              <a:t>,</a:t>
            </a:r>
            <a:r>
              <a:rPr lang="zh-CN" altLang="en-US" sz="3600" dirty="0">
                <a:solidFill>
                  <a:srgbClr val="0074B0"/>
                </a:solidFill>
              </a:rPr>
              <a:t> 授权机制模拟</a:t>
            </a:r>
            <a:r>
              <a:rPr lang="en-US" altLang="zh-CN" sz="3600" dirty="0">
                <a:solidFill>
                  <a:srgbClr val="0074B0"/>
                </a:solidFill>
              </a:rPr>
              <a:t>,</a:t>
            </a:r>
            <a:r>
              <a:rPr lang="zh-CN" altLang="en-US" sz="3600" dirty="0">
                <a:solidFill>
                  <a:srgbClr val="0074B0"/>
                </a:solidFill>
              </a:rPr>
              <a:t> 下载文件</a:t>
            </a:r>
            <a:r>
              <a:rPr lang="en-US" altLang="zh-CN" sz="3600" dirty="0">
                <a:solidFill>
                  <a:srgbClr val="0074B0"/>
                </a:solidFill>
              </a:rPr>
              <a:t>,</a:t>
            </a:r>
            <a:r>
              <a:rPr lang="zh-CN" altLang="en-US" sz="3600" dirty="0">
                <a:solidFill>
                  <a:srgbClr val="0074B0"/>
                </a:solidFill>
              </a:rPr>
              <a:t> 上载文件等</a:t>
            </a:r>
            <a:endParaRPr lang="en-US" altLang="zh-CN" sz="3600" dirty="0">
              <a:solidFill>
                <a:srgbClr val="0074B0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8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5994FEC-8CE1-D847-B6A5-3F5819BCEC7F}"/>
              </a:ext>
            </a:extLst>
          </p:cNvPr>
          <p:cNvSpPr txBox="1">
            <a:spLocks/>
          </p:cNvSpPr>
          <p:nvPr/>
        </p:nvSpPr>
        <p:spPr>
          <a:xfrm>
            <a:off x="752354" y="1684474"/>
            <a:ext cx="11239018" cy="65974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POST </a:t>
            </a:r>
            <a:r>
              <a:rPr lang="en-US" altLang="zh-CN" sz="2400" dirty="0">
                <a:solidFill>
                  <a:schemeClr val="tx1"/>
                </a:solidFill>
                <a:hlinkClick r:id="rId2"/>
              </a:rPr>
              <a:t>https://developer.api.autodesk.com/authentication/v1/authenticate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Content-Type: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application/x-www-form-</a:t>
            </a:r>
            <a:r>
              <a:rPr lang="en-US" altLang="zh-CN" sz="2400" dirty="0" err="1">
                <a:solidFill>
                  <a:schemeClr val="tx1"/>
                </a:solidFill>
              </a:rPr>
              <a:t>urlencoded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Body: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client_id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zh-CN" altLang="en-US" dirty="0">
                <a:solidFill>
                  <a:schemeClr val="tx1"/>
                </a:solidFill>
              </a:rPr>
              <a:t>开发者的</a:t>
            </a:r>
            <a:r>
              <a:rPr lang="en-US" altLang="zh-CN" dirty="0">
                <a:solidFill>
                  <a:schemeClr val="tx1"/>
                </a:solidFill>
              </a:rPr>
              <a:t>id&gt;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client_secret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zh-CN" altLang="en-US" dirty="0">
                <a:solidFill>
                  <a:schemeClr val="tx1"/>
                </a:solidFill>
              </a:rPr>
              <a:t>开发者</a:t>
            </a:r>
            <a:r>
              <a:rPr lang="en-US" altLang="zh-CN" dirty="0">
                <a:solidFill>
                  <a:schemeClr val="tx1"/>
                </a:solidFill>
              </a:rPr>
              <a:t>secret&gt;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grant_type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client_credentials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scope: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mr-IN" altLang="zh-CN" dirty="0">
                <a:solidFill>
                  <a:schemeClr val="tx1"/>
                </a:solidFill>
              </a:rPr>
              <a:t>…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A930C0E-CB53-9D4A-BD40-FC9665A7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81" y="366889"/>
            <a:ext cx="15305566" cy="1524000"/>
          </a:xfrm>
        </p:spPr>
        <p:txBody>
          <a:bodyPr/>
          <a:lstStyle/>
          <a:p>
            <a:r>
              <a:rPr lang="en-US" dirty="0">
                <a:hlinkClick r:id="rId3"/>
              </a:rPr>
              <a:t>2 legged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9CFFE8-8238-B645-90D5-6E90FFFD0021}"/>
              </a:ext>
            </a:extLst>
          </p:cNvPr>
          <p:cNvSpPr txBox="1">
            <a:spLocks/>
          </p:cNvSpPr>
          <p:nvPr/>
        </p:nvSpPr>
        <p:spPr>
          <a:xfrm>
            <a:off x="741050" y="1373923"/>
            <a:ext cx="15305566" cy="65974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POST https://</a:t>
            </a:r>
            <a:r>
              <a:rPr lang="en-US" dirty="0" err="1">
                <a:solidFill>
                  <a:schemeClr val="tx1"/>
                </a:solidFill>
              </a:rPr>
              <a:t>developer.api.autodesk.com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oss</a:t>
            </a:r>
            <a:r>
              <a:rPr lang="en-US" dirty="0">
                <a:solidFill>
                  <a:schemeClr val="tx1"/>
                </a:solidFill>
              </a:rPr>
              <a:t>/v2/buckets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scope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bucket:create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Authorization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Bearer &lt;token&gt;</a:t>
            </a:r>
          </a:p>
          <a:p>
            <a:r>
              <a:rPr lang="en-US" dirty="0">
                <a:solidFill>
                  <a:schemeClr val="tx1"/>
                </a:solidFill>
              </a:rPr>
              <a:t>Content-Type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application/</a:t>
            </a:r>
            <a:r>
              <a:rPr lang="en-US" dirty="0" err="1">
                <a:solidFill>
                  <a:schemeClr val="tx1"/>
                </a:solidFill>
              </a:rPr>
              <a:t>json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x-ads-region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US, EMEA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Body:</a:t>
            </a:r>
          </a:p>
          <a:p>
            <a:r>
              <a:rPr lang="en-US" dirty="0">
                <a:solidFill>
                  <a:schemeClr val="tx1"/>
                </a:solidFill>
              </a:rPr>
              <a:t>{  "</a:t>
            </a:r>
            <a:r>
              <a:rPr lang="en-US" dirty="0" err="1">
                <a:solidFill>
                  <a:schemeClr val="tx1"/>
                </a:solidFill>
              </a:rPr>
              <a:t>bucketKey</a:t>
            </a:r>
            <a:r>
              <a:rPr lang="en-US" dirty="0">
                <a:solidFill>
                  <a:schemeClr val="tx1"/>
                </a:solidFill>
              </a:rPr>
              <a:t>":"</a:t>
            </a:r>
            <a:r>
              <a:rPr lang="en-US" dirty="0" err="1">
                <a:solidFill>
                  <a:schemeClr val="tx1"/>
                </a:solidFill>
              </a:rPr>
              <a:t>xiaodongtestcase</a:t>
            </a:r>
            <a:r>
              <a:rPr lang="en-US" dirty="0">
                <a:solidFill>
                  <a:schemeClr val="tx1"/>
                </a:solidFill>
              </a:rPr>
              <a:t>",  "</a:t>
            </a:r>
            <a:r>
              <a:rPr lang="en-US" dirty="0" err="1">
                <a:solidFill>
                  <a:schemeClr val="tx1"/>
                </a:solidFill>
              </a:rPr>
              <a:t>policyKey</a:t>
            </a:r>
            <a:r>
              <a:rPr lang="en-US" dirty="0">
                <a:solidFill>
                  <a:schemeClr val="tx1"/>
                </a:solidFill>
              </a:rPr>
              <a:t>":"persistent"}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D1FDBF-A4CA-E84A-A385-9606ED0D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81" y="366889"/>
            <a:ext cx="15305566" cy="1524000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创建</a:t>
            </a:r>
            <a:r>
              <a:rPr lang="en-US" altLang="zh-CN" dirty="0">
                <a:hlinkClick r:id="rId2"/>
              </a:rPr>
              <a:t>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5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01789D9-4A07-F84B-AF55-E4BAD9636408}"/>
              </a:ext>
            </a:extLst>
          </p:cNvPr>
          <p:cNvSpPr txBox="1">
            <a:spLocks/>
          </p:cNvSpPr>
          <p:nvPr/>
        </p:nvSpPr>
        <p:spPr>
          <a:xfrm>
            <a:off x="810228" y="1128889"/>
            <a:ext cx="10857053" cy="65974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PUT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https://developer.api.autodesk.com/oss/v2/buckets/:bucketKey/objects/:objectName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scope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dirty="0" err="1">
                <a:solidFill>
                  <a:schemeClr val="tx1"/>
                </a:solidFill>
              </a:rPr>
              <a:t>data:write</a:t>
            </a:r>
            <a:r>
              <a:rPr lang="en-US" dirty="0">
                <a:solidFill>
                  <a:schemeClr val="tx1"/>
                </a:solidFill>
              </a:rPr>
              <a:t> or </a:t>
            </a:r>
            <a:r>
              <a:rPr lang="en-US" dirty="0" err="1">
                <a:solidFill>
                  <a:schemeClr val="tx1"/>
                </a:solidFill>
              </a:rPr>
              <a:t>data:create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Authorization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Bearer &lt;token&gt;</a:t>
            </a:r>
          </a:p>
          <a:p>
            <a:r>
              <a:rPr lang="en-US" dirty="0">
                <a:solidFill>
                  <a:schemeClr val="tx1"/>
                </a:solidFill>
              </a:rPr>
              <a:t>Content-Length: </a:t>
            </a:r>
            <a:r>
              <a:rPr lang="zh-CN" altLang="en-US" dirty="0">
                <a:solidFill>
                  <a:schemeClr val="tx1"/>
                </a:solidFill>
              </a:rPr>
              <a:t>可选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Content-Type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可选，若设定，不接收 </a:t>
            </a:r>
            <a:r>
              <a:rPr lang="en-US" altLang="zh-CN" dirty="0">
                <a:solidFill>
                  <a:schemeClr val="tx1"/>
                </a:solidFill>
              </a:rPr>
              <a:t>multipart/form-data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Body:</a:t>
            </a:r>
            <a:r>
              <a:rPr lang="zh-CN" altLang="en-US" dirty="0">
                <a:solidFill>
                  <a:schemeClr val="tx1"/>
                </a:solidFill>
              </a:rPr>
              <a:t> 文件流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BCECB00-906D-214F-9D44-A3F4284B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81" y="366889"/>
            <a:ext cx="15305566" cy="1524000"/>
          </a:xfrm>
        </p:spPr>
        <p:txBody>
          <a:bodyPr/>
          <a:lstStyle/>
          <a:p>
            <a:r>
              <a:rPr lang="zh-CN" altLang="en-US" dirty="0">
                <a:hlinkClick r:id="rId3"/>
              </a:rPr>
              <a:t>上载文件到</a:t>
            </a:r>
            <a:r>
              <a:rPr lang="en-US" altLang="zh-CN" dirty="0">
                <a:hlinkClick r:id="rId3"/>
              </a:rPr>
              <a:t>bucket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09B33-5E28-9B4A-B85F-B535E6DE9545}"/>
              </a:ext>
            </a:extLst>
          </p:cNvPr>
          <p:cNvSpPr txBox="1"/>
          <p:nvPr/>
        </p:nvSpPr>
        <p:spPr>
          <a:xfrm>
            <a:off x="810228" y="5741043"/>
            <a:ext cx="957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Playground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https://autodesk-forge-api-playground.herokuapp.com/?sb=upload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4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981</Words>
  <Application>Microsoft Macintosh PowerPoint</Application>
  <PresentationFormat>Widescreen</PresentationFormat>
  <Paragraphs>227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等线</vt:lpstr>
      <vt:lpstr>等线 Light</vt:lpstr>
      <vt:lpstr>新細明體</vt:lpstr>
      <vt:lpstr>Raleway Medium</vt:lpstr>
      <vt:lpstr>Arial</vt:lpstr>
      <vt:lpstr>Artifakt ElementOfc</vt:lpstr>
      <vt:lpstr>Artifakt LegendOfc</vt:lpstr>
      <vt:lpstr>Calibri</vt:lpstr>
      <vt:lpstr>Calibri Light</vt:lpstr>
      <vt:lpstr>Mangal</vt:lpstr>
      <vt:lpstr>Menlo</vt:lpstr>
      <vt:lpstr>Wingdings</vt:lpstr>
      <vt:lpstr>Office Theme</vt:lpstr>
      <vt:lpstr>PowerPoint Presentation</vt:lpstr>
      <vt:lpstr>客户端SDK</vt:lpstr>
      <vt:lpstr>创建开发用户和app </vt:lpstr>
      <vt:lpstr>若是新账号</vt:lpstr>
      <vt:lpstr>Forge API Playground</vt:lpstr>
      <vt:lpstr>测试RESTful的轻量工具</vt:lpstr>
      <vt:lpstr>2 legged token</vt:lpstr>
      <vt:lpstr>创建bucket</vt:lpstr>
      <vt:lpstr>上载文件到bucket</vt:lpstr>
      <vt:lpstr>PowerPoint Presentation</vt:lpstr>
      <vt:lpstr>文件在存储中的ID</vt:lpstr>
      <vt:lpstr>发起转换任务（Post Job）</vt:lpstr>
      <vt:lpstr>获取转换状态</vt:lpstr>
      <vt:lpstr>发起转换</vt:lpstr>
      <vt:lpstr>询问转换状态</vt:lpstr>
      <vt:lpstr>获取 Metadata</vt:lpstr>
      <vt:lpstr>Node.js 搭建工程</vt:lpstr>
      <vt:lpstr>添加server.js</vt:lpstr>
      <vt:lpstr>添加服务器route</vt:lpstr>
      <vt:lpstr>引用route</vt:lpstr>
      <vt:lpstr>创建bucket</vt:lpstr>
      <vt:lpstr>网页端调用服务器端口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Huang</dc:creator>
  <cp:lastModifiedBy>Bryan Huang</cp:lastModifiedBy>
  <cp:revision>3</cp:revision>
  <dcterms:created xsi:type="dcterms:W3CDTF">2018-12-05T09:10:29Z</dcterms:created>
  <dcterms:modified xsi:type="dcterms:W3CDTF">2018-12-06T03:05:30Z</dcterms:modified>
</cp:coreProperties>
</file>