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05" r:id="rId2"/>
    <p:sldId id="341" r:id="rId3"/>
    <p:sldId id="378" r:id="rId4"/>
    <p:sldId id="313" r:id="rId5"/>
    <p:sldId id="342" r:id="rId6"/>
    <p:sldId id="343" r:id="rId7"/>
    <p:sldId id="346" r:id="rId8"/>
    <p:sldId id="347" r:id="rId9"/>
    <p:sldId id="348" r:id="rId10"/>
    <p:sldId id="351" r:id="rId11"/>
    <p:sldId id="350" r:id="rId12"/>
    <p:sldId id="353" r:id="rId13"/>
    <p:sldId id="355" r:id="rId14"/>
    <p:sldId id="356" r:id="rId15"/>
    <p:sldId id="354" r:id="rId16"/>
    <p:sldId id="358" r:id="rId17"/>
    <p:sldId id="357" r:id="rId18"/>
    <p:sldId id="359" r:id="rId19"/>
    <p:sldId id="363" r:id="rId20"/>
    <p:sldId id="365" r:id="rId21"/>
    <p:sldId id="366" r:id="rId22"/>
    <p:sldId id="364" r:id="rId23"/>
    <p:sldId id="418" r:id="rId24"/>
    <p:sldId id="41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73"/>
  </p:normalViewPr>
  <p:slideViewPr>
    <p:cSldViewPr snapToGrid="0" snapToObjects="1">
      <p:cViewPr varScale="1">
        <p:scale>
          <a:sx n="143" d="100"/>
          <a:sy n="143" d="100"/>
        </p:scale>
        <p:origin x="20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5A54-A9FA-E94B-8004-B7FB581AC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0D405-4A70-E84C-9BD7-506DC9403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41DF0-CE86-A842-B117-01F1153E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9711-0EFA-6D49-8853-D7F203D2794F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04837-ACA5-7541-BEDD-3FAB68F2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C0BC9-A742-4B47-95FD-8CFD2DD1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89A-9F30-7A49-AA40-D77BE386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0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7064-C1EA-3C42-8348-5E101D3B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B6882-F09F-EE41-95DB-E308299CA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64809-1573-8242-9C13-9B50F0A1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9711-0EFA-6D49-8853-D7F203D2794F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6B0BE-0BDC-484D-8CE1-AF1B282BA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079E4-8A50-1847-BEF8-E9402FD3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89A-9F30-7A49-AA40-D77BE386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1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FA2A6-BD53-EE41-B4D5-7D5E5A636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A52DA-CAF1-4140-A85F-75DF43DAF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8DEEB-07AB-6D44-B487-B9FABA98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9711-0EFA-6D49-8853-D7F203D2794F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0DFEC-8B2E-174E-9547-4E96FCC6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72651-A204-F64E-A028-B4B7C449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89A-9F30-7A49-AA40-D77BE386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29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" r="756"/>
          <a:stretch/>
        </p:blipFill>
        <p:spPr>
          <a:xfrm>
            <a:off x="2157385" y="0"/>
            <a:ext cx="10034017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 rot="10800000">
            <a:off x="-2" y="0"/>
            <a:ext cx="12191404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26000"/>
                </a:schemeClr>
              </a:gs>
              <a:gs pos="60000">
                <a:schemeClr val="bg1"/>
              </a:gs>
              <a:gs pos="100000">
                <a:schemeClr val="bg1">
                  <a:alpha val="12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tifakt ElementOfc" panose="020B0504020101020102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235" y="6414746"/>
            <a:ext cx="1965960" cy="4080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3" y="365125"/>
            <a:ext cx="11342687" cy="885451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accent2"/>
                </a:solidFill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0213" y="1250576"/>
            <a:ext cx="11342687" cy="5226424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  <a:lvl2pPr marL="287338" indent="-276225">
              <a:buClr>
                <a:schemeClr val="tx2"/>
              </a:buClr>
              <a:buFont typeface="Wingdings" charset="2"/>
              <a:buChar char="§"/>
              <a:tabLst/>
              <a:defRPr sz="2000" b="0">
                <a:solidFill>
                  <a:schemeClr val="tx1"/>
                </a:solidFill>
              </a:defRPr>
            </a:lvl2pPr>
            <a:lvl3pPr marL="692150" indent="-287338">
              <a:buClr>
                <a:schemeClr val="tx2"/>
              </a:buClr>
              <a:buFont typeface="Wingdings" charset="2"/>
              <a:buChar char="§"/>
              <a:tabLst/>
              <a:defRPr sz="2000">
                <a:solidFill>
                  <a:schemeClr val="tx1"/>
                </a:solidFill>
              </a:defRPr>
            </a:lvl3pPr>
            <a:lvl4pPr marL="1038225" indent="-298450">
              <a:buClr>
                <a:schemeClr val="tx2"/>
              </a:buClr>
              <a:buFont typeface="Wingdings" charset="2"/>
              <a:buChar char="§"/>
              <a:tabLst/>
              <a:defRPr sz="2000">
                <a:solidFill>
                  <a:schemeClr val="tx1"/>
                </a:solidFill>
              </a:defRPr>
            </a:lvl4pPr>
            <a:lvl5pPr marL="1373188" indent="-287338">
              <a:buClr>
                <a:schemeClr val="tx2"/>
              </a:buClr>
              <a:buFont typeface="Wingdings" charset="2"/>
              <a:buChar char="§"/>
              <a:tabLst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6371" y="6539297"/>
            <a:ext cx="1830366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0" dirty="0">
                <a:solidFill>
                  <a:schemeClr val="tx2">
                    <a:lumMod val="40000"/>
                    <a:lumOff val="60000"/>
                  </a:schemeClr>
                </a:solidFill>
                <a:latin typeface="Artifakt ElementOfc" charset="0"/>
                <a:ea typeface="Artifakt ElementOfc" charset="0"/>
                <a:cs typeface="Artifakt ElementOfc" charset="0"/>
              </a:rPr>
              <a:t>© Autodesk, Inc. 2018</a:t>
            </a:r>
            <a:endParaRPr lang="en-US" sz="850" dirty="0">
              <a:solidFill>
                <a:schemeClr val="tx2">
                  <a:lumMod val="40000"/>
                  <a:lumOff val="60000"/>
                </a:schemeClr>
              </a:solidFill>
              <a:effectLst/>
              <a:latin typeface="Artifakt ElementOfc" charset="0"/>
              <a:ea typeface="Artifakt ElementOfc" charset="0"/>
              <a:cs typeface="Artifakt ElementOf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88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40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4080">
          <p15:clr>
            <a:srgbClr val="FBAE40"/>
          </p15:clr>
        </p15:guide>
        <p15:guide id="4" pos="7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5CADD-3A08-5441-8C88-B6CF4B0D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BAFB3-4F50-1547-83B7-4CB2D6D99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961B5-EEB1-5940-AFAE-EA8AF669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9711-0EFA-6D49-8853-D7F203D2794F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4FAAA-777C-7F48-B83E-F0145A199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F12B4-7620-4044-A48B-D9D760CEA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89A-9F30-7A49-AA40-D77BE386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5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23E0-2CAE-FE4D-A345-BC7B15F82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DA073-2FA7-E04F-AB96-70929DC02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221BD-B707-D34E-B1AE-668B96D2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9711-0EFA-6D49-8853-D7F203D2794F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A2E7B-FB71-204D-ADD1-C30780007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A51A9-461F-1D4D-B033-9050EFEB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89A-9F30-7A49-AA40-D77BE386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7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8FE78-EF34-684C-AC11-FEEC1152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8AB67-5F42-E243-9C25-3159B62E0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53487-93F1-D04F-A60B-21896E297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F2B34-7461-2F44-9CC2-E3987DC98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9711-0EFA-6D49-8853-D7F203D2794F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F6DD1-3F81-3A48-8DBD-F440B2F5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C6C0B-50E1-5745-8E29-64884DAB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89A-9F30-7A49-AA40-D77BE386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B46B2-E0AE-5145-A0F6-B14E122D7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B427A-2AC6-4746-A51F-6F86B33D4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CE874-B102-1D4E-A310-D8669FB3A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9632C6-28FC-8446-9AFE-637FE80E45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6B4DE-1604-EA49-BECA-489252A19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23E9E9-A3C3-7045-9A1D-65B3DE2E0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9711-0EFA-6D49-8853-D7F203D2794F}" type="datetimeFigureOut">
              <a:rPr lang="en-US" smtClean="0"/>
              <a:t>12/6/18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03C08-FA52-1A42-A2D4-BA1B5153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A96D36-D4DF-7E4E-9868-F4D8BE29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89A-9F30-7A49-AA40-D77BE386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0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8FBC-8919-CD4F-97C0-5D599252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EBDD6E-D2E0-3541-97A9-0994D23D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9711-0EFA-6D49-8853-D7F203D2794F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71684-68AC-8C4C-9368-FC07B326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407F4-000E-BF4E-B4A7-EB0CCCF3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89A-9F30-7A49-AA40-D77BE386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8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6862A-658A-FE4C-8520-EC0A33FE0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9711-0EFA-6D49-8853-D7F203D2794F}" type="datetimeFigureOut">
              <a:rPr lang="en-US" smtClean="0"/>
              <a:t>12/6/18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5828C8-4031-034E-ACEC-9BF55B897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CDD8B-6444-7B4E-B202-222C0274F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89A-9F30-7A49-AA40-D77BE386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8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BD4C-A039-2448-BD19-A3BDA4103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0E60D-31AB-4E4E-89A2-4FA173973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8B315-65DB-204A-B624-EC6D231DB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4CACA-C4A0-9E41-A3BA-2788948B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9711-0EFA-6D49-8853-D7F203D2794F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B930D-2780-1D47-BEF9-06A5C454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A2EE5-E198-B543-861B-1A6A02EC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89A-9F30-7A49-AA40-D77BE386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3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14E1-4D33-6E48-ACE4-65592BC70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ACD9D-480A-1D4D-A49D-F7C89A9BC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C97F8-D4C8-9349-B7E7-288B455CF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CFFD5-29F9-3A4D-9891-DA395884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9711-0EFA-6D49-8853-D7F203D2794F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9B70A-F109-A24E-A363-DDEC921D4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100A4-901C-404C-9B0B-AF0F8A40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89A-9F30-7A49-AA40-D77BE386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4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09F24-7E50-084E-A0FD-E751DE2AE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AEF27-5AE6-2F49-B909-56281673A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89EC7-6AED-284B-8E89-B5C6DA093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99711-0EFA-6D49-8853-D7F203D2794F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FC8C4-2EFA-1A44-B596-8EA115813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6083B-9AAA-3B45-9581-B71D12FCB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A389A-9F30-7A49-AA40-D77BE386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9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segmentfault.com/blog/forge-china" TargetMode="External"/><Relationship Id="rId3" Type="http://schemas.openxmlformats.org/officeDocument/2006/relationships/hyperlink" Target="https://forge.autodesk.com/developer/documentation" TargetMode="External"/><Relationship Id="rId7" Type="http://schemas.openxmlformats.org/officeDocument/2006/relationships/hyperlink" Target="https://stackoverflow.com/questions/tagged/autodesk-forge" TargetMode="External"/><Relationship Id="rId2" Type="http://schemas.openxmlformats.org/officeDocument/2006/relationships/hyperlink" Target="https://github.com/Autodesk-Forge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utodesk-forge.gitee.io/viewer-docs" TargetMode="External"/><Relationship Id="rId5" Type="http://schemas.openxmlformats.org/officeDocument/2006/relationships/hyperlink" Target="https://autodesk-forge.gitee.io/helpcenter" TargetMode="External"/><Relationship Id="rId4" Type="http://schemas.openxmlformats.org/officeDocument/2006/relationships/hyperlink" Target="https://autodesk-forge-showroom-cn.herokuapp.com/" TargetMode="External"/><Relationship Id="rId9" Type="http://schemas.openxmlformats.org/officeDocument/2006/relationships/hyperlink" Target="https://xiaodongliang.wixsite.com/sf-forge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2EBC4-B049-A14F-8052-53B331B44553}"/>
              </a:ext>
            </a:extLst>
          </p:cNvPr>
          <p:cNvSpPr txBox="1">
            <a:spLocks/>
          </p:cNvSpPr>
          <p:nvPr/>
        </p:nvSpPr>
        <p:spPr>
          <a:xfrm>
            <a:off x="2033213" y="2250291"/>
            <a:ext cx="7774588" cy="1741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rgbClr val="0070C0"/>
                </a:solidFill>
              </a:rPr>
              <a:t>Forge Viewer </a:t>
            </a:r>
            <a:r>
              <a:rPr lang="zh-CN" altLang="en-US" sz="4000" b="1" dirty="0">
                <a:solidFill>
                  <a:srgbClr val="0070C0"/>
                </a:solidFill>
              </a:rPr>
              <a:t>开发工作坊</a:t>
            </a:r>
            <a:r>
              <a:rPr lang="en-US" altLang="zh-CN" sz="4000" b="1" dirty="0">
                <a:solidFill>
                  <a:srgbClr val="0070C0"/>
                </a:solidFill>
              </a:rPr>
              <a:t> – Part 5</a:t>
            </a:r>
          </a:p>
          <a:p>
            <a:endParaRPr lang="en-US" altLang="zh-CN" sz="4000" b="1" dirty="0">
              <a:solidFill>
                <a:srgbClr val="0070C0"/>
              </a:solidFill>
            </a:endParaRPr>
          </a:p>
          <a:p>
            <a:pPr marL="0" indent="0" algn="r">
              <a:buNone/>
            </a:pPr>
            <a:r>
              <a:rPr lang="zh-CN" altLang="en-US" sz="4000" b="1" dirty="0">
                <a:solidFill>
                  <a:srgbClr val="0070C0"/>
                </a:solidFill>
              </a:rPr>
              <a:t>深圳</a:t>
            </a:r>
            <a:r>
              <a:rPr lang="en-US" altLang="zh-CN" sz="4000" b="1" dirty="0">
                <a:solidFill>
                  <a:srgbClr val="0070C0"/>
                </a:solidFill>
              </a:rPr>
              <a:t> ·</a:t>
            </a:r>
            <a:r>
              <a:rPr lang="zh-CN" altLang="en-US" sz="4000" b="1" dirty="0">
                <a:solidFill>
                  <a:srgbClr val="0070C0"/>
                </a:solidFill>
              </a:rPr>
              <a:t> </a:t>
            </a:r>
            <a:r>
              <a:rPr lang="en-US" altLang="zh-CN" sz="4000" b="1" dirty="0">
                <a:solidFill>
                  <a:srgbClr val="0070C0"/>
                </a:solidFill>
              </a:rPr>
              <a:t>2018/12/07</a:t>
            </a:r>
            <a:endParaRPr lang="en-US" altLang="zh-TW" sz="40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628A38-EFFB-284F-8F8B-DEAC5AAA1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63" y="738685"/>
            <a:ext cx="4086880" cy="94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5C995-83BA-8F4B-8DAB-792BA2002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83" y="0"/>
            <a:ext cx="11342687" cy="885451"/>
          </a:xfrm>
        </p:spPr>
        <p:txBody>
          <a:bodyPr/>
          <a:lstStyle/>
          <a:p>
            <a:r>
              <a:rPr lang="en-US" dirty="0"/>
              <a:t>Forge Viewer GUI APIs – Toolbar</a:t>
            </a:r>
            <a:r>
              <a:rPr lang="zh-Hant" altLang="en-US" dirty="0"/>
              <a:t>組件簡介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A46C9A-C760-904E-BBD5-D398A045C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476" y="1289424"/>
            <a:ext cx="8191500" cy="2235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04B3C1-5F69-6244-AE95-A74DBBDCA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506" y="3797674"/>
            <a:ext cx="4930588" cy="264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BB09-DA5B-EB41-B5C0-22B9727E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 Viewer GUI APIs – </a:t>
            </a:r>
            <a:r>
              <a:rPr lang="ja-JP" altLang="en-US" dirty="0"/>
              <a:t>工具列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480F4-81F6-7748-9A40-E88FBB12A1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Hant" altLang="en-US" dirty="0"/>
              <a:t>取得工具列</a:t>
            </a: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Hant" altLang="en-US" dirty="0"/>
              <a:t>建立控制群組</a:t>
            </a: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Hant" altLang="en-US" dirty="0"/>
              <a:t>取得控制群組</a:t>
            </a: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7671C-00A5-134B-8BDF-9F9CFCBDA273}"/>
              </a:ext>
            </a:extLst>
          </p:cNvPr>
          <p:cNvSpPr txBox="1"/>
          <p:nvPr/>
        </p:nvSpPr>
        <p:spPr>
          <a:xfrm>
            <a:off x="847381" y="1814407"/>
            <a:ext cx="5594387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17006D"/>
                </a:solidFill>
                <a:latin typeface="Courier-Bold" pitchFamily="2" charset="0"/>
              </a:rPr>
              <a:t>const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toolbar 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viewer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getToolbar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0F3B62"/>
                </a:solidFill>
                <a:latin typeface="Courier" pitchFamily="2" charset="0"/>
              </a:rPr>
              <a:t>true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;</a:t>
            </a:r>
            <a:endParaRPr lang="en-US" sz="1600" dirty="0">
              <a:latin typeface="Courier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851667-4B92-4F41-B88A-B980D73FC0BC}"/>
              </a:ext>
            </a:extLst>
          </p:cNvPr>
          <p:cNvSpPr txBox="1"/>
          <p:nvPr/>
        </p:nvSpPr>
        <p:spPr>
          <a:xfrm>
            <a:off x="847381" y="3055496"/>
            <a:ext cx="10252420" cy="107721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474666"/>
                </a:solidFill>
                <a:latin typeface="Courier" pitchFamily="2" charset="0"/>
              </a:rPr>
              <a:t>//</a:t>
            </a:r>
            <a:r>
              <a:rPr lang="zh-Hant" altLang="en-US" sz="1600" dirty="0">
                <a:solidFill>
                  <a:srgbClr val="474666"/>
                </a:solidFill>
                <a:latin typeface="Courier" pitchFamily="2" charset="0"/>
              </a:rPr>
              <a:t>建立</a:t>
            </a:r>
            <a:r>
              <a:rPr lang="en-US" sz="1600" dirty="0">
                <a:solidFill>
                  <a:srgbClr val="474666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474666"/>
                </a:solidFill>
                <a:latin typeface="Courier" pitchFamily="2" charset="0"/>
              </a:rPr>
              <a:t>ControlGruop</a:t>
            </a:r>
            <a:endParaRPr lang="en-US" sz="1600" dirty="0">
              <a:solidFill>
                <a:srgbClr val="474666"/>
              </a:solidFill>
              <a:latin typeface="Courier" pitchFamily="2" charset="0"/>
            </a:endParaRPr>
          </a:p>
          <a:p>
            <a:r>
              <a:rPr lang="en-US" sz="1600" b="1" dirty="0" err="1">
                <a:solidFill>
                  <a:srgbClr val="17006D"/>
                </a:solidFill>
                <a:latin typeface="Courier-Bold" pitchFamily="2" charset="0"/>
              </a:rPr>
              <a:t>const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subToolbar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17006D"/>
                </a:solidFill>
                <a:latin typeface="Courier-Bold" pitchFamily="2" charset="0"/>
              </a:rPr>
              <a:t>new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Autodesk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UI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ControlGroup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600" dirty="0" err="1">
                <a:solidFill>
                  <a:srgbClr val="114AA7"/>
                </a:solidFill>
                <a:latin typeface="Courier" pitchFamily="2" charset="0"/>
              </a:rPr>
              <a:t>MyAwesomeAppToolbar</a:t>
            </a:r>
            <a:r>
              <a:rPr lang="en-US" sz="16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endParaRPr lang="en-US" sz="1600" dirty="0">
              <a:solidFill>
                <a:srgbClr val="324D6D"/>
              </a:solidFill>
              <a:latin typeface="Courier" pitchFamily="2" charset="0"/>
            </a:endParaRPr>
          </a:p>
          <a:p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toolbar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addControl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600" b="1" dirty="0">
                <a:solidFill>
                  <a:srgbClr val="17006D"/>
                </a:solidFill>
                <a:latin typeface="Courier-Bold" pitchFamily="2" charset="0"/>
              </a:rPr>
              <a:t> 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subToolbar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;</a:t>
            </a:r>
            <a:endParaRPr lang="en-US" sz="1600" dirty="0">
              <a:latin typeface="Courier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3E4B34-1FA7-EF4D-9D26-E722E0733E99}"/>
              </a:ext>
            </a:extLst>
          </p:cNvPr>
          <p:cNvSpPr txBox="1"/>
          <p:nvPr/>
        </p:nvSpPr>
        <p:spPr>
          <a:xfrm>
            <a:off x="847381" y="4921355"/>
            <a:ext cx="1025242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474666"/>
                </a:solidFill>
                <a:latin typeface="Courier" pitchFamily="2" charset="0"/>
              </a:rPr>
              <a:t>//</a:t>
            </a:r>
            <a:r>
              <a:rPr lang="zh-Hant" altLang="en-US" sz="1600" dirty="0">
                <a:solidFill>
                  <a:srgbClr val="474666"/>
                </a:solidFill>
                <a:latin typeface="Courier" pitchFamily="2" charset="0"/>
              </a:rPr>
              <a:t>取得</a:t>
            </a:r>
            <a:r>
              <a:rPr lang="en-US" sz="1600" dirty="0">
                <a:solidFill>
                  <a:srgbClr val="474666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474666"/>
                </a:solidFill>
                <a:latin typeface="Courier" pitchFamily="2" charset="0"/>
              </a:rPr>
              <a:t>ControlGruop</a:t>
            </a:r>
            <a:endParaRPr lang="en-US" sz="1600" dirty="0">
              <a:solidFill>
                <a:srgbClr val="474666"/>
              </a:solidFill>
              <a:latin typeface="Courier" pitchFamily="2" charset="0"/>
            </a:endParaRPr>
          </a:p>
          <a:p>
            <a:r>
              <a:rPr lang="en-US" sz="1600" b="1" dirty="0" err="1">
                <a:solidFill>
                  <a:srgbClr val="17006D"/>
                </a:solidFill>
                <a:latin typeface="Courier-Bold" pitchFamily="2" charset="0"/>
              </a:rPr>
              <a:t>const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subToolbar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toolbar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latin typeface="Courier" pitchFamily="2" charset="0"/>
              </a:rPr>
              <a:t>get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Control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zh-Hant" altLang="en-US" sz="1600" dirty="0">
                <a:solidFill>
                  <a:srgbClr val="276E6D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600" dirty="0" err="1">
                <a:solidFill>
                  <a:srgbClr val="114AA7"/>
                </a:solidFill>
                <a:latin typeface="Courier" pitchFamily="2" charset="0"/>
              </a:rPr>
              <a:t>MyAwesomeAppToolbar</a:t>
            </a:r>
            <a:r>
              <a:rPr lang="en-US" sz="16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;</a:t>
            </a:r>
            <a:endParaRPr lang="en-US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70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BB09-DA5B-EB41-B5C0-22B9727E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 Viewer GUI APIs – </a:t>
            </a:r>
            <a:r>
              <a:rPr lang="zh-Hant" altLang="en-US" dirty="0"/>
              <a:t>按鈕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480F4-81F6-7748-9A40-E88FBB12A1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Hant" altLang="en-US" dirty="0"/>
              <a:t>建立按鈕</a:t>
            </a: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Hant" altLang="en-US" dirty="0"/>
              <a:t>設定按鈕動作</a:t>
            </a: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7671C-00A5-134B-8BDF-9F9CFCBDA273}"/>
              </a:ext>
            </a:extLst>
          </p:cNvPr>
          <p:cNvSpPr txBox="1"/>
          <p:nvPr/>
        </p:nvSpPr>
        <p:spPr>
          <a:xfrm>
            <a:off x="847381" y="1729737"/>
            <a:ext cx="9041686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17006D"/>
                </a:solidFill>
                <a:latin typeface="Courier-Bold" pitchFamily="2" charset="0"/>
              </a:rPr>
              <a:t>const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button 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17006D"/>
                </a:solidFill>
                <a:latin typeface="Courier-Bold" pitchFamily="2" charset="0"/>
              </a:rPr>
              <a:t>new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Autodesk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UI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Button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600" dirty="0" err="1">
                <a:solidFill>
                  <a:srgbClr val="114AA7"/>
                </a:solidFill>
                <a:latin typeface="Courier" pitchFamily="2" charset="0"/>
              </a:rPr>
              <a:t>MyAwesomeAppButton</a:t>
            </a:r>
            <a:r>
              <a:rPr lang="en-US" sz="16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subToolbar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addControl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button 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;</a:t>
            </a:r>
            <a:endParaRPr lang="en-US" sz="1600" dirty="0">
              <a:latin typeface="Courier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851667-4B92-4F41-B88A-B980D73FC0BC}"/>
              </a:ext>
            </a:extLst>
          </p:cNvPr>
          <p:cNvSpPr txBox="1"/>
          <p:nvPr/>
        </p:nvSpPr>
        <p:spPr>
          <a:xfrm>
            <a:off x="847381" y="2939712"/>
            <a:ext cx="9041686" cy="378565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button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onClick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17006D"/>
                </a:solidFill>
                <a:latin typeface="Courier-Bold" pitchFamily="2" charset="0"/>
              </a:rPr>
              <a:t>function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event 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en-US" sz="1600" b="1" dirty="0">
                <a:solidFill>
                  <a:srgbClr val="324D6D"/>
                </a:solidFill>
                <a:latin typeface="Courier" pitchFamily="2" charset="0"/>
              </a:rPr>
              <a:t>    </a:t>
            </a:r>
            <a:r>
              <a:rPr lang="en-US" sz="1600" b="1" dirty="0" err="1">
                <a:solidFill>
                  <a:srgbClr val="17006D"/>
                </a:solidFill>
                <a:latin typeface="Courier-Bold" pitchFamily="2" charset="0"/>
              </a:rPr>
              <a:t>const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btnState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button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getState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()</a:t>
            </a:r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endParaRPr lang="en-US" sz="1600" dirty="0">
              <a:solidFill>
                <a:srgbClr val="324D6D"/>
              </a:solidFill>
              <a:latin typeface="Courier" pitchFamily="2" charset="0"/>
            </a:endParaRPr>
          </a:p>
          <a:p>
            <a:r>
              <a:rPr lang="zh-Hant" altLang="en-US" sz="1600" b="1" dirty="0">
                <a:solidFill>
                  <a:srgbClr val="17006D"/>
                </a:solidFill>
                <a:latin typeface="Courier-Bold" pitchFamily="2" charset="0"/>
              </a:rPr>
              <a:t>    </a:t>
            </a:r>
            <a:r>
              <a:rPr lang="en-US" sz="1600" b="1" dirty="0">
                <a:solidFill>
                  <a:srgbClr val="17006D"/>
                </a:solidFill>
                <a:latin typeface="Courier-Bold" pitchFamily="2" charset="0"/>
              </a:rPr>
              <a:t>if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state 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===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avu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Button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State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INACTIVE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zh-Hant" altLang="en-US" sz="1600" dirty="0">
                <a:solidFill>
                  <a:srgbClr val="474666"/>
                </a:solidFill>
                <a:latin typeface="Courier" pitchFamily="2" charset="0"/>
              </a:rPr>
              <a:t>       </a:t>
            </a:r>
            <a:r>
              <a:rPr lang="en-US" sz="1600" dirty="0">
                <a:solidFill>
                  <a:srgbClr val="474666"/>
                </a:solidFill>
                <a:latin typeface="Courier" pitchFamily="2" charset="0"/>
              </a:rPr>
              <a:t>//</a:t>
            </a:r>
            <a:r>
              <a:rPr lang="zh-Hant" altLang="en-US" sz="1600" dirty="0">
                <a:solidFill>
                  <a:srgbClr val="474666"/>
                </a:solidFill>
                <a:latin typeface="Courier" pitchFamily="2" charset="0"/>
              </a:rPr>
              <a:t>按鈕顏色反藍時的動作</a:t>
            </a:r>
            <a:endParaRPr lang="en-US" sz="1600" dirty="0">
              <a:solidFill>
                <a:srgbClr val="324D6D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   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button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setState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Autodesk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UI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Button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State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ACTIVE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endParaRPr lang="en-US" sz="1600" dirty="0">
              <a:solidFill>
                <a:srgbClr val="324D6D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   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sz="1600" b="1" dirty="0">
                <a:solidFill>
                  <a:srgbClr val="17006D"/>
                </a:solidFill>
                <a:latin typeface="Courier-Bold" pitchFamily="2" charset="0"/>
              </a:rPr>
              <a:t>alert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600" dirty="0" err="1">
                <a:solidFill>
                  <a:srgbClr val="114AA7"/>
                </a:solidFill>
                <a:latin typeface="Courier" pitchFamily="2" charset="0"/>
              </a:rPr>
              <a:t>MyAwesomeButton</a:t>
            </a:r>
            <a:r>
              <a:rPr lang="en-US" sz="1600" dirty="0">
                <a:solidFill>
                  <a:srgbClr val="114AA7"/>
                </a:solidFill>
                <a:latin typeface="Courier" pitchFamily="2" charset="0"/>
              </a:rPr>
              <a:t> active</a:t>
            </a:r>
            <a:r>
              <a:rPr lang="en-US" sz="16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}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17006D"/>
                </a:solidFill>
                <a:latin typeface="Courier-Bold" pitchFamily="2" charset="0"/>
              </a:rPr>
              <a:t>else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17006D"/>
                </a:solidFill>
                <a:latin typeface="Courier-Bold" pitchFamily="2" charset="0"/>
              </a:rPr>
              <a:t>if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state 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===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avu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Button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State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ACTIVE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zh-Hant" altLang="en-US" sz="1600" dirty="0">
                <a:solidFill>
                  <a:srgbClr val="324D6D"/>
                </a:solidFill>
                <a:latin typeface="Courier" pitchFamily="2" charset="0"/>
              </a:rPr>
              <a:t>       </a:t>
            </a:r>
            <a:r>
              <a:rPr lang="en-US" sz="1600" dirty="0">
                <a:solidFill>
                  <a:srgbClr val="474666"/>
                </a:solidFill>
                <a:latin typeface="Courier" pitchFamily="2" charset="0"/>
              </a:rPr>
              <a:t>//</a:t>
            </a:r>
            <a:r>
              <a:rPr lang="zh-Hant" altLang="en-US" sz="1600" dirty="0">
                <a:solidFill>
                  <a:srgbClr val="474666"/>
                </a:solidFill>
                <a:latin typeface="Courier" pitchFamily="2" charset="0"/>
              </a:rPr>
              <a:t>按鈕顏色反白時的動作</a:t>
            </a:r>
            <a:endParaRPr lang="en-US" sz="1600" dirty="0">
              <a:solidFill>
                <a:srgbClr val="324D6D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   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button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setState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Autodesk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UI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Button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State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INACTIVE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endParaRPr lang="en-US" sz="1600" dirty="0">
              <a:solidFill>
                <a:srgbClr val="324D6D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   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sz="1600" b="1" dirty="0">
                <a:solidFill>
                  <a:srgbClr val="17006D"/>
                </a:solidFill>
                <a:latin typeface="Courier-Bold" pitchFamily="2" charset="0"/>
              </a:rPr>
              <a:t>alert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600" dirty="0" err="1">
                <a:solidFill>
                  <a:srgbClr val="114AA7"/>
                </a:solidFill>
                <a:latin typeface="Courier" pitchFamily="2" charset="0"/>
              </a:rPr>
              <a:t>MyAwesomeButton</a:t>
            </a:r>
            <a:r>
              <a:rPr lang="en-US" sz="1600" dirty="0">
                <a:solidFill>
                  <a:srgbClr val="114AA7"/>
                </a:solidFill>
                <a:latin typeface="Courier" pitchFamily="2" charset="0"/>
              </a:rPr>
              <a:t> inactive</a:t>
            </a:r>
            <a:r>
              <a:rPr lang="en-US" sz="16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  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 </a:t>
            </a:r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}</a:t>
            </a:r>
          </a:p>
          <a:p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1823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BB09-DA5B-EB41-B5C0-22B9727E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 Viewer GUI APIs – </a:t>
            </a:r>
            <a:r>
              <a:rPr lang="zh-Hant" altLang="en-US" dirty="0"/>
              <a:t>按鈕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851667-4B92-4F41-B88A-B980D73FC0BC}"/>
              </a:ext>
            </a:extLst>
          </p:cNvPr>
          <p:cNvSpPr txBox="1"/>
          <p:nvPr/>
        </p:nvSpPr>
        <p:spPr>
          <a:xfrm>
            <a:off x="847381" y="1732948"/>
            <a:ext cx="1025242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button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icon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classList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add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600" dirty="0" err="1">
                <a:solidFill>
                  <a:srgbClr val="114AA7"/>
                </a:solidFill>
                <a:latin typeface="Courier" pitchFamily="2" charset="0"/>
              </a:rPr>
              <a:t>glyphicon</a:t>
            </a:r>
            <a:r>
              <a:rPr lang="en-US" sz="1600" dirty="0">
                <a:solidFill>
                  <a:srgbClr val="6B0001"/>
                </a:solidFill>
                <a:latin typeface="Courier" pitchFamily="2" charset="0"/>
              </a:rPr>
              <a:t>’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button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setIcon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600" dirty="0" err="1">
                <a:solidFill>
                  <a:srgbClr val="114AA7"/>
                </a:solidFill>
                <a:latin typeface="Courier" pitchFamily="2" charset="0"/>
              </a:rPr>
              <a:t>glyphicon</a:t>
            </a:r>
            <a:r>
              <a:rPr lang="en-US" sz="1600" dirty="0">
                <a:solidFill>
                  <a:srgbClr val="114AA7"/>
                </a:solidFill>
                <a:latin typeface="Courier" pitchFamily="2" charset="0"/>
              </a:rPr>
              <a:t>-book</a:t>
            </a:r>
            <a:r>
              <a:rPr lang="en-US" sz="1600" dirty="0">
                <a:solidFill>
                  <a:srgbClr val="6B0001"/>
                </a:solidFill>
                <a:latin typeface="Courier" pitchFamily="2" charset="0"/>
              </a:rPr>
              <a:t>’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628121-32E5-7147-B56F-3CA2ED690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03"/>
          <a:stretch/>
        </p:blipFill>
        <p:spPr>
          <a:xfrm>
            <a:off x="2095750" y="2445090"/>
            <a:ext cx="5572487" cy="372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6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BB09-DA5B-EB41-B5C0-22B9727E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 Viewer GUI APIs – </a:t>
            </a:r>
            <a:r>
              <a:rPr lang="zh-Hant" altLang="en-US" dirty="0"/>
              <a:t>按鈕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480F4-81F6-7748-9A40-E88FBB12A1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Hant" altLang="en-US" dirty="0"/>
              <a:t>設定按鈕提示</a:t>
            </a:r>
            <a:endParaRPr lang="en-US" altLang="zh-Hant" dirty="0"/>
          </a:p>
          <a:p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Hant" altLang="en-US" dirty="0"/>
              <a:t>取得按鈕</a:t>
            </a: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851667-4B92-4F41-B88A-B980D73FC0BC}"/>
              </a:ext>
            </a:extLst>
          </p:cNvPr>
          <p:cNvSpPr txBox="1"/>
          <p:nvPr/>
        </p:nvSpPr>
        <p:spPr>
          <a:xfrm>
            <a:off x="847381" y="1835294"/>
            <a:ext cx="1025242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button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setToolTip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600" dirty="0">
                <a:solidFill>
                  <a:srgbClr val="114AA7"/>
                </a:solidFill>
                <a:latin typeface="Courier" pitchFamily="2" charset="0"/>
              </a:rPr>
              <a:t>My Awesome button</a:t>
            </a:r>
            <a:r>
              <a:rPr lang="en-US" sz="16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;</a:t>
            </a:r>
            <a:endParaRPr lang="en-US" sz="1600" dirty="0">
              <a:latin typeface="Courier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3E4B34-1FA7-EF4D-9D26-E722E0733E99}"/>
              </a:ext>
            </a:extLst>
          </p:cNvPr>
          <p:cNvSpPr txBox="1"/>
          <p:nvPr/>
        </p:nvSpPr>
        <p:spPr>
          <a:xfrm>
            <a:off x="847381" y="2894321"/>
            <a:ext cx="1025242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17006D"/>
                </a:solidFill>
                <a:latin typeface="Courier-Bold" pitchFamily="2" charset="0"/>
              </a:rPr>
              <a:t>const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button</a:t>
            </a:r>
            <a:r>
              <a:rPr lang="zh-Hant" alt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subToolbar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latin typeface="Courier" pitchFamily="2" charset="0"/>
              </a:rPr>
              <a:t>get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Control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zh-Hant" altLang="en-US" sz="1600" dirty="0">
                <a:solidFill>
                  <a:srgbClr val="276E6D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600" dirty="0" err="1">
                <a:solidFill>
                  <a:srgbClr val="114AA7"/>
                </a:solidFill>
                <a:latin typeface="Courier" pitchFamily="2" charset="0"/>
              </a:rPr>
              <a:t>MyAwesomeAppButton</a:t>
            </a:r>
            <a:r>
              <a:rPr lang="en-US" sz="16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;</a:t>
            </a:r>
            <a:endParaRPr lang="en-US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27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6C43-79BD-ED47-B7B6-34F151AA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 dirty="0"/>
              <a:t>小練習</a:t>
            </a:r>
            <a:r>
              <a:rPr lang="en-US" altLang="zh-Hant" dirty="0"/>
              <a:t> – Toolbar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591C5-0E6C-8540-890D-67007E713FF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</a:t>
            </a:r>
            <a:r>
              <a:rPr lang="zh-Hant" altLang="en-US" dirty="0"/>
              <a:t> </a:t>
            </a:r>
            <a:r>
              <a:rPr lang="en-US" altLang="zh-Hant" dirty="0"/>
              <a:t>1 </a:t>
            </a:r>
            <a:r>
              <a:rPr lang="zh-Hant" altLang="en-US" dirty="0"/>
              <a:t>新增 </a:t>
            </a:r>
            <a:r>
              <a:rPr lang="en-US" altLang="zh-Hant" dirty="0" err="1"/>
              <a:t>MyToolbarExt.js</a:t>
            </a:r>
            <a:r>
              <a:rPr lang="zh-Hant" altLang="en-US" dirty="0"/>
              <a:t>，並加入下列內容</a:t>
            </a: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</a:t>
            </a:r>
            <a:r>
              <a:rPr lang="zh-Hant" altLang="en-US" dirty="0"/>
              <a:t> </a:t>
            </a:r>
            <a:r>
              <a:rPr lang="en-US" altLang="zh-Hant" dirty="0"/>
              <a:t>2 </a:t>
            </a:r>
            <a:r>
              <a:rPr lang="zh-Hant" altLang="en-US" dirty="0"/>
              <a:t>加入 </a:t>
            </a:r>
            <a:r>
              <a:rPr lang="en-US" altLang="zh-Hant" dirty="0"/>
              <a:t>load</a:t>
            </a:r>
            <a:r>
              <a:rPr lang="zh-Hant" altLang="en-US" dirty="0"/>
              <a:t> 函式，並加入下列內容</a:t>
            </a:r>
            <a:endParaRPr lang="en-US" altLang="zh-Han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44311-3020-2348-9B1F-7407256BC104}"/>
              </a:ext>
            </a:extLst>
          </p:cNvPr>
          <p:cNvSpPr txBox="1"/>
          <p:nvPr/>
        </p:nvSpPr>
        <p:spPr>
          <a:xfrm>
            <a:off x="833002" y="1790770"/>
            <a:ext cx="8769573" cy="160043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class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MyToolbarExt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extends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Autodesk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Extension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0E6C35"/>
                </a:solidFill>
                <a:latin typeface="Courier" pitchFamily="2" charset="0"/>
              </a:rPr>
              <a:t>constructor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viewer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,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options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       </a:t>
            </a:r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super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viewer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,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options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endParaRPr lang="en-US" sz="1400" dirty="0">
              <a:solidFill>
                <a:srgbClr val="324D6D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        </a:t>
            </a:r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subtoolbar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F3B62"/>
                </a:solidFill>
                <a:latin typeface="Courier" pitchFamily="2" charset="0"/>
              </a:rPr>
              <a:t>null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}</a:t>
            </a:r>
          </a:p>
          <a:p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}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1B418F-A9F8-6642-B4DE-A61D1CCDE558}"/>
              </a:ext>
            </a:extLst>
          </p:cNvPr>
          <p:cNvSpPr txBox="1"/>
          <p:nvPr/>
        </p:nvSpPr>
        <p:spPr>
          <a:xfrm>
            <a:off x="833002" y="4065589"/>
            <a:ext cx="8769573" cy="246221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if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viewer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getToolbar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()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474666"/>
                </a:solidFill>
                <a:latin typeface="Courier" pitchFamily="2" charset="0"/>
              </a:rPr>
              <a:t>//</a:t>
            </a:r>
            <a:r>
              <a:rPr lang="zh-Hant" altLang="en-US" sz="1400" dirty="0">
                <a:solidFill>
                  <a:srgbClr val="474666"/>
                </a:solidFill>
                <a:latin typeface="Courier" pitchFamily="2" charset="0"/>
              </a:rPr>
              <a:t> </a:t>
            </a:r>
            <a:r>
              <a:rPr lang="en-US" altLang="zh-Hant" sz="1400" dirty="0">
                <a:solidFill>
                  <a:srgbClr val="474666"/>
                </a:solidFill>
                <a:latin typeface="Courier" pitchFamily="2" charset="0"/>
              </a:rPr>
              <a:t>Toolbar </a:t>
            </a:r>
            <a:r>
              <a:rPr lang="zh-Hant" altLang="en-US" sz="1400" dirty="0">
                <a:solidFill>
                  <a:srgbClr val="474666"/>
                </a:solidFill>
                <a:latin typeface="Courier" pitchFamily="2" charset="0"/>
              </a:rPr>
              <a:t>已產生時，直接建立我們的</a:t>
            </a:r>
            <a:r>
              <a:rPr lang="en-US" altLang="zh-Hant" sz="1400" dirty="0">
                <a:solidFill>
                  <a:srgbClr val="474666"/>
                </a:solidFill>
                <a:latin typeface="Courier" pitchFamily="2" charset="0"/>
              </a:rPr>
              <a:t> sub toolbar</a:t>
            </a:r>
            <a:endParaRPr lang="en-US" sz="1400" dirty="0">
              <a:solidFill>
                <a:srgbClr val="474666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createUI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}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else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474666"/>
                </a:solidFill>
                <a:latin typeface="Courier" pitchFamily="2" charset="0"/>
              </a:rPr>
              <a:t>//</a:t>
            </a:r>
            <a:r>
              <a:rPr lang="zh-Hant" altLang="en-US" sz="1400" dirty="0">
                <a:solidFill>
                  <a:srgbClr val="474666"/>
                </a:solidFill>
                <a:latin typeface="Courier" pitchFamily="2" charset="0"/>
              </a:rPr>
              <a:t> 註冊事件等待</a:t>
            </a:r>
            <a:r>
              <a:rPr lang="en-US" altLang="zh-Hant" sz="1400" dirty="0">
                <a:solidFill>
                  <a:srgbClr val="474666"/>
                </a:solidFill>
                <a:latin typeface="Courier" pitchFamily="2" charset="0"/>
              </a:rPr>
              <a:t> Viewer</a:t>
            </a:r>
            <a:r>
              <a:rPr lang="zh-Hant" altLang="en-US" sz="1400" dirty="0">
                <a:solidFill>
                  <a:srgbClr val="474666"/>
                </a:solidFill>
                <a:latin typeface="Courier" pitchFamily="2" charset="0"/>
              </a:rPr>
              <a:t> 通知 </a:t>
            </a:r>
            <a:r>
              <a:rPr lang="en-US" altLang="zh-Hant" sz="1400" dirty="0">
                <a:solidFill>
                  <a:srgbClr val="474666"/>
                </a:solidFill>
                <a:latin typeface="Courier" pitchFamily="2" charset="0"/>
              </a:rPr>
              <a:t>Toolbar </a:t>
            </a:r>
            <a:r>
              <a:rPr lang="zh-Hant" altLang="en-US" sz="1400" dirty="0">
                <a:solidFill>
                  <a:srgbClr val="474666"/>
                </a:solidFill>
                <a:latin typeface="Courier" pitchFamily="2" charset="0"/>
              </a:rPr>
              <a:t>已產生</a:t>
            </a:r>
            <a:endParaRPr lang="en-US" sz="1400" dirty="0">
              <a:solidFill>
                <a:srgbClr val="474666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onToolbarCreatedBinded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onToolbarCreated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bind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this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     </a:t>
            </a:r>
            <a:r>
              <a:rPr lang="zh-Hant" altLang="en-US" sz="14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endParaRPr lang="en-US" altLang="zh-Hant" sz="1400" dirty="0">
              <a:solidFill>
                <a:srgbClr val="000018"/>
              </a:solidFill>
              <a:latin typeface="Courier" pitchFamily="2" charset="0"/>
            </a:endParaRPr>
          </a:p>
          <a:p>
            <a:r>
              <a:rPr lang="zh-Hant" altLang="en-US" sz="1400" b="1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viewer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addEventListener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endParaRPr lang="en-US" sz="1400" dirty="0">
              <a:solidFill>
                <a:srgbClr val="000018"/>
              </a:solidFill>
              <a:latin typeface="Courier" pitchFamily="2" charset="0"/>
            </a:endParaRPr>
          </a:p>
          <a:p>
            <a:r>
              <a:rPr lang="zh-Hant" altLang="en-US" sz="1400" dirty="0">
                <a:solidFill>
                  <a:srgbClr val="000018"/>
                </a:solidFill>
                <a:latin typeface="Courier" pitchFamily="2" charset="0"/>
              </a:rPr>
              <a:t>       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Autodesk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TOOLBAR_CREATED_EVENT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,</a:t>
            </a:r>
          </a:p>
          <a:p>
            <a:r>
              <a:rPr lang="zh-Hant" altLang="en-US" sz="1400" dirty="0">
                <a:solidFill>
                  <a:srgbClr val="276E6D"/>
                </a:solidFill>
                <a:latin typeface="Courier" pitchFamily="2" charset="0"/>
              </a:rPr>
              <a:t>       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onToolbarCreatedBinded</a:t>
            </a:r>
            <a:endParaRPr lang="en-US" sz="1400" dirty="0">
              <a:solidFill>
                <a:srgbClr val="000018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zh-Hant" altLang="en-US" sz="1400" dirty="0">
                <a:solidFill>
                  <a:srgbClr val="000018"/>
                </a:solidFill>
                <a:latin typeface="Courier" pitchFamily="2" charset="0"/>
              </a:rPr>
              <a:t>  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0164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6C43-79BD-ED47-B7B6-34F151AA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 dirty="0"/>
              <a:t>小練習</a:t>
            </a:r>
            <a:r>
              <a:rPr lang="en-US" altLang="zh-Hant" dirty="0"/>
              <a:t> – Toolbar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591C5-0E6C-8540-890D-67007E713FF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</a:t>
            </a:r>
            <a:r>
              <a:rPr lang="zh-Hant" altLang="en-US" dirty="0"/>
              <a:t> </a:t>
            </a:r>
            <a:r>
              <a:rPr lang="en-US" altLang="zh-Hant" dirty="0"/>
              <a:t>3 </a:t>
            </a:r>
            <a:r>
              <a:rPr lang="zh-Hant" altLang="en-US" dirty="0"/>
              <a:t>加入 </a:t>
            </a:r>
            <a:r>
              <a:rPr lang="en-US" altLang="zh-Hant" dirty="0"/>
              <a:t>unload</a:t>
            </a:r>
            <a:r>
              <a:rPr lang="zh-Hant" altLang="en-US" dirty="0"/>
              <a:t> 函式，並加入下列內容</a:t>
            </a: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ant" dirty="0"/>
              <a:t>Step 4 </a:t>
            </a:r>
            <a:r>
              <a:rPr lang="zh-Hant" altLang="en-US" dirty="0"/>
              <a:t>加入 </a:t>
            </a:r>
            <a:r>
              <a:rPr lang="en-US" altLang="zh-Hant" dirty="0" err="1"/>
              <a:t>onToolbarCreatedBinded</a:t>
            </a:r>
            <a:r>
              <a:rPr lang="zh-Hant" altLang="en-US" dirty="0"/>
              <a:t>函式</a:t>
            </a:r>
            <a:endParaRPr lang="en-US" altLang="zh-Han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1C128D-E887-3B41-9975-2C6EAA981C53}"/>
              </a:ext>
            </a:extLst>
          </p:cNvPr>
          <p:cNvSpPr txBox="1"/>
          <p:nvPr/>
        </p:nvSpPr>
        <p:spPr>
          <a:xfrm>
            <a:off x="833001" y="3015161"/>
            <a:ext cx="8769574" cy="20313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onToolbarCreatedBinded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event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viewer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removeEventListener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endParaRPr lang="en-US" sz="1400" dirty="0">
              <a:solidFill>
                <a:srgbClr val="000018"/>
              </a:solidFill>
              <a:latin typeface="Courier" pitchFamily="2" charset="0"/>
            </a:endParaRPr>
          </a:p>
          <a:p>
            <a:r>
              <a:rPr lang="zh-Hant" altLang="en-US" sz="1400" dirty="0">
                <a:solidFill>
                  <a:srgbClr val="000018"/>
                </a:solidFill>
                <a:latin typeface="Courier" pitchFamily="2" charset="0"/>
              </a:rPr>
              <a:t>       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Autodesk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TOOLBAR_CREATED_EVENT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,</a:t>
            </a:r>
          </a:p>
          <a:p>
            <a:r>
              <a:rPr lang="zh-Hant" altLang="en-US" sz="1400" dirty="0">
                <a:solidFill>
                  <a:srgbClr val="276E6D"/>
                </a:solidFill>
                <a:latin typeface="Courier" pitchFamily="2" charset="0"/>
              </a:rPr>
              <a:t>   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zh-Hant" altLang="en-US" sz="14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onToolbarCreatedBinded</a:t>
            </a:r>
            <a:endParaRPr lang="en-US" sz="1400" dirty="0">
              <a:solidFill>
                <a:srgbClr val="000018"/>
              </a:solidFill>
              <a:latin typeface="Courier" pitchFamily="2" charset="0"/>
            </a:endParaRPr>
          </a:p>
          <a:p>
            <a:r>
              <a:rPr lang="zh-Hant" altLang="en-US" sz="1400" dirty="0">
                <a:solidFill>
                  <a:srgbClr val="000018"/>
                </a:solidFill>
                <a:latin typeface="Courier" pitchFamily="2" charset="0"/>
              </a:rPr>
              <a:t>   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endParaRPr lang="en-US" sz="1400" dirty="0">
              <a:solidFill>
                <a:srgbClr val="324D6D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onToolbarCreatedBinded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F3B62"/>
                </a:solidFill>
                <a:latin typeface="Courier" pitchFamily="2" charset="0"/>
              </a:rPr>
              <a:t>null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createUI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}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9C5E70-E569-6E49-B1B0-2562EDD627EF}"/>
              </a:ext>
            </a:extLst>
          </p:cNvPr>
          <p:cNvSpPr txBox="1"/>
          <p:nvPr/>
        </p:nvSpPr>
        <p:spPr>
          <a:xfrm>
            <a:off x="833001" y="1982138"/>
            <a:ext cx="8769574" cy="3077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viewer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toolbar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removeControl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subToolbar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7785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6C43-79BD-ED47-B7B6-34F151AA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 dirty="0"/>
              <a:t>小練習</a:t>
            </a:r>
            <a:r>
              <a:rPr lang="en-US" altLang="zh-Hant" dirty="0"/>
              <a:t> – Toolbar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591C5-0E6C-8540-890D-67007E713FF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</a:t>
            </a:r>
            <a:r>
              <a:rPr lang="zh-Hant" altLang="en-US" dirty="0"/>
              <a:t> </a:t>
            </a:r>
            <a:r>
              <a:rPr lang="en-US" altLang="zh-Hant" dirty="0"/>
              <a:t>5 </a:t>
            </a:r>
            <a:r>
              <a:rPr lang="zh-Hant" altLang="en-US" dirty="0"/>
              <a:t>加入 </a:t>
            </a:r>
            <a:r>
              <a:rPr lang="en-US" altLang="zh-Hant" dirty="0" err="1"/>
              <a:t>createUI</a:t>
            </a:r>
            <a:r>
              <a:rPr lang="zh-Hant" altLang="en-US" dirty="0"/>
              <a:t> 函式</a:t>
            </a: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ant" dirty="0"/>
              <a:t>Step 6 </a:t>
            </a:r>
            <a:r>
              <a:rPr lang="zh-Hant" altLang="en-US" dirty="0"/>
              <a:t>加入</a:t>
            </a:r>
            <a:r>
              <a:rPr lang="en-US" altLang="zh-Hant" dirty="0"/>
              <a:t> sub toolbar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ant" dirty="0"/>
              <a:t>Step 7 </a:t>
            </a:r>
            <a:r>
              <a:rPr lang="zh-Hant" altLang="en-US" dirty="0"/>
              <a:t>加入按鈕</a:t>
            </a:r>
            <a:endParaRPr lang="en-US" altLang="zh-Han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3EEF0-B15D-1645-AA12-C7319657D1B6}"/>
              </a:ext>
            </a:extLst>
          </p:cNvPr>
          <p:cNvSpPr txBox="1"/>
          <p:nvPr/>
        </p:nvSpPr>
        <p:spPr>
          <a:xfrm>
            <a:off x="858401" y="1728227"/>
            <a:ext cx="8769574" cy="5232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createUI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()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}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5745B9-5007-0D4E-AA4F-B1493001F906}"/>
              </a:ext>
            </a:extLst>
          </p:cNvPr>
          <p:cNvSpPr txBox="1"/>
          <p:nvPr/>
        </p:nvSpPr>
        <p:spPr>
          <a:xfrm>
            <a:off x="858401" y="2938961"/>
            <a:ext cx="8769574" cy="954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subToolbar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new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Autodesk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UI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ControlGroup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400" dirty="0" err="1">
                <a:solidFill>
                  <a:srgbClr val="114AA7"/>
                </a:solidFill>
                <a:latin typeface="Courier" pitchFamily="2" charset="0"/>
              </a:rPr>
              <a:t>MyAwesomeAppToolbar</a:t>
            </a:r>
            <a:r>
              <a:rPr lang="en-US" sz="14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</a:p>
          <a:p>
            <a:endParaRPr lang="en-US" sz="1400" b="1" dirty="0">
              <a:solidFill>
                <a:srgbClr val="000018"/>
              </a:solidFill>
              <a:latin typeface="Courier" pitchFamily="2" charset="0"/>
            </a:endParaRPr>
          </a:p>
          <a:p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const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toolbar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viewer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getToolbar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toolbar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addControl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subToolbar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BD2FCE-F902-9047-B0ED-760AAEB0636F}"/>
              </a:ext>
            </a:extLst>
          </p:cNvPr>
          <p:cNvSpPr txBox="1"/>
          <p:nvPr/>
        </p:nvSpPr>
        <p:spPr>
          <a:xfrm>
            <a:off x="858401" y="4580582"/>
            <a:ext cx="8769574" cy="160043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const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button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new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Autodesk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UI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Button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400" dirty="0" err="1">
                <a:solidFill>
                  <a:srgbClr val="114AA7"/>
                </a:solidFill>
                <a:latin typeface="Courier" pitchFamily="2" charset="0"/>
              </a:rPr>
              <a:t>MyAwesomeButton</a:t>
            </a:r>
            <a:r>
              <a:rPr lang="en-US" sz="14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subToolbar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addControl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button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endParaRPr lang="en-US" sz="1400" dirty="0"/>
          </a:p>
          <a:p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button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addClass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400" dirty="0" err="1">
                <a:solidFill>
                  <a:srgbClr val="114AA7"/>
                </a:solidFill>
                <a:latin typeface="Courier" pitchFamily="2" charset="0"/>
              </a:rPr>
              <a:t>myAwesomeToolbarButton</a:t>
            </a:r>
            <a:r>
              <a:rPr lang="en-US" sz="14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button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icon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classList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add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400" dirty="0" err="1">
                <a:solidFill>
                  <a:srgbClr val="114AA7"/>
                </a:solidFill>
                <a:latin typeface="Courier" pitchFamily="2" charset="0"/>
              </a:rPr>
              <a:t>glyphicon</a:t>
            </a:r>
            <a:r>
              <a:rPr lang="en-US" sz="14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button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setIcon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400" dirty="0" err="1">
                <a:solidFill>
                  <a:srgbClr val="114AA7"/>
                </a:solidFill>
                <a:latin typeface="Courier" pitchFamily="2" charset="0"/>
              </a:rPr>
              <a:t>glyphicon</a:t>
            </a:r>
            <a:r>
              <a:rPr lang="en-US" sz="1400" dirty="0">
                <a:solidFill>
                  <a:srgbClr val="114AA7"/>
                </a:solidFill>
                <a:latin typeface="Courier" pitchFamily="2" charset="0"/>
              </a:rPr>
              <a:t>-book</a:t>
            </a:r>
            <a:r>
              <a:rPr lang="en-US" sz="14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button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setToolTip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400" dirty="0">
                <a:solidFill>
                  <a:srgbClr val="114AA7"/>
                </a:solidFill>
                <a:latin typeface="Courier" pitchFamily="2" charset="0"/>
              </a:rPr>
              <a:t>My Awesome button</a:t>
            </a:r>
            <a:r>
              <a:rPr lang="en-US" sz="14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832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3659-A12B-844D-94ED-8F163660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 dirty="0"/>
              <a:t>小練習</a:t>
            </a:r>
            <a:r>
              <a:rPr lang="en-US" altLang="zh-Hant" dirty="0"/>
              <a:t> – Toolbar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7C654-81CD-6F43-A585-A2BA9852DEA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Hant" altLang="en-US" dirty="0"/>
              <a:t>設定按鈕行為</a:t>
            </a: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Hant" altLang="en-US" dirty="0"/>
              <a:t>註冊擴充及載入擴充</a:t>
            </a: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76C10C-0F16-774B-BBA3-D8135227A0D0}"/>
              </a:ext>
            </a:extLst>
          </p:cNvPr>
          <p:cNvSpPr txBox="1"/>
          <p:nvPr/>
        </p:nvSpPr>
        <p:spPr>
          <a:xfrm>
            <a:off x="858401" y="1718849"/>
            <a:ext cx="8769574" cy="224676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button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onClick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function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event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const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btnState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button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getState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if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state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===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Autodesk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UI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Button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State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INACTIVE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      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button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setState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Autodesk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UI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Button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State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ACTIVE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       </a:t>
            </a:r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alert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400" dirty="0" err="1">
                <a:solidFill>
                  <a:srgbClr val="114AA7"/>
                </a:solidFill>
                <a:latin typeface="Courier" pitchFamily="2" charset="0"/>
              </a:rPr>
              <a:t>MyAwesomeButton</a:t>
            </a:r>
            <a:r>
              <a:rPr lang="en-US" sz="1400" dirty="0">
                <a:solidFill>
                  <a:srgbClr val="114AA7"/>
                </a:solidFill>
                <a:latin typeface="Courier" pitchFamily="2" charset="0"/>
              </a:rPr>
              <a:t> active</a:t>
            </a:r>
            <a:r>
              <a:rPr lang="en-US" sz="1400" dirty="0">
                <a:solidFill>
                  <a:srgbClr val="6B0001"/>
                </a:solidFill>
                <a:latin typeface="Courier" pitchFamily="2" charset="0"/>
              </a:rPr>
              <a:t>’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}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else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if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state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===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Autodesk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UI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Button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State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ACTIVE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      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button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setState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Autodesk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UI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Button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State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INACTIVE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zh-Hant" altLang="en-US" sz="1400" dirty="0">
                <a:solidFill>
                  <a:srgbClr val="324D6D"/>
                </a:solidFill>
                <a:latin typeface="Courier" pitchFamily="2" charset="0"/>
              </a:rPr>
              <a:t>        </a:t>
            </a:r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alert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400" dirty="0" err="1">
                <a:solidFill>
                  <a:srgbClr val="114AA7"/>
                </a:solidFill>
                <a:latin typeface="Courier" pitchFamily="2" charset="0"/>
              </a:rPr>
              <a:t>MyAwesomeButton</a:t>
            </a:r>
            <a:r>
              <a:rPr lang="en-US" sz="1400" dirty="0">
                <a:solidFill>
                  <a:srgbClr val="114AA7"/>
                </a:solidFill>
                <a:latin typeface="Courier" pitchFamily="2" charset="0"/>
              </a:rPr>
              <a:t> inactive</a:t>
            </a:r>
            <a:r>
              <a:rPr lang="en-US" sz="1400" dirty="0">
                <a:solidFill>
                  <a:srgbClr val="6B0001"/>
                </a:solidFill>
                <a:latin typeface="Courier" pitchFamily="2" charset="0"/>
              </a:rPr>
              <a:t>’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zh-Hant" altLang="en-US" sz="1400" dirty="0">
                <a:solidFill>
                  <a:srgbClr val="324D6D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}</a:t>
            </a:r>
          </a:p>
          <a:p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};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5426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AFA9-3CE3-C74A-A0E6-58B64051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 dirty="0"/>
              <a:t>小練習</a:t>
            </a:r>
            <a:r>
              <a:rPr lang="en-US" altLang="zh-Hant" dirty="0"/>
              <a:t> – </a:t>
            </a:r>
            <a:r>
              <a:rPr lang="en-US" altLang="zh-Hant" dirty="0" err="1"/>
              <a:t>DockingPanel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38FC8-2647-F34C-9387-42A92439E8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 1 </a:t>
            </a:r>
            <a:r>
              <a:rPr lang="zh-Hant" altLang="en-US" dirty="0"/>
              <a:t>新增 </a:t>
            </a:r>
            <a:r>
              <a:rPr lang="en-US" dirty="0" err="1"/>
              <a:t>MyAwesomePanel.js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 2</a:t>
            </a:r>
            <a:r>
              <a:rPr lang="zh-Hant" altLang="en-US" dirty="0"/>
              <a:t> 在</a:t>
            </a:r>
            <a:r>
              <a:rPr lang="en-US" altLang="zh-Hant" dirty="0"/>
              <a:t> constructor </a:t>
            </a:r>
            <a:r>
              <a:rPr lang="zh-Hant" altLang="en-US" dirty="0"/>
              <a:t>裡加入下面內容，產生可捲動的內容容器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2C653B-4ABA-F04D-A1BF-CC02F6639DCB}"/>
              </a:ext>
            </a:extLst>
          </p:cNvPr>
          <p:cNvSpPr txBox="1"/>
          <p:nvPr/>
        </p:nvSpPr>
        <p:spPr>
          <a:xfrm>
            <a:off x="858401" y="1784753"/>
            <a:ext cx="8769574" cy="116955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MyAwesomePanel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Autodesk.Viewing.UI.DockingPanel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constructor( viewer, container, id, title, options 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super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 container, id, title, options 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}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E6165-C2D9-BB4C-B5D7-EF10B577D8DB}"/>
              </a:ext>
            </a:extLst>
          </p:cNvPr>
          <p:cNvSpPr txBox="1"/>
          <p:nvPr/>
        </p:nvSpPr>
        <p:spPr>
          <a:xfrm>
            <a:off x="858401" y="3740902"/>
            <a:ext cx="8769574" cy="26776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options = options || {};</a:t>
            </a:r>
          </a:p>
          <a:p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(!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options.heightAdjustment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options.heightAdjustment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45;</a:t>
            </a:r>
          </a:p>
          <a:p>
            <a:endParaRPr lang="en-US" sz="1400" b="1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(!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options.marginTop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options.marginTop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0;</a:t>
            </a:r>
          </a:p>
          <a:p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b="1" dirty="0" err="1">
                <a:solidFill>
                  <a:srgbClr val="6A0043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.options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options;</a:t>
            </a:r>
          </a:p>
          <a:p>
            <a:endParaRPr lang="en-US" sz="1400" b="1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b="1" dirty="0" err="1">
                <a:solidFill>
                  <a:srgbClr val="6A0043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.createScrollContainer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 options );</a:t>
            </a:r>
          </a:p>
          <a:p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b="1" dirty="0" err="1">
                <a:solidFill>
                  <a:srgbClr val="6A0043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.setUp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72881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FE2D5-2E52-A546-8FB7-A5C750AD4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42687" cy="885451"/>
          </a:xfrm>
        </p:spPr>
        <p:txBody>
          <a:bodyPr/>
          <a:lstStyle/>
          <a:p>
            <a:r>
              <a:rPr lang="en-US" dirty="0"/>
              <a:t>Forge Viewer </a:t>
            </a:r>
            <a:r>
              <a:rPr lang="zh-Hant" altLang="en-US" dirty="0"/>
              <a:t>事件管理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FFDA60-A62D-AE42-820A-4C82FCFAB477}"/>
              </a:ext>
            </a:extLst>
          </p:cNvPr>
          <p:cNvSpPr txBox="1"/>
          <p:nvPr/>
        </p:nvSpPr>
        <p:spPr>
          <a:xfrm>
            <a:off x="277254" y="1063554"/>
            <a:ext cx="5006160" cy="461664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function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onSelectionChange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event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zh-Hant" altLang="en-US" sz="1400" b="1" dirty="0">
                <a:solidFill>
                  <a:srgbClr val="324D6D"/>
                </a:solidFill>
                <a:latin typeface="Courier" pitchFamily="2" charset="0"/>
              </a:rPr>
              <a:t>    </a:t>
            </a:r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const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dbIds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event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dbIdArray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endParaRPr lang="en-US" sz="1400" dirty="0">
              <a:solidFill>
                <a:srgbClr val="324D6D"/>
              </a:solidFill>
              <a:latin typeface="Courier" pitchFamily="2" charset="0"/>
            </a:endParaRPr>
          </a:p>
          <a:p>
            <a:r>
              <a:rPr lang="zh-Hant" altLang="en-US" sz="1400" b="1" dirty="0">
                <a:solidFill>
                  <a:srgbClr val="324D6D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if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dbIds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length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&gt;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zh-Hant" altLang="en-US" sz="1400" dirty="0">
                <a:solidFill>
                  <a:srgbClr val="324D6D"/>
                </a:solidFill>
                <a:latin typeface="Courier" pitchFamily="2" charset="0"/>
              </a:rPr>
              <a:t>        </a:t>
            </a:r>
            <a:r>
              <a:rPr lang="en-US" sz="1400" dirty="0">
                <a:solidFill>
                  <a:srgbClr val="107D02"/>
                </a:solidFill>
                <a:latin typeface="Courier" pitchFamily="2" charset="0"/>
              </a:rPr>
              <a:t>//</a:t>
            </a:r>
            <a:r>
              <a:rPr lang="zh-Hant" altLang="en-US" sz="1400" dirty="0">
                <a:solidFill>
                  <a:srgbClr val="107D02"/>
                </a:solidFill>
                <a:latin typeface="Courier" pitchFamily="2" charset="0"/>
              </a:rPr>
              <a:t> 處理已選取元件</a:t>
            </a:r>
            <a:r>
              <a:rPr lang="ja-JP" altLang="en-US" sz="1400" dirty="0">
                <a:solidFill>
                  <a:srgbClr val="107D02"/>
                </a:solidFill>
                <a:latin typeface="Courier" pitchFamily="2" charset="0"/>
              </a:rPr>
              <a:t>的</a:t>
            </a:r>
            <a:r>
              <a:rPr lang="zh-Hant" altLang="en-US" sz="1400" dirty="0">
                <a:solidFill>
                  <a:srgbClr val="107D02"/>
                </a:solidFill>
                <a:latin typeface="Courier" pitchFamily="2" charset="0"/>
              </a:rPr>
              <a:t>邏輯</a:t>
            </a:r>
            <a:endParaRPr lang="en-US" sz="1400" dirty="0">
              <a:solidFill>
                <a:srgbClr val="107D02"/>
              </a:solidFill>
              <a:latin typeface="Courier" pitchFamily="2" charset="0"/>
            </a:endParaRPr>
          </a:p>
          <a:p>
            <a:r>
              <a:rPr lang="zh-Hant" altLang="en-US" sz="1400" dirty="0">
                <a:solidFill>
                  <a:srgbClr val="474666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}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else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zh-Hant" altLang="en-US" sz="1400" dirty="0">
                <a:solidFill>
                  <a:srgbClr val="324D6D"/>
                </a:solidFill>
                <a:latin typeface="Courier" pitchFamily="2" charset="0"/>
              </a:rPr>
              <a:t>        </a:t>
            </a:r>
            <a:r>
              <a:rPr lang="en-US" sz="1400" dirty="0">
                <a:solidFill>
                  <a:srgbClr val="107D02"/>
                </a:solidFill>
                <a:latin typeface="Courier" pitchFamily="2" charset="0"/>
              </a:rPr>
              <a:t>// </a:t>
            </a:r>
            <a:r>
              <a:rPr lang="zh-Hant" altLang="en-US" sz="1400" dirty="0">
                <a:solidFill>
                  <a:srgbClr val="107D02"/>
                </a:solidFill>
                <a:latin typeface="Courier" pitchFamily="2" charset="0"/>
              </a:rPr>
              <a:t>處理沒有</a:t>
            </a:r>
            <a:r>
              <a:rPr lang="ja-JP" altLang="en-US" sz="1400" dirty="0">
                <a:solidFill>
                  <a:srgbClr val="107D02"/>
                </a:solidFill>
                <a:latin typeface="Courier" pitchFamily="2" charset="0"/>
              </a:rPr>
              <a:t>選取元件的</a:t>
            </a:r>
            <a:r>
              <a:rPr lang="zh-Hant" altLang="en-US" sz="1400" dirty="0">
                <a:solidFill>
                  <a:srgbClr val="107D02"/>
                </a:solidFill>
                <a:latin typeface="Courier" pitchFamily="2" charset="0"/>
              </a:rPr>
              <a:t>邏輯</a:t>
            </a:r>
            <a:endParaRPr lang="en-US" sz="1400" dirty="0">
              <a:solidFill>
                <a:srgbClr val="107D02"/>
              </a:solidFill>
              <a:latin typeface="Courier" pitchFamily="2" charset="0"/>
            </a:endParaRPr>
          </a:p>
          <a:p>
            <a:r>
              <a:rPr lang="zh-Hant" altLang="en-US" sz="1400" dirty="0">
                <a:solidFill>
                  <a:srgbClr val="324D6D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}</a:t>
            </a:r>
          </a:p>
          <a:p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}</a:t>
            </a:r>
          </a:p>
          <a:p>
            <a:endParaRPr lang="en-US" sz="1400" dirty="0">
              <a:solidFill>
                <a:srgbClr val="324D6D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107D02"/>
                </a:solidFill>
                <a:latin typeface="Courier" pitchFamily="2" charset="0"/>
              </a:rPr>
              <a:t>// </a:t>
            </a:r>
            <a:r>
              <a:rPr lang="zh-Hant" altLang="en-US" sz="1400" dirty="0">
                <a:solidFill>
                  <a:srgbClr val="107D02"/>
                </a:solidFill>
                <a:latin typeface="Courier" pitchFamily="2" charset="0"/>
              </a:rPr>
              <a:t>新增監聽事件</a:t>
            </a:r>
            <a:endParaRPr lang="en-US" sz="1400" dirty="0">
              <a:solidFill>
                <a:srgbClr val="324D6D"/>
              </a:solidFill>
              <a:latin typeface="Courier" pitchFamily="2" charset="0"/>
            </a:endParaRPr>
          </a:p>
          <a:p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viewer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addEventListener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</a:p>
          <a:p>
            <a:r>
              <a:rPr lang="zh-Hant" altLang="en-US" sz="1400" dirty="0">
                <a:solidFill>
                  <a:srgbClr val="276E6D"/>
                </a:solidFill>
                <a:latin typeface="Courier" pitchFamily="2" charset="0"/>
              </a:rPr>
              <a:t>   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Autodesk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SELECTION_CHANGED_EVENT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,</a:t>
            </a:r>
          </a:p>
          <a:p>
            <a:r>
              <a:rPr lang="en-US" altLang="zh-TW" sz="14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altLang="zh-TW" sz="1400" dirty="0" err="1">
                <a:solidFill>
                  <a:srgbClr val="000018"/>
                </a:solidFill>
                <a:latin typeface="Courier" pitchFamily="2" charset="0"/>
              </a:rPr>
              <a:t>onSelectionChange</a:t>
            </a:r>
            <a:endParaRPr lang="en-US" altLang="zh-TW" sz="1400" dirty="0">
              <a:solidFill>
                <a:srgbClr val="000018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endParaRPr lang="en-US" sz="1400" dirty="0">
              <a:solidFill>
                <a:srgbClr val="324D6D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107D02"/>
                </a:solidFill>
                <a:latin typeface="Courier" pitchFamily="2" charset="0"/>
              </a:rPr>
              <a:t>// </a:t>
            </a:r>
            <a:r>
              <a:rPr lang="zh-Hant" altLang="en-US" sz="1400" dirty="0">
                <a:solidFill>
                  <a:srgbClr val="107D02"/>
                </a:solidFill>
                <a:latin typeface="Courier" pitchFamily="2" charset="0"/>
              </a:rPr>
              <a:t>移除監聽事件</a:t>
            </a:r>
            <a:endParaRPr lang="en-US" sz="1400" dirty="0">
              <a:solidFill>
                <a:srgbClr val="324D6D"/>
              </a:solidFill>
              <a:latin typeface="Courier" pitchFamily="2" charset="0"/>
            </a:endParaRPr>
          </a:p>
          <a:p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viewer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removeEventListener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</a:p>
          <a:p>
            <a:r>
              <a:rPr lang="zh-Hant" altLang="en-US" sz="1400" dirty="0">
                <a:solidFill>
                  <a:srgbClr val="276E6D"/>
                </a:solidFill>
                <a:latin typeface="Courier" pitchFamily="2" charset="0"/>
              </a:rPr>
              <a:t>   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Autodesk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SELECTION_CHANGED_EVENT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,</a:t>
            </a:r>
          </a:p>
          <a:p>
            <a:r>
              <a:rPr lang="zh-Hant" altLang="en-US" sz="1400" dirty="0">
                <a:solidFill>
                  <a:srgbClr val="276E6D"/>
                </a:solidFill>
                <a:latin typeface="Courier" pitchFamily="2" charset="0"/>
              </a:rPr>
              <a:t>    </a:t>
            </a:r>
            <a:r>
              <a:rPr lang="en-US" altLang="zh-TW" sz="1400" dirty="0" err="1">
                <a:solidFill>
                  <a:srgbClr val="000018"/>
                </a:solidFill>
                <a:latin typeface="Courier" pitchFamily="2" charset="0"/>
              </a:rPr>
              <a:t>onSelectionChange</a:t>
            </a:r>
            <a:endParaRPr lang="en-US" sz="1400" dirty="0">
              <a:solidFill>
                <a:srgbClr val="000018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  <a:endParaRPr lang="en-US" sz="1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3ED603-4030-3241-B760-D6EEC6F9FD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84461" y="1067934"/>
          <a:ext cx="657274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646">
                  <a:extLst>
                    <a:ext uri="{9D8B030D-6E8A-4147-A177-3AD203B41FA5}">
                      <a16:colId xmlns:a16="http://schemas.microsoft.com/office/drawing/2014/main" val="1400792687"/>
                    </a:ext>
                  </a:extLst>
                </a:gridCol>
                <a:gridCol w="3358101">
                  <a:extLst>
                    <a:ext uri="{9D8B030D-6E8A-4147-A177-3AD203B41FA5}">
                      <a16:colId xmlns:a16="http://schemas.microsoft.com/office/drawing/2014/main" val="3786040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Hant" altLang="en-US" sz="1400" dirty="0"/>
                        <a:t>事件名稱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t" altLang="en-US" sz="1400" dirty="0"/>
                        <a:t>說明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98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SELECTION_CHANGED_EVENT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t" altLang="en-US" sz="1400" dirty="0"/>
                        <a:t>選擇集變更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41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GEOMETRY_LOADED_EVENT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t" altLang="en-US" sz="1400" dirty="0"/>
                        <a:t>模型載入完成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36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ISOLATE_EVENT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t" sz="1400" dirty="0"/>
                        <a:t>API isolate() </a:t>
                      </a:r>
                      <a:r>
                        <a:rPr lang="zh-Hant" altLang="en-US" sz="1400" dirty="0"/>
                        <a:t>執行時觸發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69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HIDE_EVENT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t" sz="1400" dirty="0"/>
                        <a:t>API hide() </a:t>
                      </a:r>
                      <a:r>
                        <a:rPr lang="zh-Hant" altLang="en-US" sz="1400" dirty="0"/>
                        <a:t>執行時觸發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SHOW_EVENT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t" sz="1400" dirty="0"/>
                        <a:t>API show() </a:t>
                      </a:r>
                      <a:r>
                        <a:rPr lang="zh-Hant" altLang="en-US" sz="1400" dirty="0"/>
                        <a:t>執行時觸發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6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NAVIGATION_MODE_CHANGED_EVENT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Viewer</a:t>
                      </a:r>
                      <a:r>
                        <a:rPr lang="zh-Hant" altLang="en-US" sz="1400" dirty="0"/>
                        <a:t>導覽工具變更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747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CAMERA_TRANSITION_COMPLETED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Viewer</a:t>
                      </a:r>
                      <a:r>
                        <a:rPr lang="zh-Hant" altLang="en-US" sz="1400" dirty="0"/>
                        <a:t> 相機動作完成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87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TOOLBAR_CREATED_EVENT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Viewer</a:t>
                      </a:r>
                      <a:r>
                        <a:rPr lang="zh-Hant" altLang="en-US" sz="1400" dirty="0"/>
                        <a:t> 工具列已產生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809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3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E958-8EE0-B34C-9A08-257681DD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 dirty="0"/>
              <a:t>小練習</a:t>
            </a:r>
            <a:r>
              <a:rPr lang="en-US" altLang="zh-Hant" dirty="0"/>
              <a:t> – </a:t>
            </a:r>
            <a:r>
              <a:rPr lang="en-US" altLang="zh-Hant" dirty="0" err="1"/>
              <a:t>DockingPanel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055CC-482F-2D4D-8614-F3B31E48895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 3 </a:t>
            </a:r>
            <a:r>
              <a:rPr lang="zh-Hant" altLang="en-US" dirty="0"/>
              <a:t>新增 </a:t>
            </a:r>
            <a:r>
              <a:rPr lang="en-US" altLang="zh-Hant" dirty="0" err="1"/>
              <a:t>setUp</a:t>
            </a:r>
            <a:r>
              <a:rPr lang="zh-Hant" altLang="en-US" dirty="0"/>
              <a:t> 函式</a:t>
            </a: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 4 </a:t>
            </a:r>
            <a:r>
              <a:rPr lang="zh-Hant" altLang="en-US" dirty="0"/>
              <a:t>在</a:t>
            </a:r>
            <a:r>
              <a:rPr lang="en-US" altLang="zh-Hant" dirty="0"/>
              <a:t> </a:t>
            </a:r>
            <a:r>
              <a:rPr lang="en-US" altLang="zh-Hant" dirty="0" err="1"/>
              <a:t>setUp</a:t>
            </a:r>
            <a:r>
              <a:rPr lang="zh-Hant" altLang="en-US" dirty="0"/>
              <a:t> 函式裡面加入</a:t>
            </a:r>
            <a:r>
              <a:rPr lang="en-US" altLang="zh-Hant" dirty="0"/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D078F-88B8-C745-83FA-6398AA2273FC}"/>
              </a:ext>
            </a:extLst>
          </p:cNvPr>
          <p:cNvSpPr txBox="1"/>
          <p:nvPr/>
        </p:nvSpPr>
        <p:spPr>
          <a:xfrm>
            <a:off x="858402" y="1741958"/>
            <a:ext cx="8769574" cy="5232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setUp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268AA-0892-994C-890B-9B15363B6DBD}"/>
              </a:ext>
            </a:extLst>
          </p:cNvPr>
          <p:cNvSpPr txBox="1"/>
          <p:nvPr/>
        </p:nvSpPr>
        <p:spPr>
          <a:xfrm>
            <a:off x="858402" y="2924539"/>
            <a:ext cx="8769574" cy="28931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26E47"/>
                </a:solidFill>
                <a:latin typeface="Courier" pitchFamily="2" charset="0"/>
              </a:rPr>
              <a:t>// this is where we should place the content of our panel</a:t>
            </a:r>
          </a:p>
          <a:p>
            <a:r>
              <a:rPr lang="en-US" sz="1400" b="1" dirty="0" err="1">
                <a:solidFill>
                  <a:srgbClr val="6A0043"/>
                </a:solidFill>
                <a:latin typeface="Courier-Bold" pitchFamily="2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div =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document.createElement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 </a:t>
            </a:r>
            <a:r>
              <a:rPr lang="en-US" sz="1400" dirty="0">
                <a:solidFill>
                  <a:srgbClr val="1D00FF"/>
                </a:solidFill>
                <a:latin typeface="Courier" pitchFamily="2" charset="0"/>
              </a:rPr>
              <a:t>'div'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);</a:t>
            </a:r>
          </a:p>
          <a:p>
            <a:endParaRPr lang="en-US" sz="1400" b="1" dirty="0">
              <a:solidFill>
                <a:srgbClr val="6A0043"/>
              </a:solidFill>
              <a:latin typeface="Courier-Bold" pitchFamily="2" charset="0"/>
            </a:endParaRPr>
          </a:p>
          <a:p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let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content = </a:t>
            </a:r>
            <a:r>
              <a:rPr lang="en-US" sz="1400" dirty="0">
                <a:solidFill>
                  <a:srgbClr val="1D00FF"/>
                </a:solidFill>
                <a:latin typeface="Courier" pitchFamily="2" charset="0"/>
              </a:rPr>
              <a:t>''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let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0 ;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&lt; 20;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++ 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content += </a:t>
            </a:r>
            <a:r>
              <a:rPr lang="en-US" sz="1400" dirty="0">
                <a:solidFill>
                  <a:srgbClr val="1D00FF"/>
                </a:solidFill>
                <a:latin typeface="Courier" pitchFamily="2" charset="0"/>
              </a:rPr>
              <a:t>'My content here &lt;</a:t>
            </a:r>
            <a:r>
              <a:rPr lang="en-US" sz="1400" dirty="0" err="1">
                <a:solidFill>
                  <a:srgbClr val="1D00FF"/>
                </a:solidFill>
                <a:latin typeface="Courier" pitchFamily="2" charset="0"/>
              </a:rPr>
              <a:t>br</a:t>
            </a:r>
            <a:r>
              <a:rPr lang="en-US" sz="1400" dirty="0">
                <a:solidFill>
                  <a:srgbClr val="1D00FF"/>
                </a:solidFill>
                <a:latin typeface="Courier" pitchFamily="2" charset="0"/>
              </a:rPr>
              <a:t>/&gt;'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div.innerHTML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content;</a:t>
            </a:r>
          </a:p>
          <a:p>
            <a:r>
              <a:rPr lang="en-US" sz="1400" b="1" dirty="0" err="1">
                <a:solidFill>
                  <a:srgbClr val="6A0043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.scrollContainer.appendChild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 div );</a:t>
            </a:r>
          </a:p>
          <a:p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326E47"/>
                </a:solidFill>
                <a:latin typeface="Courier" pitchFamily="2" charset="0"/>
              </a:rPr>
              <a:t>// resize panel to fit text content</a:t>
            </a:r>
          </a:p>
          <a:p>
            <a:r>
              <a:rPr lang="en-US" sz="1400" b="1" dirty="0" err="1">
                <a:solidFill>
                  <a:srgbClr val="6A0043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.resizeToContent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8470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E958-8EE0-B34C-9A08-257681DD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 dirty="0"/>
              <a:t>小練習</a:t>
            </a:r>
            <a:r>
              <a:rPr lang="en-US" altLang="zh-Hant" dirty="0"/>
              <a:t> – </a:t>
            </a:r>
            <a:r>
              <a:rPr lang="en-US" altLang="zh-Hant" dirty="0" err="1"/>
              <a:t>DockingPanel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055CC-482F-2D4D-8614-F3B31E4889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0213" y="1325472"/>
            <a:ext cx="11342687" cy="51515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 5 </a:t>
            </a:r>
            <a:r>
              <a:rPr lang="zh-Hant" altLang="en-US" dirty="0"/>
              <a:t>修改</a:t>
            </a:r>
            <a:r>
              <a:rPr lang="en-US" altLang="zh-Hant" dirty="0"/>
              <a:t> </a:t>
            </a:r>
            <a:r>
              <a:rPr lang="en-US" altLang="zh-Hant" dirty="0" err="1"/>
              <a:t>MyToolbarExt.js</a:t>
            </a:r>
            <a:r>
              <a:rPr lang="en-US" altLang="zh-Hant" dirty="0"/>
              <a:t> </a:t>
            </a:r>
            <a:r>
              <a:rPr lang="zh-Hant" altLang="en-US" dirty="0"/>
              <a:t>的</a:t>
            </a:r>
            <a:r>
              <a:rPr lang="en-US" altLang="zh-Hant" dirty="0"/>
              <a:t> </a:t>
            </a:r>
            <a:r>
              <a:rPr lang="en-US" altLang="zh-Hant" dirty="0" err="1"/>
              <a:t>createUI</a:t>
            </a:r>
            <a:r>
              <a:rPr lang="en-US" altLang="zh-Hant" dirty="0"/>
              <a:t> </a:t>
            </a:r>
            <a:r>
              <a:rPr lang="zh-Hant" altLang="en-US" dirty="0"/>
              <a:t>函式，並在</a:t>
            </a:r>
            <a:r>
              <a:rPr lang="en-US" altLang="zh-Hant" dirty="0"/>
              <a:t> button</a:t>
            </a:r>
            <a:r>
              <a:rPr lang="zh-Hant" altLang="en-US" dirty="0"/>
              <a:t> 前加入下面內容</a:t>
            </a: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 6</a:t>
            </a:r>
            <a:r>
              <a:rPr lang="zh-Hant" altLang="en-US" dirty="0"/>
              <a:t> 修改</a:t>
            </a:r>
            <a:r>
              <a:rPr lang="en-US" altLang="zh-Hant" dirty="0"/>
              <a:t> button</a:t>
            </a:r>
            <a:r>
              <a:rPr lang="zh-Hant" altLang="en-US" dirty="0"/>
              <a:t> 設定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4EE4BD-228E-3046-A75E-EFC39B056181}"/>
              </a:ext>
            </a:extLst>
          </p:cNvPr>
          <p:cNvSpPr txBox="1"/>
          <p:nvPr/>
        </p:nvSpPr>
        <p:spPr>
          <a:xfrm>
            <a:off x="817213" y="1663223"/>
            <a:ext cx="11185316" cy="160043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6A0043"/>
                </a:solidFill>
                <a:latin typeface="Courier-Bold" pitchFamily="2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viewer = </a:t>
            </a:r>
            <a:r>
              <a:rPr lang="en-US" sz="1400" b="1" dirty="0" err="1">
                <a:solidFill>
                  <a:srgbClr val="6A0043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.viewer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326E47"/>
                </a:solidFill>
                <a:latin typeface="Courier" pitchFamily="2" charset="0"/>
              </a:rPr>
              <a:t>// create panel</a:t>
            </a:r>
          </a:p>
          <a:p>
            <a:r>
              <a:rPr lang="en-US" sz="1400" b="1" dirty="0" err="1">
                <a:solidFill>
                  <a:srgbClr val="6A0043"/>
                </a:solidFill>
                <a:latin typeface="Courier-Bold" pitchFamily="2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panel = </a:t>
            </a:r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MyAwesomePanel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viewer.container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1D00FF"/>
                </a:solidFill>
                <a:latin typeface="Courier" pitchFamily="2" charset="0"/>
              </a:rPr>
              <a:t>'</a:t>
            </a:r>
            <a:r>
              <a:rPr lang="en-US" sz="1400" dirty="0" err="1">
                <a:solidFill>
                  <a:srgbClr val="1D00FF"/>
                </a:solidFill>
                <a:latin typeface="Courier" pitchFamily="2" charset="0"/>
              </a:rPr>
              <a:t>awesomeExtensionPanel</a:t>
            </a:r>
            <a:r>
              <a:rPr lang="en-US" sz="1400" dirty="0">
                <a:solidFill>
                  <a:srgbClr val="1D00FF"/>
                </a:solidFill>
                <a:latin typeface="Courier" pitchFamily="2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1D00FF"/>
                </a:solidFill>
                <a:latin typeface="Courier" pitchFamily="2" charset="0"/>
              </a:rPr>
              <a:t>'My Awesome Extension’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viewer.addPanel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 panel );</a:t>
            </a:r>
          </a:p>
          <a:p>
            <a:endParaRPr lang="en-US" sz="1400" b="1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b="1" dirty="0" err="1">
                <a:solidFill>
                  <a:srgbClr val="6A0043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.panel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panel;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5B48C6-9907-AE41-B2F5-951F95DF6E32}"/>
              </a:ext>
            </a:extLst>
          </p:cNvPr>
          <p:cNvSpPr txBox="1"/>
          <p:nvPr/>
        </p:nvSpPr>
        <p:spPr>
          <a:xfrm>
            <a:off x="817213" y="3746946"/>
            <a:ext cx="11185316" cy="224676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button.onClick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 event 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400" b="1" dirty="0" err="1">
                <a:solidFill>
                  <a:srgbClr val="6A0043"/>
                </a:solidFill>
                <a:latin typeface="Courier-Bold" pitchFamily="2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btnState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button.getState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btnState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===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Autodesk.Viewing.UI.Button.State.INACTIVE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button.setState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Autodesk.Viewing.UI.Button.State.ACTIVE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panel.setVisible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 </a:t>
            </a:r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} </a:t>
            </a:r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btnState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===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Autodesk.Viewing.UI.Button.State.ACTIVE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button.setState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Autodesk.Viewing.UI.Button.State.INACTIVE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panel.setVisible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 </a:t>
            </a:r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1620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E958-8EE0-B34C-9A08-257681DD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 dirty="0"/>
              <a:t>小練習</a:t>
            </a:r>
            <a:r>
              <a:rPr lang="en-US" altLang="zh-Hant" dirty="0"/>
              <a:t> – </a:t>
            </a:r>
            <a:r>
              <a:rPr lang="en-US" altLang="zh-Hant" dirty="0" err="1"/>
              <a:t>DockingPanel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055CC-482F-2D4D-8614-F3B31E4889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0213" y="980303"/>
            <a:ext cx="11342687" cy="54966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 </a:t>
            </a:r>
            <a:r>
              <a:rPr lang="en-US" altLang="zh-Hant" dirty="0"/>
              <a:t>7 </a:t>
            </a:r>
            <a:r>
              <a:rPr lang="zh-Hant" altLang="en-US" dirty="0"/>
              <a:t>在</a:t>
            </a:r>
            <a:r>
              <a:rPr lang="en-US" altLang="zh-Hant" dirty="0"/>
              <a:t> button </a:t>
            </a:r>
            <a:r>
              <a:rPr lang="zh-Hant" altLang="en-US" dirty="0"/>
              <a:t>設定後加入下面內容，修正視窗關掉後的按鈕行為</a:t>
            </a: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 8 </a:t>
            </a:r>
            <a:r>
              <a:rPr lang="zh-Hant" altLang="en-US" dirty="0"/>
              <a:t>在</a:t>
            </a:r>
            <a:r>
              <a:rPr lang="en-US" altLang="zh-Hant" dirty="0"/>
              <a:t> unload </a:t>
            </a:r>
            <a:r>
              <a:rPr lang="zh-Hant" altLang="en-US" dirty="0"/>
              <a:t>加入下面內容，以在擴充卸載時釋放</a:t>
            </a:r>
            <a:r>
              <a:rPr lang="en-US" altLang="zh-Hant" dirty="0"/>
              <a:t> panel</a:t>
            </a:r>
            <a:r>
              <a:rPr lang="zh-Hant" altLang="en-US" dirty="0"/>
              <a:t> 佔用的資源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5B48C6-9907-AE41-B2F5-951F95DF6E32}"/>
              </a:ext>
            </a:extLst>
          </p:cNvPr>
          <p:cNvSpPr txBox="1"/>
          <p:nvPr/>
        </p:nvSpPr>
        <p:spPr>
          <a:xfrm>
            <a:off x="841927" y="1404805"/>
            <a:ext cx="11185316" cy="138499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panel.addVisibilityListener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 show 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 show )</a:t>
            </a:r>
          </a:p>
          <a:p>
            <a:r>
              <a:rPr lang="zh-Hant" altLang="en-US" sz="1400" b="1" dirty="0">
                <a:solidFill>
                  <a:srgbClr val="000000"/>
                </a:solidFill>
                <a:latin typeface="Courier" pitchFamily="2" charset="0"/>
              </a:rPr>
              <a:t>      </a:t>
            </a:r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return</a:t>
            </a:r>
            <a:r>
              <a:rPr lang="en-US" sz="1400" b="1" dirty="0">
                <a:latin typeface="Courier-Bold" pitchFamily="2" charset="0"/>
              </a:rPr>
              <a:t>;</a:t>
            </a:r>
          </a:p>
          <a:p>
            <a:endParaRPr lang="en-US" sz="1400" dirty="0"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button.setState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Autodesk.Viewing.UI.Button.State.INACTIVE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59B5C-6CBE-5A40-A7F2-FB534CB78D42}"/>
              </a:ext>
            </a:extLst>
          </p:cNvPr>
          <p:cNvSpPr txBox="1"/>
          <p:nvPr/>
        </p:nvSpPr>
        <p:spPr>
          <a:xfrm>
            <a:off x="841927" y="3468383"/>
            <a:ext cx="11185316" cy="116955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6A0043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.panel.setVisible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 </a:t>
            </a:r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);</a:t>
            </a:r>
          </a:p>
          <a:p>
            <a:r>
              <a:rPr lang="en-US" sz="1400" b="1" dirty="0" err="1">
                <a:solidFill>
                  <a:srgbClr val="6A0043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.viewer.removePanel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 </a:t>
            </a:r>
            <a:r>
              <a:rPr lang="en-US" sz="1400" b="1" dirty="0" err="1">
                <a:solidFill>
                  <a:srgbClr val="6A0043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.panel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);</a:t>
            </a:r>
          </a:p>
          <a:p>
            <a:r>
              <a:rPr lang="en-US" sz="1400" b="1" dirty="0" err="1">
                <a:solidFill>
                  <a:srgbClr val="6A0043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.panel.uninitialize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();</a:t>
            </a:r>
          </a:p>
          <a:p>
            <a:endParaRPr lang="en-US" sz="1400" b="1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delete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400" b="1" dirty="0" err="1">
                <a:solidFill>
                  <a:srgbClr val="6A0043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.panel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F5A430-1432-D644-A458-73888C74FAB7}"/>
              </a:ext>
            </a:extLst>
          </p:cNvPr>
          <p:cNvSpPr/>
          <p:nvPr/>
        </p:nvSpPr>
        <p:spPr>
          <a:xfrm>
            <a:off x="430213" y="4883780"/>
            <a:ext cx="4658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 9</a:t>
            </a:r>
            <a:r>
              <a:rPr lang="zh-Hant" altLang="en-US" dirty="0"/>
              <a:t> 新增 </a:t>
            </a:r>
            <a:r>
              <a:rPr lang="en-US" altLang="zh-Hant" dirty="0" err="1"/>
              <a:t>panel.css</a:t>
            </a:r>
            <a:r>
              <a:rPr lang="zh-Hant" altLang="en-US" dirty="0"/>
              <a:t>，並加入下面內容</a:t>
            </a:r>
            <a:endParaRPr lang="en-US" altLang="zh-Han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DA1A86-8A7D-FC44-8F45-7971EA853312}"/>
              </a:ext>
            </a:extLst>
          </p:cNvPr>
          <p:cNvSpPr txBox="1"/>
          <p:nvPr/>
        </p:nvSpPr>
        <p:spPr>
          <a:xfrm>
            <a:off x="5259292" y="4883780"/>
            <a:ext cx="5340975" cy="20313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  <a:latin typeface="Courier" pitchFamily="2" charset="0"/>
              </a:defRPr>
            </a:lvl1pPr>
          </a:lstStyle>
          <a:p>
            <a:r>
              <a:rPr lang="en-US" dirty="0"/>
              <a:t>#</a:t>
            </a:r>
            <a:r>
              <a:rPr lang="en-US" dirty="0" err="1"/>
              <a:t>awesomeExtensionPanel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6A0043"/>
                </a:solidFill>
                <a:latin typeface="Courier-Bold" pitchFamily="2" charset="0"/>
              </a:rPr>
              <a:t>width</a:t>
            </a:r>
            <a:r>
              <a:rPr lang="en-US" dirty="0"/>
              <a:t>: 300px;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6A0043"/>
                </a:solidFill>
                <a:latin typeface="Courier-Bold" pitchFamily="2" charset="0"/>
              </a:rPr>
              <a:t>height</a:t>
            </a:r>
            <a:r>
              <a:rPr lang="en-US" dirty="0"/>
              <a:t>: 250px;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6A0043"/>
                </a:solidFill>
                <a:latin typeface="Courier-Bold" pitchFamily="2" charset="0"/>
              </a:rPr>
              <a:t>min-width</a:t>
            </a:r>
            <a:r>
              <a:rPr lang="en-US" dirty="0"/>
              <a:t>: 250px;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6A0043"/>
                </a:solidFill>
                <a:latin typeface="Courier-Bold" pitchFamily="2" charset="0"/>
              </a:rPr>
              <a:t>min-height</a:t>
            </a:r>
            <a:r>
              <a:rPr lang="en-US" dirty="0"/>
              <a:t>: 100px;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6A0043"/>
                </a:solidFill>
                <a:latin typeface="Courier-Bold" pitchFamily="2" charset="0"/>
              </a:rPr>
              <a:t>top</a:t>
            </a:r>
            <a:r>
              <a:rPr lang="en-US" dirty="0"/>
              <a:t>: 10px;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6A0043"/>
                </a:solidFill>
                <a:latin typeface="Courier-Bold" pitchFamily="2" charset="0"/>
              </a:rPr>
              <a:t>left</a:t>
            </a:r>
            <a:r>
              <a:rPr lang="en-US" dirty="0"/>
              <a:t>: 10px;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15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16E413-EA99-6749-AABA-FEDE5DE37F15}"/>
              </a:ext>
            </a:extLst>
          </p:cNvPr>
          <p:cNvSpPr txBox="1"/>
          <p:nvPr/>
        </p:nvSpPr>
        <p:spPr>
          <a:xfrm>
            <a:off x="1734238" y="764283"/>
            <a:ext cx="861004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SimHei" panose="02010609060101010101" pitchFamily="49" charset="-122"/>
              <a:ea typeface="SimHei" panose="02010609060101010101" pitchFamily="49" charset="-122"/>
              <a:hlinkClick r:id="rId2"/>
            </a:endParaRPr>
          </a:p>
          <a:p>
            <a:r>
              <a:rPr lang="ja-JP" altLang="en-US">
                <a:latin typeface="SimHei" panose="02010609060101010101" pitchFamily="49" charset="-122"/>
                <a:ea typeface="SimHei" panose="02010609060101010101" pitchFamily="49" charset="-122"/>
              </a:rPr>
              <a:t>官网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：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  <a:hlinkClick r:id="rId2"/>
              </a:rPr>
              <a:t>https://forge.autodesk.com</a:t>
            </a:r>
          </a:p>
          <a:p>
            <a:r>
              <a:rPr lang="ja-JP" altLang="en-US">
                <a:latin typeface="SimHei" panose="02010609060101010101" pitchFamily="49" charset="-122"/>
                <a:ea typeface="SimHei" panose="02010609060101010101" pitchFamily="49" charset="-122"/>
              </a:rPr>
              <a:t>文档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：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  <a:hlinkClick r:id="rId3"/>
              </a:rPr>
              <a:t>https://forge.autodesk.com/developer/documentation</a:t>
            </a:r>
            <a:endParaRPr lang="en-US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en-US" dirty="0" err="1">
                <a:latin typeface="SimHei" panose="02010609060101010101" pitchFamily="49" charset="-122"/>
                <a:ea typeface="SimHei" panose="02010609060101010101" pitchFamily="49" charset="-122"/>
              </a:rPr>
              <a:t>Github</a:t>
            </a:r>
            <a:r>
              <a:rPr lang="ja-JP" altLang="en-US">
                <a:latin typeface="SimHei" panose="02010609060101010101" pitchFamily="49" charset="-122"/>
                <a:ea typeface="SimHei" panose="02010609060101010101" pitchFamily="49" charset="-122"/>
              </a:rPr>
              <a:t>示范代码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： 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  <a:hlinkClick r:id="rId2"/>
              </a:rPr>
              <a:t>https://github.com/Autodesk-Forge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ja-JP" altLang="en-US">
                <a:latin typeface="SimHei" panose="02010609060101010101" pitchFamily="49" charset="-122"/>
                <a:ea typeface="SimHei" panose="02010609060101010101" pitchFamily="49" charset="-122"/>
              </a:rPr>
              <a:t>示范汇总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： 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  <a:hlinkClick r:id="rId4"/>
              </a:rPr>
              <a:t>https://autodesk-forge-showroom-cn.herokuapp.com/</a:t>
            </a:r>
            <a:endParaRPr lang="en-US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ja-JP" altLang="en-US">
                <a:latin typeface="SimHei" panose="02010609060101010101" pitchFamily="49" charset="-122"/>
                <a:ea typeface="SimHei" panose="02010609060101010101" pitchFamily="49" charset="-122"/>
              </a:rPr>
              <a:t>中文站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：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  <a:hlinkClick r:id="rId5"/>
              </a:rPr>
              <a:t>https://autodesk-forge.gitee.io/helpcenter</a:t>
            </a:r>
            <a:endParaRPr lang="en-US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Viewer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中文站：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  <a:hlinkClick r:id="rId6"/>
              </a:rPr>
              <a:t>https://autodesk-forge.gitee.io/viewer-docs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</a:p>
          <a:p>
            <a:r>
              <a:rPr lang="en-US" dirty="0" err="1">
                <a:latin typeface="SimHei" panose="02010609060101010101" pitchFamily="49" charset="-122"/>
                <a:ea typeface="SimHei" panose="02010609060101010101" pitchFamily="49" charset="-122"/>
              </a:rPr>
              <a:t>Stackoverflow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: 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  <a:hlinkClick r:id="rId7"/>
              </a:rPr>
              <a:t>https://stackoverflow.com/questions/tagged/autodesk-forge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</a:p>
          <a:p>
            <a:r>
              <a:rPr lang="en-US" dirty="0" err="1">
                <a:latin typeface="SimHei" panose="02010609060101010101" pitchFamily="49" charset="-122"/>
                <a:ea typeface="SimHei" panose="02010609060101010101" pitchFamily="49" charset="-122"/>
              </a:rPr>
              <a:t>Segmentfault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: 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  <a:hlinkClick r:id="rId8"/>
              </a:rPr>
              <a:t>https://segmentfault.com/blog/forge-china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BC8BD1-DB29-F242-B544-8BBB542BCCEE}"/>
              </a:ext>
            </a:extLst>
          </p:cNvPr>
          <p:cNvSpPr/>
          <p:nvPr/>
        </p:nvSpPr>
        <p:spPr>
          <a:xfrm>
            <a:off x="1128597" y="3798262"/>
            <a:ext cx="98213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ja-JP" altLang="en-US" sz="2000">
                <a:latin typeface="SimHei" panose="02010609060101010101" pitchFamily="49" charset="-122"/>
                <a:ea typeface="SimHei" panose="02010609060101010101" pitchFamily="49" charset="-122"/>
              </a:rPr>
              <a:t>中文咨询的方式（非正式渠道，</a:t>
            </a:r>
            <a:r>
              <a:rPr 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Autodesk</a:t>
            </a:r>
            <a:r>
              <a:rPr lang="ja-JP" altLang="en-US" sz="2000">
                <a:latin typeface="SimHei" panose="02010609060101010101" pitchFamily="49" charset="-122"/>
                <a:ea typeface="SimHei" panose="02010609060101010101" pitchFamily="49" charset="-122"/>
              </a:rPr>
              <a:t>尽力解答）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 err="1">
                <a:latin typeface="SimHei" panose="02010609060101010101" pitchFamily="49" charset="-122"/>
                <a:ea typeface="SimHei" panose="02010609060101010101" pitchFamily="49" charset="-122"/>
              </a:rPr>
              <a:t>SegmentFault</a:t>
            </a:r>
            <a:r>
              <a:rPr lang="ja-JP" altLang="en-US" sz="2000">
                <a:latin typeface="SimHei" panose="02010609060101010101" pitchFamily="49" charset="-122"/>
                <a:ea typeface="SimHei" panose="02010609060101010101" pitchFamily="49" charset="-122"/>
              </a:rPr>
              <a:t>的</a:t>
            </a:r>
            <a:r>
              <a:rPr 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Forge</a:t>
            </a:r>
            <a:r>
              <a:rPr lang="ja-JP" altLang="en-US" sz="2000">
                <a:latin typeface="SimHei" panose="02010609060101010101" pitchFamily="49" charset="-122"/>
                <a:ea typeface="SimHei" panose="02010609060101010101" pitchFamily="49" charset="-122"/>
              </a:rPr>
              <a:t>版面。国内类似</a:t>
            </a:r>
            <a:r>
              <a:rPr lang="en-US" sz="2000" dirty="0" err="1">
                <a:latin typeface="SimHei" panose="02010609060101010101" pitchFamily="49" charset="-122"/>
                <a:ea typeface="SimHei" panose="02010609060101010101" pitchFamily="49" charset="-122"/>
              </a:rPr>
              <a:t>StackOverflow</a:t>
            </a:r>
            <a:r>
              <a:rPr lang="ja-JP" altLang="en-US" sz="2000">
                <a:latin typeface="SimHei" panose="02010609060101010101" pitchFamily="49" charset="-122"/>
                <a:ea typeface="SimHei" panose="02010609060101010101" pitchFamily="49" charset="-122"/>
              </a:rPr>
              <a:t>的社区，</a:t>
            </a:r>
            <a:r>
              <a:rPr lang="ja-JP" altLang="en-US" sz="2000">
                <a:latin typeface="SimHei" panose="02010609060101010101" pitchFamily="49" charset="-122"/>
                <a:ea typeface="SimHei" panose="02010609060101010101" pitchFamily="49" charset="-122"/>
                <a:hlinkClick r:id="rId9"/>
              </a:rPr>
              <a:t>请参考此链接了解详情</a:t>
            </a:r>
            <a:endParaRPr lang="ja-JP" altLang="en-US" sz="200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Forge </a:t>
            </a:r>
            <a:r>
              <a:rPr lang="ja-JP" altLang="en-US" sz="2000">
                <a:latin typeface="SimHei" panose="02010609060101010101" pitchFamily="49" charset="-122"/>
                <a:ea typeface="SimHei" panose="02010609060101010101" pitchFamily="49" charset="-122"/>
              </a:rPr>
              <a:t>微信群：</a:t>
            </a:r>
            <a:r>
              <a:rPr lang="en-US" altLang="ja-JP" sz="2000" dirty="0"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ja-JP" altLang="en-US" sz="2000">
                <a:latin typeface="SimHei" panose="02010609060101010101" pitchFamily="49" charset="-122"/>
                <a:ea typeface="SimHei" panose="02010609060101010101" pitchFamily="49" charset="-122"/>
              </a:rPr>
              <a:t>号群已满，现在</a:t>
            </a:r>
            <a:r>
              <a:rPr lang="en-US" altLang="ja-JP" sz="2000" dirty="0">
                <a:latin typeface="SimHei" panose="02010609060101010101" pitchFamily="49" charset="-122"/>
                <a:ea typeface="SimHei" panose="02010609060101010101" pitchFamily="49" charset="-122"/>
              </a:rPr>
              <a:t>2</a:t>
            </a:r>
            <a:r>
              <a:rPr lang="ja-JP" altLang="en-US" sz="2000">
                <a:latin typeface="SimHei" panose="02010609060101010101" pitchFamily="49" charset="-122"/>
                <a:ea typeface="SimHei" panose="02010609060101010101" pitchFamily="49" charset="-122"/>
              </a:rPr>
              <a:t>号群开放，有兴趣加入的朋友，可先加梁晓冬微信 </a:t>
            </a:r>
            <a:r>
              <a:rPr lang="en-US" sz="2000" dirty="0" err="1">
                <a:latin typeface="SimHei" panose="02010609060101010101" pitchFamily="49" charset="-122"/>
                <a:ea typeface="SimHei" panose="02010609060101010101" pitchFamily="49" charset="-122"/>
              </a:rPr>
              <a:t>thiscoldwood</a:t>
            </a:r>
            <a:r>
              <a:rPr 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，</a:t>
            </a:r>
            <a:r>
              <a:rPr lang="ja-JP" altLang="en-US" sz="2000">
                <a:latin typeface="SimHei" panose="02010609060101010101" pitchFamily="49" charset="-122"/>
                <a:ea typeface="SimHei" panose="02010609060101010101" pitchFamily="49" charset="-122"/>
              </a:rPr>
              <a:t>把您拉进去。微信群大部分只能解决一些已知或快速问题。各位朋友若遇到特定的问题，请通过</a:t>
            </a:r>
            <a:r>
              <a:rPr 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Autodesk</a:t>
            </a:r>
            <a:r>
              <a:rPr lang="ja-JP" altLang="en-US" sz="2000">
                <a:latin typeface="SimHei" panose="02010609060101010101" pitchFamily="49" charset="-122"/>
                <a:ea typeface="SimHei" panose="02010609060101010101" pitchFamily="49" charset="-122"/>
              </a:rPr>
              <a:t>正式支持通道或</a:t>
            </a:r>
            <a:r>
              <a:rPr lang="en-US" sz="2000" dirty="0" err="1">
                <a:latin typeface="SimHei" panose="02010609060101010101" pitchFamily="49" charset="-122"/>
                <a:ea typeface="SimHei" panose="02010609060101010101" pitchFamily="49" charset="-122"/>
              </a:rPr>
              <a:t>SegmentFault</a:t>
            </a:r>
            <a:endParaRPr 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297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A41CB-05B4-8B46-AFA2-8FEDB1BB3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947"/>
            <a:ext cx="7141235" cy="30930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5E1ED7-CBDD-334F-B99A-734E786020A1}"/>
              </a:ext>
            </a:extLst>
          </p:cNvPr>
          <p:cNvSpPr txBox="1"/>
          <p:nvPr/>
        </p:nvSpPr>
        <p:spPr>
          <a:xfrm>
            <a:off x="2429435" y="3299012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感谢观赏！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0686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131" y="7187"/>
            <a:ext cx="11342687" cy="885451"/>
          </a:xfrm>
        </p:spPr>
        <p:txBody>
          <a:bodyPr/>
          <a:lstStyle/>
          <a:p>
            <a:r>
              <a:rPr lang="en-US" altLang="zh-TW" dirty="0"/>
              <a:t>Forge Viewer </a:t>
            </a:r>
            <a:r>
              <a:rPr lang="zh-Hant" altLang="en-US" dirty="0"/>
              <a:t>事件管理</a:t>
            </a:r>
            <a:endParaRPr lang="zh-TW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FFDA60-A62D-AE42-820A-4C82FCFAB477}"/>
              </a:ext>
            </a:extLst>
          </p:cNvPr>
          <p:cNvSpPr txBox="1"/>
          <p:nvPr/>
        </p:nvSpPr>
        <p:spPr>
          <a:xfrm>
            <a:off x="525082" y="838565"/>
            <a:ext cx="5749109" cy="526297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17006D"/>
                </a:solidFill>
                <a:latin typeface="Courier-Bold" pitchFamily="2" charset="0"/>
              </a:rPr>
              <a:t>function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onFocusCompleted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()</a:t>
            </a:r>
            <a:r>
              <a:rPr lang="en-US" sz="16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en-US" altLang="zh-TW" sz="16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altLang="zh-TW" sz="1600" dirty="0">
                <a:solidFill>
                  <a:srgbClr val="107D02"/>
                </a:solidFill>
                <a:latin typeface="Courier" pitchFamily="2" charset="0"/>
              </a:rPr>
              <a:t>// </a:t>
            </a:r>
            <a:r>
              <a:rPr lang="zh-TW" altLang="en-US" sz="1600" dirty="0">
                <a:solidFill>
                  <a:srgbClr val="107D02"/>
                </a:solidFill>
                <a:latin typeface="Courier" pitchFamily="2" charset="0"/>
              </a:rPr>
              <a:t>相機縮放指定元件後要做的事情</a:t>
            </a:r>
            <a:endParaRPr lang="en-US" altLang="zh-TW" sz="1600" dirty="0">
              <a:solidFill>
                <a:srgbClr val="000018"/>
              </a:solidFill>
              <a:latin typeface="Courier" pitchFamily="2" charset="0"/>
            </a:endParaRPr>
          </a:p>
          <a:p>
            <a:r>
              <a:rPr lang="en-US" altLang="zh-TW" sz="16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altLang="zh-TW" sz="1600" dirty="0" err="1">
                <a:solidFill>
                  <a:srgbClr val="000018"/>
                </a:solidFill>
                <a:latin typeface="Courier" pitchFamily="2" charset="0"/>
              </a:rPr>
              <a:t>viewer</a:t>
            </a:r>
            <a:r>
              <a:rPr lang="en-US" altLang="zh-TW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altLang="zh-TW" sz="1600" dirty="0" err="1">
                <a:solidFill>
                  <a:srgbClr val="000018"/>
                </a:solidFill>
                <a:latin typeface="Courier" pitchFamily="2" charset="0"/>
              </a:rPr>
              <a:t>removeEventListener</a:t>
            </a:r>
            <a:r>
              <a:rPr lang="en-US" altLang="zh-TW" sz="1600" dirty="0">
                <a:solidFill>
                  <a:srgbClr val="276E6D"/>
                </a:solidFill>
                <a:latin typeface="Courier" pitchFamily="2" charset="0"/>
              </a:rPr>
              <a:t>(</a:t>
            </a:r>
          </a:p>
          <a:p>
            <a:r>
              <a:rPr lang="zh-Hant" altLang="en-US" sz="1600" dirty="0">
                <a:solidFill>
                  <a:srgbClr val="276E6D"/>
                </a:solidFill>
                <a:latin typeface="Courier" pitchFamily="2" charset="0"/>
              </a:rPr>
              <a:t>        </a:t>
            </a:r>
            <a:r>
              <a:rPr lang="en-US" altLang="zh-TW" sz="1600" dirty="0" err="1">
                <a:solidFill>
                  <a:srgbClr val="000018"/>
                </a:solidFill>
                <a:latin typeface="Courier" pitchFamily="2" charset="0"/>
              </a:rPr>
              <a:t>Autodesk</a:t>
            </a:r>
            <a:r>
              <a:rPr lang="en-US" altLang="zh-TW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altLang="zh-TW" sz="1600" dirty="0" err="1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altLang="zh-TW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altLang="zh-TW" sz="1600" dirty="0" err="1">
                <a:solidFill>
                  <a:srgbClr val="000018"/>
                </a:solidFill>
                <a:latin typeface="Courier" pitchFamily="2" charset="0"/>
              </a:rPr>
              <a:t>CAMERA_TRANSITION_COMPLETED</a:t>
            </a:r>
            <a:r>
              <a:rPr lang="en-US" altLang="zh-TW" sz="1600" dirty="0">
                <a:solidFill>
                  <a:srgbClr val="276E6D"/>
                </a:solidFill>
                <a:latin typeface="Courier" pitchFamily="2" charset="0"/>
              </a:rPr>
              <a:t>,</a:t>
            </a:r>
          </a:p>
          <a:p>
            <a:r>
              <a:rPr lang="en-US" altLang="zh-TW" sz="1600" dirty="0">
                <a:solidFill>
                  <a:srgbClr val="276E6D"/>
                </a:solidFill>
                <a:latin typeface="Courier" pitchFamily="2" charset="0"/>
              </a:rPr>
              <a:t>        </a:t>
            </a:r>
            <a:r>
              <a:rPr lang="en-US" altLang="zh-TW" sz="1600" dirty="0" err="1">
                <a:solidFill>
                  <a:srgbClr val="000018"/>
                </a:solidFill>
                <a:latin typeface="Courier" pitchFamily="2" charset="0"/>
              </a:rPr>
              <a:t>onFocusCompleted</a:t>
            </a:r>
            <a:endParaRPr lang="en-US" altLang="zh-TW" sz="1600" dirty="0">
              <a:solidFill>
                <a:srgbClr val="000018"/>
              </a:solidFill>
              <a:latin typeface="Courier" pitchFamily="2" charset="0"/>
            </a:endParaRPr>
          </a:p>
          <a:p>
            <a:r>
              <a:rPr lang="en-US" altLang="zh-TW" sz="1600" dirty="0">
                <a:solidFill>
                  <a:srgbClr val="276E6D"/>
                </a:solidFill>
                <a:latin typeface="Courier" pitchFamily="2" charset="0"/>
              </a:rPr>
              <a:t>    )</a:t>
            </a:r>
            <a:r>
              <a:rPr lang="en-US" altLang="zh-TW" sz="16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endParaRPr lang="en-US" sz="1600" dirty="0">
              <a:solidFill>
                <a:srgbClr val="324D6D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    console.log( </a:t>
            </a:r>
            <a:r>
              <a:rPr lang="en-US" altLang="zh-TW" sz="1600" dirty="0">
                <a:solidFill>
                  <a:srgbClr val="1D00FF"/>
                </a:solidFill>
                <a:latin typeface="Courier" pitchFamily="2" charset="0"/>
              </a:rPr>
              <a:t>'Focused to element'</a:t>
            </a:r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 );</a:t>
            </a:r>
          </a:p>
          <a:p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    </a:t>
            </a:r>
            <a:r>
              <a:rPr lang="en-US" altLang="zh-TW" sz="1600" dirty="0" err="1">
                <a:solidFill>
                  <a:srgbClr val="324D6D"/>
                </a:solidFill>
                <a:latin typeface="Courier" pitchFamily="2" charset="0"/>
              </a:rPr>
              <a:t>viewer.select</a:t>
            </a:r>
            <a:r>
              <a:rPr lang="en-US" altLang="zh-TW" sz="1600" dirty="0">
                <a:solidFill>
                  <a:srgbClr val="324D6D"/>
                </a:solidFill>
                <a:latin typeface="Courier" pitchFamily="2" charset="0"/>
              </a:rPr>
              <a:t>(</a:t>
            </a:r>
            <a:r>
              <a:rPr lang="zh-TW" altLang="en-US" sz="1600" dirty="0">
                <a:solidFill>
                  <a:srgbClr val="324D6D"/>
                </a:solidFill>
                <a:latin typeface="Courier" pitchFamily="2" charset="0"/>
              </a:rPr>
              <a:t> </a:t>
            </a:r>
            <a:r>
              <a:rPr lang="en-US" altLang="zh-TW" sz="1600" dirty="0">
                <a:solidFill>
                  <a:srgbClr val="107D02"/>
                </a:solidFill>
                <a:latin typeface="Courier" pitchFamily="2" charset="0"/>
              </a:rPr>
              <a:t>2102</a:t>
            </a:r>
            <a:r>
              <a:rPr lang="zh-TW" altLang="en-US" sz="1600" dirty="0">
                <a:solidFill>
                  <a:srgbClr val="324D6D"/>
                </a:solidFill>
                <a:latin typeface="Courier" pitchFamily="2" charset="0"/>
              </a:rPr>
              <a:t> </a:t>
            </a:r>
            <a:r>
              <a:rPr lang="en-US" altLang="zh-TW" sz="1600" dirty="0">
                <a:solidFill>
                  <a:srgbClr val="324D6D"/>
                </a:solidFill>
                <a:latin typeface="Courier" pitchFamily="2" charset="0"/>
              </a:rPr>
              <a:t>);</a:t>
            </a:r>
            <a:endParaRPr lang="en-US" sz="1600" dirty="0">
              <a:solidFill>
                <a:srgbClr val="324D6D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}</a:t>
            </a:r>
          </a:p>
          <a:p>
            <a:endParaRPr lang="en-US" sz="1600" dirty="0">
              <a:solidFill>
                <a:srgbClr val="324D6D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// </a:t>
            </a:r>
            <a:r>
              <a:rPr lang="zh-Hant" altLang="en-US" sz="1600" dirty="0">
                <a:solidFill>
                  <a:srgbClr val="107D02"/>
                </a:solidFill>
                <a:latin typeface="Courier" pitchFamily="2" charset="0"/>
              </a:rPr>
              <a:t>新增監聽事件</a:t>
            </a:r>
            <a:endParaRPr lang="en-US" sz="1600" dirty="0">
              <a:solidFill>
                <a:srgbClr val="324D6D"/>
              </a:solidFill>
              <a:latin typeface="Courier" pitchFamily="2" charset="0"/>
            </a:endParaRPr>
          </a:p>
          <a:p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viewer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addEventListener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(</a:t>
            </a:r>
          </a:p>
          <a:p>
            <a:r>
              <a:rPr lang="zh-Hant" altLang="en-US" sz="1600" dirty="0">
                <a:solidFill>
                  <a:srgbClr val="276E6D"/>
                </a:solidFill>
                <a:latin typeface="Courier" pitchFamily="2" charset="0"/>
              </a:rPr>
              <a:t>    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Autodesk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sz="16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600" dirty="0" err="1">
                <a:solidFill>
                  <a:srgbClr val="000018"/>
                </a:solidFill>
                <a:latin typeface="Courier" pitchFamily="2" charset="0"/>
              </a:rPr>
              <a:t>CAMERA_TRANSITION_COMPLETED</a:t>
            </a:r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,</a:t>
            </a:r>
          </a:p>
          <a:p>
            <a:r>
              <a:rPr lang="zh-Hant" altLang="en-US" sz="1600" dirty="0">
                <a:solidFill>
                  <a:srgbClr val="276E6D"/>
                </a:solidFill>
                <a:latin typeface="Courier" pitchFamily="2" charset="0"/>
              </a:rPr>
              <a:t>    </a:t>
            </a:r>
            <a:r>
              <a:rPr lang="en-US" altLang="zh-TW" sz="1600" dirty="0" err="1">
                <a:solidFill>
                  <a:srgbClr val="000018"/>
                </a:solidFill>
                <a:latin typeface="Courier" pitchFamily="2" charset="0"/>
              </a:rPr>
              <a:t>onFocusCompleted</a:t>
            </a:r>
            <a:endParaRPr lang="en-US" sz="1600" dirty="0">
              <a:solidFill>
                <a:srgbClr val="000018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endParaRPr lang="en-US" sz="1600" dirty="0">
              <a:solidFill>
                <a:srgbClr val="324D6D"/>
              </a:solidFill>
              <a:latin typeface="Courier" pitchFamily="2" charset="0"/>
            </a:endParaRPr>
          </a:p>
          <a:p>
            <a:r>
              <a:rPr lang="en-US" altLang="zh-TW" sz="1600" dirty="0">
                <a:solidFill>
                  <a:srgbClr val="107D02"/>
                </a:solidFill>
                <a:latin typeface="Courier" pitchFamily="2" charset="0"/>
              </a:rPr>
              <a:t>// </a:t>
            </a:r>
            <a:r>
              <a:rPr lang="zh-TW" altLang="en-US" sz="1600" dirty="0">
                <a:solidFill>
                  <a:srgbClr val="107D02"/>
                </a:solidFill>
                <a:latin typeface="Courier" pitchFamily="2" charset="0"/>
              </a:rPr>
              <a:t>將相機縮放指定元件旁邊</a:t>
            </a:r>
            <a:endParaRPr lang="en-US" sz="1600" dirty="0">
              <a:solidFill>
                <a:srgbClr val="324D6D"/>
              </a:solidFill>
              <a:latin typeface="Courier" pitchFamily="2" charset="0"/>
            </a:endParaRPr>
          </a:p>
          <a:p>
            <a:r>
              <a:rPr lang="en-US" sz="1600" dirty="0" err="1">
                <a:solidFill>
                  <a:srgbClr val="324D6D"/>
                </a:solidFill>
                <a:latin typeface="Courier" pitchFamily="2" charset="0"/>
              </a:rPr>
              <a:t>viewer.fitToView</a:t>
            </a:r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(</a:t>
            </a:r>
            <a:r>
              <a:rPr lang="zh-TW" altLang="en-US" sz="1600" dirty="0">
                <a:solidFill>
                  <a:srgbClr val="324D6D"/>
                </a:solidFill>
                <a:latin typeface="Courier" pitchFamily="2" charset="0"/>
              </a:rPr>
              <a:t> </a:t>
            </a:r>
            <a:r>
              <a:rPr lang="en-US" altLang="zh-TW" sz="1600" dirty="0">
                <a:latin typeface="Courier" pitchFamily="2" charset="0"/>
              </a:rPr>
              <a:t>[</a:t>
            </a:r>
            <a:r>
              <a:rPr lang="en-US" altLang="zh-TW" sz="1600" dirty="0">
                <a:solidFill>
                  <a:srgbClr val="324D6D"/>
                </a:solidFill>
                <a:latin typeface="Courier" pitchFamily="2" charset="0"/>
              </a:rPr>
              <a:t> </a:t>
            </a:r>
            <a:r>
              <a:rPr lang="en-US" altLang="zh-TW" sz="1600" dirty="0">
                <a:solidFill>
                  <a:srgbClr val="107D02"/>
                </a:solidFill>
                <a:latin typeface="Courier" pitchFamily="2" charset="0"/>
              </a:rPr>
              <a:t>2102 </a:t>
            </a:r>
            <a:r>
              <a:rPr lang="en-US" altLang="zh-TW" sz="1600" dirty="0">
                <a:latin typeface="Courier" pitchFamily="2" charset="0"/>
              </a:rPr>
              <a:t>]</a:t>
            </a:r>
            <a:r>
              <a:rPr lang="zh-TW" altLang="en-US" sz="1600" dirty="0">
                <a:solidFill>
                  <a:srgbClr val="324D6D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324D6D"/>
                </a:solidFill>
                <a:latin typeface="Courier" pitchFamily="2" charset="0"/>
              </a:rPr>
              <a:t>);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1" t="2011" r="10580" b="7976"/>
          <a:stretch/>
        </p:blipFill>
        <p:spPr bwMode="auto">
          <a:xfrm>
            <a:off x="6688516" y="3546505"/>
            <a:ext cx="4428856" cy="2952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1" t="10263" r="17707" b="10045"/>
          <a:stretch/>
        </p:blipFill>
        <p:spPr bwMode="auto">
          <a:xfrm>
            <a:off x="6688516" y="166632"/>
            <a:ext cx="4428856" cy="30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own Arrow 7"/>
          <p:cNvSpPr/>
          <p:nvPr/>
        </p:nvSpPr>
        <p:spPr>
          <a:xfrm>
            <a:off x="8670389" y="2697655"/>
            <a:ext cx="755622" cy="1110954"/>
          </a:xfrm>
          <a:prstGeom prst="down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350"/>
          </a:p>
        </p:txBody>
      </p:sp>
    </p:spTree>
    <p:extLst>
      <p:ext uri="{BB962C8B-B14F-4D97-AF65-F5344CB8AC3E}">
        <p14:creationId xmlns:p14="http://schemas.microsoft.com/office/powerpoint/2010/main" val="92901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90A434F-27B6-5845-9F4E-222713EF73C2}"/>
              </a:ext>
            </a:extLst>
          </p:cNvPr>
          <p:cNvSpPr txBox="1">
            <a:spLocks/>
          </p:cNvSpPr>
          <p:nvPr/>
        </p:nvSpPr>
        <p:spPr>
          <a:xfrm>
            <a:off x="430213" y="876211"/>
            <a:ext cx="11342687" cy="55748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kern="1200">
                <a:solidFill>
                  <a:schemeClr val="tx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1pPr>
            <a:lvl2pPr marL="287338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charset="2"/>
              <a:buChar char="§"/>
              <a:tabLst/>
              <a:defRPr sz="2000" b="0" kern="1200">
                <a:solidFill>
                  <a:schemeClr val="tx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2pPr>
            <a:lvl3pPr marL="692150" indent="-2873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charset="2"/>
              <a:buChar char="§"/>
              <a:tabLst/>
              <a:defRPr sz="2000" kern="1200">
                <a:solidFill>
                  <a:schemeClr val="tx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3pPr>
            <a:lvl4pPr marL="1038225" indent="-298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charset="2"/>
              <a:buChar char="§"/>
              <a:tabLst/>
              <a:defRPr sz="2000" kern="1200">
                <a:solidFill>
                  <a:schemeClr val="tx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4pPr>
            <a:lvl5pPr marL="1373188" indent="-2873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charset="2"/>
              <a:buChar char="§"/>
              <a:tabLst/>
              <a:defRPr sz="2000" kern="1200">
                <a:solidFill>
                  <a:schemeClr val="tx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Hant" altLang="en-US" dirty="0"/>
              <a:t>方法一（</a:t>
            </a:r>
            <a:r>
              <a:rPr lang="en-US" altLang="zh-Hant" dirty="0"/>
              <a:t>ECMAScript 6 Class</a:t>
            </a:r>
            <a:r>
              <a:rPr lang="zh-Hant" altLang="en-US" dirty="0"/>
              <a:t>） </a:t>
            </a:r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8525" y="-9240"/>
            <a:ext cx="11342687" cy="885451"/>
          </a:xfrm>
        </p:spPr>
        <p:txBody>
          <a:bodyPr/>
          <a:lstStyle/>
          <a:p>
            <a:r>
              <a:rPr lang="en-US" altLang="zh-Hant" dirty="0"/>
              <a:t>Forge Viewer</a:t>
            </a:r>
            <a:r>
              <a:rPr lang="zh-Hant" altLang="en-US" dirty="0"/>
              <a:t> 擴充框架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295065" y="1265288"/>
            <a:ext cx="9672149" cy="5136892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MyExtension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Autodesk.Viewing.Extension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constructor( viewer, options 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super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 viewer, options 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load()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400" b="1" dirty="0" err="1">
                <a:solidFill>
                  <a:srgbClr val="6A0043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.viewer.setEnvMapBackground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 </a:t>
            </a:r>
            <a:r>
              <a:rPr lang="en-US" sz="1400" dirty="0">
                <a:solidFill>
                  <a:srgbClr val="1D00FF"/>
                </a:solidFill>
                <a:latin typeface="Courier" pitchFamily="2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400" b="1" dirty="0" err="1">
                <a:solidFill>
                  <a:srgbClr val="6A0043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.viewer.setBackgroundColor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( 255, 0, 0, 255, 255, 255 );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unload()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400" b="1" dirty="0" err="1">
                <a:solidFill>
                  <a:srgbClr val="6A0043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.viewer.setBackgroundColor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( 160, 176, 184, 190, 207, 216 );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Autodesk.Viewing.theExtensionManager.registerExtension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 </a:t>
            </a:r>
            <a:r>
              <a:rPr lang="en-US" sz="1400" dirty="0">
                <a:solidFill>
                  <a:srgbClr val="1D00FF"/>
                </a:solidFill>
                <a:latin typeface="Courier" pitchFamily="2" charset="0"/>
              </a:rPr>
              <a:t>'</a:t>
            </a:r>
            <a:r>
              <a:rPr lang="en-US" sz="1400" dirty="0" err="1">
                <a:solidFill>
                  <a:srgbClr val="1D00FF"/>
                </a:solidFill>
                <a:latin typeface="Courier" pitchFamily="2" charset="0"/>
              </a:rPr>
              <a:t>DemoExtension</a:t>
            </a:r>
            <a:r>
              <a:rPr lang="en-US" sz="1400" dirty="0">
                <a:solidFill>
                  <a:srgbClr val="1D00FF"/>
                </a:solidFill>
                <a:latin typeface="Courier" pitchFamily="2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MyExtension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);</a:t>
            </a:r>
            <a:endParaRPr lang="zh-TW" alt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649EF-5B4C-FE49-AAB8-5EEA84F7D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056" y="387159"/>
            <a:ext cx="4387532" cy="32221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F32E7E-402C-0C43-9EFF-506AFBB09689}"/>
              </a:ext>
            </a:extLst>
          </p:cNvPr>
          <p:cNvSpPr/>
          <p:nvPr/>
        </p:nvSpPr>
        <p:spPr>
          <a:xfrm>
            <a:off x="937236" y="1604793"/>
            <a:ext cx="3432541" cy="889828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EBF10A-FE5B-3A40-A6CE-3AC239907ACB}"/>
              </a:ext>
            </a:extLst>
          </p:cNvPr>
          <p:cNvSpPr txBox="1"/>
          <p:nvPr/>
        </p:nvSpPr>
        <p:spPr>
          <a:xfrm>
            <a:off x="4480477" y="1675071"/>
            <a:ext cx="650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构造</a:t>
            </a:r>
            <a:endParaRPr lang="en-US" altLang="zh-CN" b="1" dirty="0">
              <a:solidFill>
                <a:srgbClr val="0070C0"/>
              </a:solidFill>
            </a:endParaRPr>
          </a:p>
          <a:p>
            <a:r>
              <a:rPr lang="zh-CN" altLang="en-US" b="1" dirty="0">
                <a:solidFill>
                  <a:srgbClr val="0070C0"/>
                </a:solidFill>
              </a:rPr>
              <a:t>函数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E263A8-A397-2B49-9C29-B837F6B07BFD}"/>
              </a:ext>
            </a:extLst>
          </p:cNvPr>
          <p:cNvSpPr/>
          <p:nvPr/>
        </p:nvSpPr>
        <p:spPr>
          <a:xfrm>
            <a:off x="914399" y="2569655"/>
            <a:ext cx="6772656" cy="1488496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1A1059-2C82-5244-84E4-33BD80550D4D}"/>
              </a:ext>
            </a:extLst>
          </p:cNvPr>
          <p:cNvSpPr txBox="1"/>
          <p:nvPr/>
        </p:nvSpPr>
        <p:spPr>
          <a:xfrm>
            <a:off x="6212315" y="2584276"/>
            <a:ext cx="89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b="1" dirty="0">
                <a:solidFill>
                  <a:srgbClr val="00B050"/>
                </a:solidFill>
              </a:rPr>
              <a:t>載入點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B8011F-850E-D549-A7BA-A0B09FAA1FCA}"/>
              </a:ext>
            </a:extLst>
          </p:cNvPr>
          <p:cNvSpPr/>
          <p:nvPr/>
        </p:nvSpPr>
        <p:spPr>
          <a:xfrm>
            <a:off x="890649" y="4176773"/>
            <a:ext cx="7209692" cy="1224494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30C8F5-C176-F249-B980-FAF9644851F8}"/>
              </a:ext>
            </a:extLst>
          </p:cNvPr>
          <p:cNvSpPr txBox="1"/>
          <p:nvPr/>
        </p:nvSpPr>
        <p:spPr>
          <a:xfrm>
            <a:off x="6188532" y="4712530"/>
            <a:ext cx="89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b="1" dirty="0">
                <a:solidFill>
                  <a:schemeClr val="bg2">
                    <a:lumMod val="75000"/>
                  </a:schemeClr>
                </a:solidFill>
              </a:rPr>
              <a:t>卸載點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5F6FE8-38C0-C843-A571-E3AF71F76C5A}"/>
              </a:ext>
            </a:extLst>
          </p:cNvPr>
          <p:cNvSpPr/>
          <p:nvPr/>
        </p:nvSpPr>
        <p:spPr>
          <a:xfrm>
            <a:off x="476443" y="6055646"/>
            <a:ext cx="9309395" cy="267649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19438C-7202-B64D-A583-2A1B4050A460}"/>
              </a:ext>
            </a:extLst>
          </p:cNvPr>
          <p:cNvSpPr txBox="1"/>
          <p:nvPr/>
        </p:nvSpPr>
        <p:spPr>
          <a:xfrm>
            <a:off x="6100745" y="5656217"/>
            <a:ext cx="158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b="1" dirty="0">
                <a:solidFill>
                  <a:srgbClr val="C00000"/>
                </a:solidFill>
              </a:rPr>
              <a:t>註冊</a:t>
            </a:r>
            <a:r>
              <a:rPr lang="zh-CN" altLang="en-US" b="1" dirty="0">
                <a:solidFill>
                  <a:srgbClr val="C00000"/>
                </a:solidFill>
              </a:rPr>
              <a:t>插件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11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  <p:bldP spid="13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6B52-5AF1-CC40-8025-A899B1164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68" y="-27199"/>
            <a:ext cx="11342687" cy="885451"/>
          </a:xfrm>
        </p:spPr>
        <p:txBody>
          <a:bodyPr/>
          <a:lstStyle/>
          <a:p>
            <a:r>
              <a:rPr lang="en-US" altLang="zh-Hant" dirty="0"/>
              <a:t>Forge Viewer</a:t>
            </a:r>
            <a:r>
              <a:rPr lang="zh-Hant" altLang="en-US" dirty="0"/>
              <a:t> 擴充框架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A301-7AFF-3149-BE56-8783DBA330F8}"/>
              </a:ext>
            </a:extLst>
          </p:cNvPr>
          <p:cNvSpPr txBox="1"/>
          <p:nvPr/>
        </p:nvSpPr>
        <p:spPr>
          <a:xfrm>
            <a:off x="948958" y="1250576"/>
            <a:ext cx="9733695" cy="504753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function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MyExtension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viewer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,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options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Autodesk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Extension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call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this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,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viewer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,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options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}</a:t>
            </a:r>
          </a:p>
          <a:p>
            <a:endParaRPr lang="en-US" sz="1400" dirty="0">
              <a:solidFill>
                <a:srgbClr val="324D6D"/>
              </a:solidFill>
              <a:latin typeface="Courier" pitchFamily="2" charset="0"/>
            </a:endParaRPr>
          </a:p>
          <a:p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MyExtension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E6C35"/>
                </a:solidFill>
                <a:latin typeface="Courier" pitchFamily="2" charset="0"/>
              </a:rPr>
              <a:t>prototype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E6C35"/>
                </a:solidFill>
                <a:latin typeface="Courier" pitchFamily="2" charset="0"/>
              </a:rPr>
              <a:t>Object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create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Autodesk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Extension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E6C35"/>
                </a:solidFill>
                <a:latin typeface="Courier" pitchFamily="2" charset="0"/>
              </a:rPr>
              <a:t>prototype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MyExtension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E6C35"/>
                </a:solidFill>
                <a:latin typeface="Courier" pitchFamily="2" charset="0"/>
              </a:rPr>
              <a:t>prototype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E6C35"/>
                </a:solidFill>
                <a:latin typeface="Courier" pitchFamily="2" charset="0"/>
              </a:rPr>
              <a:t>constructor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MyExtension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endParaRPr lang="en-US" sz="1400" dirty="0">
              <a:solidFill>
                <a:srgbClr val="324D6D"/>
              </a:solidFill>
              <a:latin typeface="Courier" pitchFamily="2" charset="0"/>
            </a:endParaRPr>
          </a:p>
          <a:p>
            <a:endParaRPr lang="en-US" sz="1400" dirty="0">
              <a:solidFill>
                <a:srgbClr val="000018"/>
              </a:solidFill>
              <a:latin typeface="Courier" pitchFamily="2" charset="0"/>
            </a:endParaRPr>
          </a:p>
          <a:p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MyExtension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E6C35"/>
                </a:solidFill>
                <a:latin typeface="Courier" pitchFamily="2" charset="0"/>
              </a:rPr>
              <a:t>prototype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load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function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()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en-US" sz="1400" b="1" dirty="0">
                <a:solidFill>
                  <a:srgbClr val="6A0043"/>
                </a:solidFill>
                <a:latin typeface="Courier-Bold" pitchFamily="2" charset="0"/>
              </a:rPr>
              <a:t>    </a:t>
            </a:r>
            <a:r>
              <a:rPr lang="en-US" sz="1400" b="1" dirty="0" err="1">
                <a:solidFill>
                  <a:srgbClr val="6A0043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.viewer.setBackgroundColor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( 255, 0, 0, 255, 255, 255 );</a:t>
            </a:r>
          </a:p>
          <a:p>
            <a:endParaRPr lang="en-US" sz="1400" dirty="0">
              <a:solidFill>
                <a:srgbClr val="000018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return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F3B62"/>
                </a:solidFill>
                <a:latin typeface="Courier" pitchFamily="2" charset="0"/>
              </a:rPr>
              <a:t>true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};</a:t>
            </a:r>
          </a:p>
          <a:p>
            <a:endParaRPr lang="en-US" sz="1400" dirty="0">
              <a:solidFill>
                <a:srgbClr val="324D6D"/>
              </a:solidFill>
              <a:latin typeface="Courier" pitchFamily="2" charset="0"/>
            </a:endParaRPr>
          </a:p>
          <a:p>
            <a:endParaRPr lang="en-US" sz="1400" dirty="0">
              <a:solidFill>
                <a:srgbClr val="000018"/>
              </a:solidFill>
              <a:latin typeface="Courier" pitchFamily="2" charset="0"/>
            </a:endParaRPr>
          </a:p>
          <a:p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MyExtension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E6C35"/>
                </a:solidFill>
                <a:latin typeface="Courier" pitchFamily="2" charset="0"/>
              </a:rPr>
              <a:t>prototype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unload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function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()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    </a:t>
            </a:r>
            <a:r>
              <a:rPr lang="en-US" sz="1400" b="1" dirty="0" err="1">
                <a:solidFill>
                  <a:srgbClr val="6A0043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.viewer.setBackgroundColor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( 160, 176, 184, 190, 207, 216 );</a:t>
            </a:r>
          </a:p>
          <a:p>
            <a:endParaRPr lang="en-US" sz="1400" dirty="0">
              <a:solidFill>
                <a:srgbClr val="324D6D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return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F3B62"/>
                </a:solidFill>
                <a:latin typeface="Courier" pitchFamily="2" charset="0"/>
              </a:rPr>
              <a:t>true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};</a:t>
            </a:r>
          </a:p>
          <a:p>
            <a:endParaRPr lang="en-US" sz="1400" dirty="0">
              <a:solidFill>
                <a:srgbClr val="324D6D"/>
              </a:solidFill>
              <a:latin typeface="Courier" pitchFamily="2" charset="0"/>
            </a:endParaRPr>
          </a:p>
          <a:p>
            <a:endParaRPr lang="en-US" sz="1400" dirty="0">
              <a:solidFill>
                <a:srgbClr val="000018"/>
              </a:solidFill>
              <a:latin typeface="Courier" pitchFamily="2" charset="0"/>
            </a:endParaRPr>
          </a:p>
          <a:p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Autodesk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theExtensionManager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registerExtension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400" dirty="0" err="1">
                <a:solidFill>
                  <a:srgbClr val="114AA7"/>
                </a:solidFill>
                <a:latin typeface="Courier" pitchFamily="2" charset="0"/>
              </a:rPr>
              <a:t>DemoExtension</a:t>
            </a:r>
            <a:r>
              <a:rPr lang="en-US" sz="14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,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MyExtension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6506ED-59E7-434F-9DCC-54AB12AACDDA}"/>
              </a:ext>
            </a:extLst>
          </p:cNvPr>
          <p:cNvSpPr/>
          <p:nvPr/>
        </p:nvSpPr>
        <p:spPr>
          <a:xfrm>
            <a:off x="992919" y="1294536"/>
            <a:ext cx="8406058" cy="1314157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BAE80E-EC45-824F-8A65-FE8C349741ED}"/>
              </a:ext>
            </a:extLst>
          </p:cNvPr>
          <p:cNvSpPr/>
          <p:nvPr/>
        </p:nvSpPr>
        <p:spPr>
          <a:xfrm>
            <a:off x="992918" y="2946610"/>
            <a:ext cx="6849819" cy="1194567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2491DA-1F51-1C47-96C0-E0C0245B77F3}"/>
              </a:ext>
            </a:extLst>
          </p:cNvPr>
          <p:cNvSpPr txBox="1"/>
          <p:nvPr/>
        </p:nvSpPr>
        <p:spPr>
          <a:xfrm>
            <a:off x="109769" y="2700895"/>
            <a:ext cx="89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b="1" dirty="0">
                <a:solidFill>
                  <a:srgbClr val="00B050"/>
                </a:solidFill>
              </a:rPr>
              <a:t>載入點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E3AD85-FCEF-CE4A-B3DB-C5B0876A5B7A}"/>
              </a:ext>
            </a:extLst>
          </p:cNvPr>
          <p:cNvSpPr/>
          <p:nvPr/>
        </p:nvSpPr>
        <p:spPr>
          <a:xfrm>
            <a:off x="1000418" y="4510509"/>
            <a:ext cx="7237974" cy="1070117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B8E14E-65F9-604A-A62A-5EC4DAB8D1D9}"/>
              </a:ext>
            </a:extLst>
          </p:cNvPr>
          <p:cNvSpPr txBox="1"/>
          <p:nvPr/>
        </p:nvSpPr>
        <p:spPr>
          <a:xfrm>
            <a:off x="109768" y="4268736"/>
            <a:ext cx="89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b="1" dirty="0">
                <a:solidFill>
                  <a:schemeClr val="bg2">
                    <a:lumMod val="75000"/>
                  </a:schemeClr>
                </a:solidFill>
              </a:rPr>
              <a:t>卸載點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A7D698-81A1-5440-958A-C733472A8C3C}"/>
              </a:ext>
            </a:extLst>
          </p:cNvPr>
          <p:cNvSpPr/>
          <p:nvPr/>
        </p:nvSpPr>
        <p:spPr>
          <a:xfrm>
            <a:off x="992918" y="5899959"/>
            <a:ext cx="9329251" cy="374956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E5E8B-DBFB-7E46-BEC2-4C8F0946E1F0}"/>
              </a:ext>
            </a:extLst>
          </p:cNvPr>
          <p:cNvSpPr txBox="1"/>
          <p:nvPr/>
        </p:nvSpPr>
        <p:spPr>
          <a:xfrm>
            <a:off x="-88537" y="5553193"/>
            <a:ext cx="158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b="1" dirty="0">
                <a:solidFill>
                  <a:srgbClr val="C00000"/>
                </a:solidFill>
              </a:rPr>
              <a:t>註冊</a:t>
            </a:r>
            <a:r>
              <a:rPr lang="zh-CN" altLang="en-US" b="1" dirty="0">
                <a:solidFill>
                  <a:srgbClr val="C00000"/>
                </a:solidFill>
              </a:rPr>
              <a:t>插件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A154654-1A37-D845-94AC-27FBDC63511D}"/>
              </a:ext>
            </a:extLst>
          </p:cNvPr>
          <p:cNvSpPr txBox="1">
            <a:spLocks/>
          </p:cNvSpPr>
          <p:nvPr/>
        </p:nvSpPr>
        <p:spPr>
          <a:xfrm>
            <a:off x="430213" y="841043"/>
            <a:ext cx="11342687" cy="55748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kern="1200">
                <a:solidFill>
                  <a:schemeClr val="tx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1pPr>
            <a:lvl2pPr marL="287338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charset="2"/>
              <a:buChar char="§"/>
              <a:tabLst/>
              <a:defRPr sz="2000" b="0" kern="1200">
                <a:solidFill>
                  <a:schemeClr val="tx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2pPr>
            <a:lvl3pPr marL="692150" indent="-2873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charset="2"/>
              <a:buChar char="§"/>
              <a:tabLst/>
              <a:defRPr sz="2000" kern="1200">
                <a:solidFill>
                  <a:schemeClr val="tx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3pPr>
            <a:lvl4pPr marL="1038225" indent="-298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charset="2"/>
              <a:buChar char="§"/>
              <a:tabLst/>
              <a:defRPr sz="2000" kern="1200">
                <a:solidFill>
                  <a:schemeClr val="tx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4pPr>
            <a:lvl5pPr marL="1373188" indent="-2873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charset="2"/>
              <a:buChar char="§"/>
              <a:tabLst/>
              <a:defRPr sz="2000" kern="1200">
                <a:solidFill>
                  <a:schemeClr val="tx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Hant" altLang="en-US" dirty="0"/>
              <a:t>方法二（</a:t>
            </a:r>
            <a:r>
              <a:rPr lang="en-US" altLang="zh-Hant" dirty="0"/>
              <a:t>Prototype </a:t>
            </a:r>
            <a:r>
              <a:rPr lang="zh-Hant" altLang="en-US" dirty="0"/>
              <a:t>） 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C8EAA3-42E8-1447-940C-73A92A8F5E31}"/>
              </a:ext>
            </a:extLst>
          </p:cNvPr>
          <p:cNvSpPr txBox="1"/>
          <p:nvPr/>
        </p:nvSpPr>
        <p:spPr>
          <a:xfrm>
            <a:off x="182035" y="1403328"/>
            <a:ext cx="650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构造</a:t>
            </a:r>
            <a:endParaRPr lang="en-US" altLang="zh-CN" b="1" dirty="0">
              <a:solidFill>
                <a:srgbClr val="0070C0"/>
              </a:solidFill>
            </a:endParaRPr>
          </a:p>
          <a:p>
            <a:r>
              <a:rPr lang="zh-CN" altLang="en-US" b="1" dirty="0">
                <a:solidFill>
                  <a:srgbClr val="0070C0"/>
                </a:solidFill>
              </a:rPr>
              <a:t>函数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15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9" grpId="0" animBg="1"/>
      <p:bldP spid="10" grpId="0"/>
      <p:bldP spid="11" grpId="0" animBg="1"/>
      <p:bldP spid="1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25DE-9771-4043-A9CF-C54E1AE12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6930"/>
            <a:ext cx="11342687" cy="885451"/>
          </a:xfrm>
        </p:spPr>
        <p:txBody>
          <a:bodyPr/>
          <a:lstStyle/>
          <a:p>
            <a:r>
              <a:rPr lang="en-US" altLang="zh-Hant" dirty="0"/>
              <a:t>Forge Viewer</a:t>
            </a:r>
            <a:r>
              <a:rPr lang="zh-Hant" altLang="en-US" dirty="0"/>
              <a:t> </a:t>
            </a:r>
            <a:r>
              <a:rPr lang="zh-CN" altLang="en-US" dirty="0"/>
              <a:t>插件</a:t>
            </a:r>
            <a:r>
              <a:rPr lang="zh-Hant" altLang="en-US" dirty="0"/>
              <a:t>框架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A993CD-A71F-A04D-BC7F-41EFA2D78E73}"/>
              </a:ext>
            </a:extLst>
          </p:cNvPr>
          <p:cNvSpPr txBox="1"/>
          <p:nvPr/>
        </p:nvSpPr>
        <p:spPr>
          <a:xfrm>
            <a:off x="430212" y="1390692"/>
            <a:ext cx="6765717" cy="378565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//</a:t>
            </a:r>
            <a:r>
              <a:rPr lang="zh-Hant" altLang="en-US" sz="12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方法一</a:t>
            </a:r>
            <a:r>
              <a:rPr lang="ja-JP" altLang="en-US" sz="12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：</a:t>
            </a:r>
            <a:r>
              <a:rPr lang="zh-Hant" altLang="en-US" sz="12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自動載入</a:t>
            </a:r>
            <a:endParaRPr lang="en-US" altLang="zh-Hant" sz="1200" b="1" dirty="0">
              <a:solidFill>
                <a:schemeClr val="accent2">
                  <a:lumMod val="75000"/>
                </a:schemeClr>
              </a:solidFill>
              <a:latin typeface="Courier" pitchFamily="2" charset="0"/>
            </a:endParaRPr>
          </a:p>
          <a:p>
            <a:endParaRPr lang="en-US" altLang="ja-JP" sz="1200" b="1" dirty="0">
              <a:solidFill>
                <a:schemeClr val="accent2">
                  <a:lumMod val="75000"/>
                </a:schemeClr>
              </a:solidFill>
              <a:latin typeface="Courier" pitchFamily="2" charset="0"/>
            </a:endParaRPr>
          </a:p>
          <a:p>
            <a:r>
              <a:rPr lang="en-US" altLang="ja-JP" sz="12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//!--</a:t>
            </a:r>
            <a:r>
              <a:rPr lang="ja-JP" altLang="en-US" sz="12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使用 </a:t>
            </a:r>
            <a:r>
              <a:rPr lang="en-US" altLang="zh-Hant" sz="12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Viewer </a:t>
            </a:r>
            <a:r>
              <a:rPr lang="ja-JP" altLang="en-US" sz="12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類別</a:t>
            </a:r>
            <a:endParaRPr lang="en-US" sz="1200" b="1" dirty="0">
              <a:solidFill>
                <a:schemeClr val="accent2">
                  <a:lumMod val="75000"/>
                </a:schemeClr>
              </a:solidFill>
              <a:latin typeface="Courier" pitchFamily="2" charset="0"/>
            </a:endParaRPr>
          </a:p>
          <a:p>
            <a:r>
              <a:rPr lang="en-US" sz="1200" b="1" dirty="0" err="1">
                <a:solidFill>
                  <a:srgbClr val="17006D"/>
                </a:solidFill>
                <a:latin typeface="Courier-Bold" pitchFamily="2" charset="0"/>
              </a:rPr>
              <a:t>const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 err="1">
                <a:solidFill>
                  <a:srgbClr val="000018"/>
                </a:solidFill>
                <a:latin typeface="Courier" pitchFamily="2" charset="0"/>
              </a:rPr>
              <a:t>config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   extensions</a:t>
            </a:r>
            <a:r>
              <a:rPr lang="en-US" sz="1200" dirty="0">
                <a:solidFill>
                  <a:srgbClr val="324D6D"/>
                </a:solidFill>
                <a:latin typeface="Courier" pitchFamily="2" charset="0"/>
              </a:rPr>
              <a:t>: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[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200" dirty="0" err="1">
                <a:solidFill>
                  <a:srgbClr val="114AA7"/>
                </a:solidFill>
                <a:latin typeface="Courier" pitchFamily="2" charset="0"/>
              </a:rPr>
              <a:t>DemoExtension</a:t>
            </a:r>
            <a:r>
              <a:rPr lang="en-US" sz="1200" dirty="0">
                <a:solidFill>
                  <a:srgbClr val="6B0001"/>
                </a:solidFill>
                <a:latin typeface="Courier" pitchFamily="2" charset="0"/>
              </a:rPr>
              <a:t>’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]</a:t>
            </a:r>
          </a:p>
          <a:p>
            <a:r>
              <a:rPr lang="en-US" sz="1200" dirty="0">
                <a:solidFill>
                  <a:srgbClr val="324D6D"/>
                </a:solidFill>
                <a:latin typeface="Courier" pitchFamily="2" charset="0"/>
              </a:rPr>
              <a:t>};</a:t>
            </a:r>
          </a:p>
          <a:p>
            <a:endParaRPr lang="en-US" sz="1200" b="1" dirty="0">
              <a:solidFill>
                <a:srgbClr val="324D6D"/>
              </a:solidFill>
              <a:latin typeface="Courier" pitchFamily="2" charset="0"/>
            </a:endParaRPr>
          </a:p>
          <a:p>
            <a:r>
              <a:rPr lang="en-US" sz="1200" b="1" dirty="0" err="1">
                <a:solidFill>
                  <a:srgbClr val="17006D"/>
                </a:solidFill>
                <a:latin typeface="Courier-Bold" pitchFamily="2" charset="0"/>
              </a:rPr>
              <a:t>const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 err="1">
                <a:solidFill>
                  <a:srgbClr val="000018"/>
                </a:solidFill>
                <a:latin typeface="Courier" pitchFamily="2" charset="0"/>
              </a:rPr>
              <a:t>viewerDiv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 err="1">
                <a:solidFill>
                  <a:srgbClr val="000018"/>
                </a:solidFill>
                <a:latin typeface="Courier" pitchFamily="2" charset="0"/>
              </a:rPr>
              <a:t>document</a:t>
            </a:r>
            <a:r>
              <a:rPr lang="en-US" sz="12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200" dirty="0" err="1">
                <a:solidFill>
                  <a:srgbClr val="000018"/>
                </a:solidFill>
                <a:latin typeface="Courier" pitchFamily="2" charset="0"/>
              </a:rPr>
              <a:t>getElementById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200" dirty="0" err="1">
                <a:solidFill>
                  <a:srgbClr val="114AA7"/>
                </a:solidFill>
                <a:latin typeface="Courier" pitchFamily="2" charset="0"/>
              </a:rPr>
              <a:t>DemoExtension</a:t>
            </a:r>
            <a:r>
              <a:rPr lang="en-US" sz="1200" dirty="0">
                <a:solidFill>
                  <a:srgbClr val="6B0001"/>
                </a:solidFill>
                <a:latin typeface="Courier" pitchFamily="2" charset="0"/>
              </a:rPr>
              <a:t>’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2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viewer 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b="1" dirty="0">
                <a:solidFill>
                  <a:srgbClr val="17006D"/>
                </a:solidFill>
                <a:latin typeface="Courier-Bold" pitchFamily="2" charset="0"/>
              </a:rPr>
              <a:t>new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Autodesk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Private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GuiViewer3D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 err="1">
                <a:solidFill>
                  <a:srgbClr val="000018"/>
                </a:solidFill>
                <a:latin typeface="Courier" pitchFamily="2" charset="0"/>
              </a:rPr>
              <a:t>viewerDiv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, </a:t>
            </a:r>
            <a:r>
              <a:rPr lang="en-US" sz="1200" dirty="0" err="1">
                <a:solidFill>
                  <a:srgbClr val="000018"/>
                </a:solidFill>
                <a:latin typeface="Courier" pitchFamily="2" charset="0"/>
              </a:rPr>
              <a:t>config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2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endParaRPr lang="en-US" sz="1200" b="1" dirty="0">
              <a:solidFill>
                <a:srgbClr val="324D6D"/>
              </a:solidFill>
              <a:latin typeface="Courier" pitchFamily="2" charset="0"/>
            </a:endParaRPr>
          </a:p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//</a:t>
            </a:r>
            <a:r>
              <a:rPr lang="en-US" altLang="ja-JP" sz="12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!--</a:t>
            </a:r>
            <a:r>
              <a:rPr lang="zh-Hant" altLang="en-US" sz="12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ja-JP" altLang="en-US" sz="12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使用 </a:t>
            </a:r>
            <a:r>
              <a:rPr lang="en-US" altLang="zh-Hant" sz="12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Viewing Application</a:t>
            </a:r>
            <a:endParaRPr lang="en-US" sz="1200" b="1" dirty="0">
              <a:solidFill>
                <a:srgbClr val="324D6D"/>
              </a:solidFill>
              <a:latin typeface="Courier" pitchFamily="2" charset="0"/>
            </a:endParaRPr>
          </a:p>
          <a:p>
            <a:r>
              <a:rPr lang="en-US" sz="1200" b="1" dirty="0" err="1">
                <a:solidFill>
                  <a:srgbClr val="17006D"/>
                </a:solidFill>
                <a:latin typeface="Courier-Bold" pitchFamily="2" charset="0"/>
              </a:rPr>
              <a:t>const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 err="1">
                <a:solidFill>
                  <a:srgbClr val="000018"/>
                </a:solidFill>
                <a:latin typeface="Courier" pitchFamily="2" charset="0"/>
              </a:rPr>
              <a:t>config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 extensions</a:t>
            </a:r>
            <a:r>
              <a:rPr lang="en-US" sz="1200" dirty="0">
                <a:solidFill>
                  <a:srgbClr val="324D6D"/>
                </a:solidFill>
                <a:latin typeface="Courier" pitchFamily="2" charset="0"/>
              </a:rPr>
              <a:t>: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[</a:t>
            </a:r>
            <a:r>
              <a:rPr lang="en-US" sz="12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200" dirty="0" err="1">
                <a:solidFill>
                  <a:srgbClr val="114AA7"/>
                </a:solidFill>
                <a:latin typeface="Courier" pitchFamily="2" charset="0"/>
              </a:rPr>
              <a:t>DemoExtension</a:t>
            </a:r>
            <a:r>
              <a:rPr lang="en-US" sz="1200" dirty="0">
                <a:solidFill>
                  <a:srgbClr val="6B0001"/>
                </a:solidFill>
                <a:latin typeface="Courier" pitchFamily="2" charset="0"/>
              </a:rPr>
              <a:t>’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]</a:t>
            </a:r>
          </a:p>
          <a:p>
            <a:r>
              <a:rPr lang="en-US" sz="1200" dirty="0">
                <a:solidFill>
                  <a:srgbClr val="324D6D"/>
                </a:solidFill>
                <a:latin typeface="Courier" pitchFamily="2" charset="0"/>
              </a:rPr>
              <a:t>};</a:t>
            </a:r>
          </a:p>
          <a:p>
            <a:endParaRPr lang="en-US" sz="1200" dirty="0">
              <a:solidFill>
                <a:srgbClr val="324D6D"/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00018"/>
                </a:solidFill>
                <a:latin typeface="Courier" pitchFamily="2" charset="0"/>
              </a:rPr>
              <a:t>viewerApp</a:t>
            </a:r>
            <a:r>
              <a:rPr lang="en-US" sz="12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200" dirty="0" err="1">
                <a:solidFill>
                  <a:srgbClr val="000018"/>
                </a:solidFill>
                <a:latin typeface="Courier" pitchFamily="2" charset="0"/>
              </a:rPr>
              <a:t>registerViewer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(</a:t>
            </a:r>
          </a:p>
          <a:p>
            <a:r>
              <a:rPr lang="zh-Hant" altLang="en-US" sz="1200" dirty="0">
                <a:solidFill>
                  <a:srgbClr val="000018"/>
                </a:solidFill>
                <a:latin typeface="Courier" pitchFamily="2" charset="0"/>
              </a:rPr>
              <a:t>   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viewerApp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k3D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,</a:t>
            </a:r>
          </a:p>
          <a:p>
            <a:r>
              <a:rPr lang="zh-Hant" altLang="en-US" sz="1200" dirty="0">
                <a:solidFill>
                  <a:srgbClr val="000018"/>
                </a:solidFill>
                <a:latin typeface="Courier" pitchFamily="2" charset="0"/>
              </a:rPr>
              <a:t>   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Autodesk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Private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GuiViewer3D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,</a:t>
            </a:r>
          </a:p>
          <a:p>
            <a:r>
              <a:rPr lang="zh-Hant" altLang="en-US" sz="12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sz="1200" dirty="0" err="1">
                <a:solidFill>
                  <a:srgbClr val="000018"/>
                </a:solidFill>
                <a:latin typeface="Courier" pitchFamily="2" charset="0"/>
              </a:rPr>
              <a:t>config</a:t>
            </a:r>
            <a:endParaRPr lang="en-US" sz="1200" dirty="0">
              <a:solidFill>
                <a:srgbClr val="000018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200" dirty="0">
                <a:solidFill>
                  <a:srgbClr val="324D6D"/>
                </a:solidFill>
                <a:latin typeface="Courier" pitchFamily="2" charset="0"/>
              </a:rPr>
              <a:t>;</a:t>
            </a:r>
            <a:endParaRPr lang="en-US" sz="1200" dirty="0">
              <a:solidFill>
                <a:srgbClr val="000000"/>
              </a:solidFill>
              <a:latin typeface="Courier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B8B3E-8580-554D-81FD-187D5612B67A}"/>
              </a:ext>
            </a:extLst>
          </p:cNvPr>
          <p:cNvSpPr txBox="1"/>
          <p:nvPr/>
        </p:nvSpPr>
        <p:spPr>
          <a:xfrm>
            <a:off x="7379931" y="1390692"/>
            <a:ext cx="4727078" cy="3077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viewer.unloadExtension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 </a:t>
            </a:r>
            <a:r>
              <a:rPr lang="en-US" sz="1400" dirty="0">
                <a:solidFill>
                  <a:srgbClr val="1D00FF"/>
                </a:solidFill>
                <a:latin typeface="Courier" pitchFamily="2" charset="0"/>
              </a:rPr>
              <a:t>'</a:t>
            </a:r>
            <a:r>
              <a:rPr lang="en-US" sz="1400" dirty="0" err="1">
                <a:solidFill>
                  <a:srgbClr val="1D00FF"/>
                </a:solidFill>
                <a:latin typeface="Courier" pitchFamily="2" charset="0"/>
              </a:rPr>
              <a:t>DemoExtension</a:t>
            </a:r>
            <a:r>
              <a:rPr lang="en-US" sz="1400" dirty="0">
                <a:solidFill>
                  <a:srgbClr val="1D00FF"/>
                </a:solidFill>
                <a:latin typeface="Courier" pitchFamily="2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);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F3B50B-D359-F04C-9C4A-4F8636BBECD9}"/>
              </a:ext>
            </a:extLst>
          </p:cNvPr>
          <p:cNvSpPr txBox="1"/>
          <p:nvPr/>
        </p:nvSpPr>
        <p:spPr>
          <a:xfrm>
            <a:off x="430213" y="5517741"/>
            <a:ext cx="6765716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//</a:t>
            </a:r>
            <a:r>
              <a:rPr lang="zh-Hant" altLang="en-US" sz="12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方法二：手動載入</a:t>
            </a:r>
            <a:endParaRPr lang="en-US" sz="1200" b="1" dirty="0">
              <a:solidFill>
                <a:schemeClr val="accent2">
                  <a:lumMod val="75000"/>
                </a:schemeClr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viewer.loadExtension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( </a:t>
            </a:r>
            <a:r>
              <a:rPr lang="en-US" sz="1200" dirty="0">
                <a:solidFill>
                  <a:srgbClr val="1D00FF"/>
                </a:solidFill>
                <a:latin typeface="Courier" pitchFamily="2" charset="0"/>
              </a:rPr>
              <a:t>'</a:t>
            </a:r>
            <a:r>
              <a:rPr lang="en-US" sz="1200" dirty="0" err="1">
                <a:solidFill>
                  <a:srgbClr val="1D00FF"/>
                </a:solidFill>
                <a:latin typeface="Courier" pitchFamily="2" charset="0"/>
              </a:rPr>
              <a:t>DemoExtension</a:t>
            </a:r>
            <a:r>
              <a:rPr lang="en-US" sz="1200" dirty="0">
                <a:solidFill>
                  <a:srgbClr val="1D00FF"/>
                </a:solidFill>
                <a:latin typeface="Courier" pitchFamily="2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-US" sz="1200" b="1" dirty="0">
                <a:solidFill>
                  <a:srgbClr val="6A0043"/>
                </a:solidFill>
                <a:latin typeface="Courier-Bold" pitchFamily="2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 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70C05-547F-EA4D-B700-D2FD231A3D7A}"/>
              </a:ext>
            </a:extLst>
          </p:cNvPr>
          <p:cNvSpPr txBox="1"/>
          <p:nvPr/>
        </p:nvSpPr>
        <p:spPr>
          <a:xfrm>
            <a:off x="430213" y="979220"/>
            <a:ext cx="4895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Hant" altLang="en-US" sz="2000" dirty="0"/>
              <a:t>載入</a:t>
            </a:r>
            <a:r>
              <a:rPr lang="zh-CN" altLang="en-US" sz="2000" dirty="0"/>
              <a:t>自定义的扩展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4564CA-AB01-024F-992D-0AF89A607A6C}"/>
              </a:ext>
            </a:extLst>
          </p:cNvPr>
          <p:cNvSpPr txBox="1"/>
          <p:nvPr/>
        </p:nvSpPr>
        <p:spPr>
          <a:xfrm>
            <a:off x="7116161" y="979220"/>
            <a:ext cx="4895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Hant" altLang="en-US" sz="2000" dirty="0"/>
              <a:t>卸載</a:t>
            </a:r>
            <a:r>
              <a:rPr lang="zh-CN" altLang="en-US" sz="2000" dirty="0"/>
              <a:t>自定义扩展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809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64CA-77C1-024E-BB8A-FCA65DD40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 dirty="0"/>
              <a:t>小練習</a:t>
            </a:r>
            <a:r>
              <a:rPr lang="en-US" altLang="zh-Hant" dirty="0"/>
              <a:t> – </a:t>
            </a:r>
            <a:r>
              <a:rPr lang="zh-Hant" altLang="en-US" dirty="0"/>
              <a:t>監聽選擇集變更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40800-9AF3-CF40-9FB7-CFF88B6845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</a:t>
            </a:r>
            <a:r>
              <a:rPr lang="zh-Hant" altLang="en-US" dirty="0"/>
              <a:t> </a:t>
            </a:r>
            <a:r>
              <a:rPr lang="en-US" altLang="zh-Hant" dirty="0"/>
              <a:t>1 </a:t>
            </a:r>
            <a:r>
              <a:rPr lang="zh-Hant" altLang="en-US" dirty="0"/>
              <a:t>新增 </a:t>
            </a:r>
            <a:r>
              <a:rPr lang="en-US" altLang="zh-Hant" dirty="0" err="1"/>
              <a:t>SelectionMonitor.js</a:t>
            </a:r>
            <a:r>
              <a:rPr lang="zh-Hant" altLang="en-US" dirty="0"/>
              <a:t>，並加入下列內容</a:t>
            </a: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ant" dirty="0" err="1"/>
              <a:t>Setp</a:t>
            </a:r>
            <a:r>
              <a:rPr lang="en-US" altLang="zh-Hant" dirty="0"/>
              <a:t> 2 </a:t>
            </a:r>
            <a:r>
              <a:rPr lang="zh-Hant" altLang="en-US" dirty="0"/>
              <a:t>在</a:t>
            </a:r>
            <a:r>
              <a:rPr lang="en-US" altLang="zh-Hant" dirty="0"/>
              <a:t> </a:t>
            </a:r>
            <a:r>
              <a:rPr lang="en-US" altLang="zh-Hant" dirty="0" err="1"/>
              <a:t>SelectionMonitor</a:t>
            </a:r>
            <a:r>
              <a:rPr lang="zh-Hant" altLang="en-US" dirty="0"/>
              <a:t> 裡加入 </a:t>
            </a:r>
            <a:r>
              <a:rPr lang="en-US" altLang="zh-Hant" dirty="0" err="1"/>
              <a:t>onSelectionChange</a:t>
            </a:r>
            <a:r>
              <a:rPr lang="zh-Hant" altLang="en-US" dirty="0"/>
              <a:t> 函式</a:t>
            </a: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28D08A-B36A-C44E-865E-8BAF22B7FEB8}"/>
              </a:ext>
            </a:extLst>
          </p:cNvPr>
          <p:cNvSpPr txBox="1"/>
          <p:nvPr/>
        </p:nvSpPr>
        <p:spPr>
          <a:xfrm>
            <a:off x="833002" y="1807703"/>
            <a:ext cx="8769573" cy="116955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class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SelectionMonitor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extends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Autodesk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Extension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0E6C35"/>
                </a:solidFill>
                <a:latin typeface="Courier" pitchFamily="2" charset="0"/>
              </a:rPr>
              <a:t>constructor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viewer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,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options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       </a:t>
            </a:r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super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viewer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,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options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}</a:t>
            </a:r>
          </a:p>
          <a:p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}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80A9F-F071-CB41-93CD-88CB44A0A518}"/>
              </a:ext>
            </a:extLst>
          </p:cNvPr>
          <p:cNvSpPr txBox="1"/>
          <p:nvPr/>
        </p:nvSpPr>
        <p:spPr>
          <a:xfrm>
            <a:off x="833001" y="3862705"/>
            <a:ext cx="8769573" cy="181588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onSelectionChange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event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   </a:t>
            </a:r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const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dbIds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event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dbIdArray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    if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dbIds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length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&gt;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       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console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log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400" dirty="0">
                <a:solidFill>
                  <a:srgbClr val="114AA7"/>
                </a:solidFill>
                <a:latin typeface="Courier" pitchFamily="2" charset="0"/>
              </a:rPr>
              <a:t>Now Selected: </a:t>
            </a:r>
            <a:r>
              <a:rPr lang="en-US" sz="14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,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dbIds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    }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else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       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console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log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400" dirty="0">
                <a:solidFill>
                  <a:srgbClr val="114AA7"/>
                </a:solidFill>
                <a:latin typeface="Courier" pitchFamily="2" charset="0"/>
              </a:rPr>
              <a:t>Now Nothing Selected</a:t>
            </a:r>
            <a:r>
              <a:rPr lang="en-US" sz="1400" dirty="0">
                <a:solidFill>
                  <a:srgbClr val="6B0001"/>
                </a:solidFill>
                <a:latin typeface="Courier" pitchFamily="2" charset="0"/>
              </a:rPr>
              <a:t>’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    }</a:t>
            </a:r>
          </a:p>
          <a:p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798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EC3F-5695-D34E-A560-09E68CF3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 dirty="0"/>
              <a:t>小練習</a:t>
            </a:r>
            <a:r>
              <a:rPr lang="en-US" altLang="zh-Hant" dirty="0"/>
              <a:t> – </a:t>
            </a:r>
            <a:r>
              <a:rPr lang="zh-Hant" altLang="en-US" dirty="0"/>
              <a:t>監聽選擇集變更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0BD55-548F-194C-B297-BF3B1B2837A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0213" y="1284602"/>
            <a:ext cx="11342687" cy="522642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 3 </a:t>
            </a:r>
            <a:r>
              <a:rPr lang="zh-Hant" altLang="en-US" dirty="0"/>
              <a:t>加入 </a:t>
            </a:r>
            <a:r>
              <a:rPr lang="en-US" altLang="zh-Hant" dirty="0"/>
              <a:t>load</a:t>
            </a:r>
            <a:r>
              <a:rPr lang="zh-Hant" altLang="en-US" dirty="0"/>
              <a:t> </a:t>
            </a: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 4 </a:t>
            </a:r>
            <a:r>
              <a:rPr lang="zh-Hant" altLang="en-US" dirty="0"/>
              <a:t>在 </a:t>
            </a:r>
            <a:r>
              <a:rPr lang="en-US" altLang="zh-Hant" dirty="0"/>
              <a:t>load</a:t>
            </a:r>
            <a:r>
              <a:rPr lang="zh-Hant" altLang="en-US" dirty="0"/>
              <a:t> 裡加入 監聽的事件</a:t>
            </a: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 5 </a:t>
            </a:r>
            <a:r>
              <a:rPr lang="zh-Hant" altLang="en-US" dirty="0"/>
              <a:t>加入 </a:t>
            </a:r>
            <a:r>
              <a:rPr lang="en-US" altLang="zh-Hant" dirty="0"/>
              <a:t>unload</a:t>
            </a:r>
            <a:r>
              <a:rPr lang="zh-Hant" altLang="en-US" dirty="0"/>
              <a:t> 函式</a:t>
            </a: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2EF3A-62C2-DE42-B65F-40F04CB6003E}"/>
              </a:ext>
            </a:extLst>
          </p:cNvPr>
          <p:cNvSpPr txBox="1"/>
          <p:nvPr/>
        </p:nvSpPr>
        <p:spPr>
          <a:xfrm>
            <a:off x="803843" y="1911877"/>
            <a:ext cx="8769573" cy="7386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load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()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zh-Hant" altLang="en-US" sz="1400" b="1" dirty="0">
                <a:solidFill>
                  <a:srgbClr val="17006D"/>
                </a:solidFill>
                <a:latin typeface="Courier-Bold" pitchFamily="2" charset="0"/>
              </a:rPr>
              <a:t>    </a:t>
            </a:r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return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F3B62"/>
                </a:solidFill>
                <a:latin typeface="Courier" pitchFamily="2" charset="0"/>
              </a:rPr>
              <a:t>true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}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F2F2E-BFA9-DB4C-8129-0D1E126EA3B4}"/>
              </a:ext>
            </a:extLst>
          </p:cNvPr>
          <p:cNvSpPr txBox="1"/>
          <p:nvPr/>
        </p:nvSpPr>
        <p:spPr>
          <a:xfrm>
            <a:off x="803843" y="3381005"/>
            <a:ext cx="8769573" cy="954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viewer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addEventListener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</a:p>
          <a:p>
            <a:r>
              <a:rPr lang="zh-Hant" altLang="en-US" sz="1400" dirty="0">
                <a:solidFill>
                  <a:srgbClr val="276E6D"/>
                </a:solidFill>
                <a:latin typeface="Courier" pitchFamily="2" charset="0"/>
              </a:rPr>
              <a:t>   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Autodesk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SELECTION_CHANGED_EVENT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,</a:t>
            </a:r>
          </a:p>
          <a:p>
            <a:r>
              <a:rPr lang="zh-Hant" altLang="en-US" sz="1400" dirty="0">
                <a:solidFill>
                  <a:srgbClr val="276E6D"/>
                </a:solidFill>
                <a:latin typeface="Courier" pitchFamily="2" charset="0"/>
              </a:rPr>
              <a:t>   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latin typeface="Courier" pitchFamily="2" charset="0"/>
              </a:rPr>
              <a:t>onSelectionChange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1AF45C-CF8F-6C49-9051-A2864275920F}"/>
              </a:ext>
            </a:extLst>
          </p:cNvPr>
          <p:cNvSpPr txBox="1"/>
          <p:nvPr/>
        </p:nvSpPr>
        <p:spPr>
          <a:xfrm>
            <a:off x="803842" y="5065576"/>
            <a:ext cx="8769573" cy="7386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unload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()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zh-Hant" altLang="en-US" sz="1400" b="1" dirty="0">
                <a:solidFill>
                  <a:srgbClr val="17006D"/>
                </a:solidFill>
                <a:latin typeface="Courier-Bold" pitchFamily="2" charset="0"/>
              </a:rPr>
              <a:t>    </a:t>
            </a:r>
            <a:r>
              <a:rPr lang="en-US" sz="1400" b="1" dirty="0">
                <a:solidFill>
                  <a:srgbClr val="17006D"/>
                </a:solidFill>
                <a:latin typeface="Courier-Bold" pitchFamily="2" charset="0"/>
              </a:rPr>
              <a:t>return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F3B62"/>
                </a:solidFill>
                <a:latin typeface="Courier" pitchFamily="2" charset="0"/>
              </a:rPr>
              <a:t>true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0338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EC3F-5695-D34E-A560-09E68CF3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 dirty="0"/>
              <a:t>小練習</a:t>
            </a:r>
            <a:r>
              <a:rPr lang="en-US" altLang="zh-Hant" dirty="0"/>
              <a:t> – </a:t>
            </a:r>
            <a:r>
              <a:rPr lang="zh-Hant" altLang="en-US" dirty="0"/>
              <a:t>監聽選擇集變更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0BD55-548F-194C-B297-BF3B1B2837A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0213" y="1284602"/>
            <a:ext cx="11342687" cy="522642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 6 </a:t>
            </a:r>
            <a:r>
              <a:rPr lang="zh-Hant" altLang="en-US" dirty="0"/>
              <a:t>在 </a:t>
            </a:r>
            <a:r>
              <a:rPr lang="en-US" altLang="zh-Hant" dirty="0"/>
              <a:t>unload</a:t>
            </a:r>
            <a:r>
              <a:rPr lang="zh-Hant" altLang="en-US" dirty="0"/>
              <a:t> 裡加入監聽的事件</a:t>
            </a: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 7 </a:t>
            </a:r>
            <a:r>
              <a:rPr lang="zh-Hant" altLang="en-US" dirty="0"/>
              <a:t>註冊</a:t>
            </a:r>
            <a:r>
              <a:rPr lang="zh-CN" altLang="en-US" dirty="0"/>
              <a:t>扩展</a:t>
            </a:r>
            <a:endParaRPr lang="en-US" altLang="zh-Han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Hant" altLang="en-US" dirty="0"/>
              <a:t>載入</a:t>
            </a:r>
            <a:r>
              <a:rPr lang="zh-CN" altLang="en-US" dirty="0"/>
              <a:t>扩展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F2F2E-BFA9-DB4C-8129-0D1E126EA3B4}"/>
              </a:ext>
            </a:extLst>
          </p:cNvPr>
          <p:cNvSpPr txBox="1"/>
          <p:nvPr/>
        </p:nvSpPr>
        <p:spPr>
          <a:xfrm>
            <a:off x="803842" y="1778787"/>
            <a:ext cx="8769573" cy="954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viewer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removeEventListener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</a:p>
          <a:p>
            <a:r>
              <a:rPr lang="zh-Hant" altLang="en-US" sz="1400" dirty="0">
                <a:solidFill>
                  <a:srgbClr val="276E6D"/>
                </a:solidFill>
                <a:latin typeface="Courier" pitchFamily="2" charset="0"/>
              </a:rPr>
              <a:t>   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Autodesk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SELECTION_CHANGED_EVENT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,</a:t>
            </a:r>
          </a:p>
          <a:p>
            <a:r>
              <a:rPr lang="zh-Hant" altLang="en-US" sz="1400" dirty="0">
                <a:solidFill>
                  <a:srgbClr val="276E6D"/>
                </a:solidFill>
                <a:latin typeface="Courier" pitchFamily="2" charset="0"/>
              </a:rPr>
              <a:t>   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b="1" dirty="0" err="1">
                <a:solidFill>
                  <a:srgbClr val="17006D"/>
                </a:solidFill>
                <a:latin typeface="Courier-Bold" pitchFamily="2" charset="0"/>
              </a:rPr>
              <a:t>this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onSelectionChange</a:t>
            </a:r>
            <a:endParaRPr lang="en-US" sz="1400" dirty="0">
              <a:solidFill>
                <a:srgbClr val="000018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CEC5F2-0D16-6F43-9D68-4479E2490F40}"/>
              </a:ext>
            </a:extLst>
          </p:cNvPr>
          <p:cNvSpPr txBox="1"/>
          <p:nvPr/>
        </p:nvSpPr>
        <p:spPr>
          <a:xfrm>
            <a:off x="803842" y="3408047"/>
            <a:ext cx="8769573" cy="954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Autodesk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theExtensionManager</a:t>
            </a:r>
            <a:r>
              <a:rPr lang="en-US" sz="14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registerExtension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(</a:t>
            </a:r>
          </a:p>
          <a:p>
            <a:r>
              <a:rPr lang="zh-Hant" altLang="en-US" sz="1400" dirty="0">
                <a:solidFill>
                  <a:srgbClr val="276E6D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400" dirty="0" err="1">
                <a:solidFill>
                  <a:srgbClr val="114AA7"/>
                </a:solidFill>
                <a:latin typeface="Courier" pitchFamily="2" charset="0"/>
              </a:rPr>
              <a:t>Autodesk.ADN.Extension.Monitor.Selection</a:t>
            </a:r>
            <a:r>
              <a:rPr lang="en-US" sz="14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,</a:t>
            </a:r>
          </a:p>
          <a:p>
            <a:r>
              <a:rPr lang="zh-Hant" altLang="en-US" sz="1400" dirty="0">
                <a:solidFill>
                  <a:srgbClr val="276E6D"/>
                </a:solidFill>
                <a:latin typeface="Courier" pitchFamily="2" charset="0"/>
              </a:rPr>
              <a:t>   </a:t>
            </a:r>
            <a:r>
              <a:rPr lang="en-US" sz="14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18"/>
                </a:solidFill>
                <a:latin typeface="Courier" pitchFamily="2" charset="0"/>
              </a:rPr>
              <a:t>SelectionMonitor</a:t>
            </a:r>
            <a:endParaRPr lang="en-US" sz="1400" dirty="0">
              <a:solidFill>
                <a:srgbClr val="000018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324D6D"/>
                </a:solidFill>
                <a:latin typeface="Courier" pitchFamily="2" charset="0"/>
              </a:rPr>
              <a:t>;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393A83-791A-994E-BEAB-5201D6AA9A55}"/>
              </a:ext>
            </a:extLst>
          </p:cNvPr>
          <p:cNvSpPr txBox="1"/>
          <p:nvPr/>
        </p:nvSpPr>
        <p:spPr>
          <a:xfrm>
            <a:off x="803841" y="5027522"/>
            <a:ext cx="8769573" cy="12003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17006D"/>
                </a:solidFill>
                <a:latin typeface="Courier-Bold" pitchFamily="2" charset="0"/>
              </a:rPr>
              <a:t>const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 err="1">
                <a:solidFill>
                  <a:srgbClr val="000018"/>
                </a:solidFill>
                <a:latin typeface="Courier" pitchFamily="2" charset="0"/>
              </a:rPr>
              <a:t>config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324D6D"/>
                </a:solidFill>
                <a:latin typeface="Courier" pitchFamily="2" charset="0"/>
              </a:rPr>
              <a:t>{</a:t>
            </a:r>
          </a:p>
          <a:p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   extensions</a:t>
            </a:r>
            <a:r>
              <a:rPr lang="en-US" sz="1200" dirty="0">
                <a:solidFill>
                  <a:srgbClr val="324D6D"/>
                </a:solidFill>
                <a:latin typeface="Courier" pitchFamily="2" charset="0"/>
              </a:rPr>
              <a:t>: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[</a:t>
            </a:r>
            <a:r>
              <a:rPr lang="en-US" sz="12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200" dirty="0" err="1">
                <a:solidFill>
                  <a:srgbClr val="114AA7"/>
                </a:solidFill>
                <a:latin typeface="Courier" pitchFamily="2" charset="0"/>
              </a:rPr>
              <a:t>Autodesk.ADN.Extension.Monitor.Selection</a:t>
            </a:r>
            <a:r>
              <a:rPr lang="en-US" sz="12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]</a:t>
            </a:r>
          </a:p>
          <a:p>
            <a:r>
              <a:rPr lang="en-US" sz="1200" dirty="0">
                <a:solidFill>
                  <a:srgbClr val="324D6D"/>
                </a:solidFill>
                <a:latin typeface="Courier" pitchFamily="2" charset="0"/>
              </a:rPr>
              <a:t>};</a:t>
            </a:r>
          </a:p>
          <a:p>
            <a:endParaRPr lang="en-US" sz="1200" b="1" dirty="0">
              <a:solidFill>
                <a:srgbClr val="324D6D"/>
              </a:solidFill>
              <a:latin typeface="Courier" pitchFamily="2" charset="0"/>
            </a:endParaRPr>
          </a:p>
          <a:p>
            <a:r>
              <a:rPr lang="en-US" sz="1200" b="1" dirty="0" err="1">
                <a:solidFill>
                  <a:srgbClr val="17006D"/>
                </a:solidFill>
                <a:latin typeface="Courier-Bold" pitchFamily="2" charset="0"/>
              </a:rPr>
              <a:t>const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 err="1">
                <a:solidFill>
                  <a:srgbClr val="000018"/>
                </a:solidFill>
                <a:latin typeface="Courier" pitchFamily="2" charset="0"/>
              </a:rPr>
              <a:t>viewerDiv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 err="1">
                <a:solidFill>
                  <a:srgbClr val="000018"/>
                </a:solidFill>
                <a:latin typeface="Courier" pitchFamily="2" charset="0"/>
              </a:rPr>
              <a:t>document</a:t>
            </a:r>
            <a:r>
              <a:rPr lang="en-US" sz="1200" dirty="0" err="1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200" dirty="0" err="1">
                <a:solidFill>
                  <a:srgbClr val="000018"/>
                </a:solidFill>
                <a:latin typeface="Courier" pitchFamily="2" charset="0"/>
              </a:rPr>
              <a:t>getElementById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200" dirty="0">
                <a:solidFill>
                  <a:srgbClr val="114AA7"/>
                </a:solidFill>
                <a:latin typeface="Courier" pitchFamily="2" charset="0"/>
              </a:rPr>
              <a:t>viewer</a:t>
            </a:r>
            <a:r>
              <a:rPr lang="en-US" sz="1200" dirty="0">
                <a:solidFill>
                  <a:srgbClr val="6B0001"/>
                </a:solidFill>
                <a:latin typeface="Courier" pitchFamily="2" charset="0"/>
              </a:rPr>
              <a:t>'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2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  <a:p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viewer 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=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b="1" dirty="0">
                <a:solidFill>
                  <a:srgbClr val="17006D"/>
                </a:solidFill>
                <a:latin typeface="Courier-Bold" pitchFamily="2" charset="0"/>
              </a:rPr>
              <a:t>new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Autodesk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Viewing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Private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.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GuiViewer3D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(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 err="1">
                <a:solidFill>
                  <a:srgbClr val="000018"/>
                </a:solidFill>
                <a:latin typeface="Courier" pitchFamily="2" charset="0"/>
              </a:rPr>
              <a:t>viewerDiv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, </a:t>
            </a:r>
            <a:r>
              <a:rPr lang="en-US" sz="1200" dirty="0" err="1">
                <a:solidFill>
                  <a:srgbClr val="000018"/>
                </a:solidFill>
                <a:latin typeface="Courier" pitchFamily="2" charset="0"/>
              </a:rPr>
              <a:t>config</a:t>
            </a:r>
            <a:r>
              <a:rPr lang="en-US" sz="1200" dirty="0">
                <a:solidFill>
                  <a:srgbClr val="000018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276E6D"/>
                </a:solidFill>
                <a:latin typeface="Courier" pitchFamily="2" charset="0"/>
              </a:rPr>
              <a:t>)</a:t>
            </a:r>
            <a:r>
              <a:rPr lang="en-US" sz="1200" dirty="0">
                <a:solidFill>
                  <a:srgbClr val="324D6D"/>
                </a:solidFill>
                <a:latin typeface="Courier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9108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2238</Words>
  <Application>Microsoft Macintosh PowerPoint</Application>
  <PresentationFormat>Widescreen</PresentationFormat>
  <Paragraphs>454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等线</vt:lpstr>
      <vt:lpstr>等线 Light</vt:lpstr>
      <vt:lpstr>新細明體</vt:lpstr>
      <vt:lpstr>SimHei</vt:lpstr>
      <vt:lpstr>游ゴシック</vt:lpstr>
      <vt:lpstr>游ゴシック Light</vt:lpstr>
      <vt:lpstr>Arial</vt:lpstr>
      <vt:lpstr>Artifakt ElementOfc</vt:lpstr>
      <vt:lpstr>Calibri</vt:lpstr>
      <vt:lpstr>Calibri Light</vt:lpstr>
      <vt:lpstr>Courier</vt:lpstr>
      <vt:lpstr>Courier-Bold</vt:lpstr>
      <vt:lpstr>Wingdings</vt:lpstr>
      <vt:lpstr>Office Theme</vt:lpstr>
      <vt:lpstr>PowerPoint Presentation</vt:lpstr>
      <vt:lpstr>Forge Viewer 事件管理</vt:lpstr>
      <vt:lpstr>Forge Viewer 事件管理</vt:lpstr>
      <vt:lpstr>Forge Viewer 擴充框架</vt:lpstr>
      <vt:lpstr>Forge Viewer 擴充框架</vt:lpstr>
      <vt:lpstr>Forge Viewer 插件框架</vt:lpstr>
      <vt:lpstr>小練習 – 監聽選擇集變更</vt:lpstr>
      <vt:lpstr>小練習 – 監聽選擇集變更</vt:lpstr>
      <vt:lpstr>小練習 – 監聽選擇集變更</vt:lpstr>
      <vt:lpstr>Forge Viewer GUI APIs – Toolbar組件簡介</vt:lpstr>
      <vt:lpstr>Forge Viewer GUI APIs – 工具列</vt:lpstr>
      <vt:lpstr>Forge Viewer GUI APIs – 按鈕</vt:lpstr>
      <vt:lpstr>Forge Viewer GUI APIs – 按鈕</vt:lpstr>
      <vt:lpstr>Forge Viewer GUI APIs – 按鈕</vt:lpstr>
      <vt:lpstr>小練習 – Toolbar</vt:lpstr>
      <vt:lpstr>小練習 – Toolbar</vt:lpstr>
      <vt:lpstr>小練習 – Toolbar</vt:lpstr>
      <vt:lpstr>小練習 – Toolbar</vt:lpstr>
      <vt:lpstr>小練習 – DockingPanel</vt:lpstr>
      <vt:lpstr>小練習 – DockingPanel</vt:lpstr>
      <vt:lpstr>小練習 – DockingPanel</vt:lpstr>
      <vt:lpstr>小練習 – DockingPanel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Huang</dc:creator>
  <cp:lastModifiedBy>Bryan Huang</cp:lastModifiedBy>
  <cp:revision>9</cp:revision>
  <dcterms:created xsi:type="dcterms:W3CDTF">2018-12-05T15:46:15Z</dcterms:created>
  <dcterms:modified xsi:type="dcterms:W3CDTF">2018-12-06T01:20:44Z</dcterms:modified>
</cp:coreProperties>
</file>