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5" r:id="rId2"/>
    <p:sldId id="341" r:id="rId3"/>
    <p:sldId id="378" r:id="rId4"/>
    <p:sldId id="313" r:id="rId5"/>
    <p:sldId id="342" r:id="rId6"/>
    <p:sldId id="343" r:id="rId7"/>
    <p:sldId id="346" r:id="rId8"/>
    <p:sldId id="347" r:id="rId9"/>
    <p:sldId id="348" r:id="rId10"/>
    <p:sldId id="351" r:id="rId11"/>
    <p:sldId id="350" r:id="rId12"/>
    <p:sldId id="353" r:id="rId13"/>
    <p:sldId id="355" r:id="rId14"/>
    <p:sldId id="356" r:id="rId15"/>
    <p:sldId id="354" r:id="rId16"/>
    <p:sldId id="358" r:id="rId17"/>
    <p:sldId id="357" r:id="rId18"/>
    <p:sldId id="359" r:id="rId19"/>
    <p:sldId id="363" r:id="rId20"/>
    <p:sldId id="365" r:id="rId21"/>
    <p:sldId id="366" r:id="rId22"/>
    <p:sldId id="364" r:id="rId23"/>
    <p:sldId id="418" r:id="rId24"/>
    <p:sldId id="4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73"/>
  </p:normalViewPr>
  <p:slideViewPr>
    <p:cSldViewPr snapToGrid="0" snapToObjects="1">
      <p:cViewPr varScale="1">
        <p:scale>
          <a:sx n="65" d="100"/>
          <a:sy n="65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5A54-A9FA-E94B-8004-B7FB581AC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D405-4A70-E84C-9BD7-506DC9403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1DF0-CE86-A842-B117-01F1153E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4837-ACA5-7541-BEDD-3FAB68F2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0BC9-A742-4B47-95FD-8CFD2DD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7064-C1EA-3C42-8348-5E101D3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B6882-F09F-EE41-95DB-E308299C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4809-1573-8242-9C13-9B50F0A1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0BE-0BDC-484D-8CE1-AF1B282B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79E4-8A50-1847-BEF8-E9402FD3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FA2A6-BD53-EE41-B4D5-7D5E5A63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A52DA-CAF1-4140-A85F-75DF43DA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DEEB-07AB-6D44-B487-B9FABA98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DFEC-8B2E-174E-9547-4E96FCC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2651-A204-F64E-A028-B4B7C449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" r="756"/>
          <a:stretch/>
        </p:blipFill>
        <p:spPr>
          <a:xfrm>
            <a:off x="2157385" y="0"/>
            <a:ext cx="10034017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0800000">
            <a:off x="-2" y="0"/>
            <a:ext cx="12191404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26000"/>
                </a:schemeClr>
              </a:gs>
              <a:gs pos="60000">
                <a:schemeClr val="bg1"/>
              </a:gs>
              <a:gs pos="100000">
                <a:schemeClr val="bg1">
                  <a:alpha val="1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tifakt ElementOfc" panose="020B0504020101020102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35" y="6414746"/>
            <a:ext cx="1965960" cy="408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365125"/>
            <a:ext cx="11342687" cy="885451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0213" y="1250576"/>
            <a:ext cx="11342687" cy="5226424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 marL="287338" indent="-276225">
              <a:buClr>
                <a:schemeClr val="tx2"/>
              </a:buClr>
              <a:buFont typeface="Wingdings" charset="2"/>
              <a:buChar char="§"/>
              <a:tabLst/>
              <a:defRPr sz="2000" b="0">
                <a:solidFill>
                  <a:schemeClr val="tx1"/>
                </a:solidFill>
              </a:defRPr>
            </a:lvl2pPr>
            <a:lvl3pPr marL="692150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3pPr>
            <a:lvl4pPr marL="1038225" indent="-298450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4pPr>
            <a:lvl5pPr marL="1373188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6371" y="6539297"/>
            <a:ext cx="183036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tx2">
                    <a:lumMod val="40000"/>
                    <a:lumOff val="60000"/>
                  </a:schemeClr>
                </a:solidFill>
                <a:latin typeface="Artifakt ElementOfc" charset="0"/>
                <a:ea typeface="Artifakt ElementOfc" charset="0"/>
                <a:cs typeface="Artifakt ElementOfc" charset="0"/>
              </a:rPr>
              <a:t>© Autodesk, Inc. 2019</a:t>
            </a:r>
            <a:endParaRPr lang="en-US" sz="85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Artifakt ElementOfc" charset="0"/>
              <a:ea typeface="Artifakt ElementOfc" charset="0"/>
              <a:cs typeface="Artifakt ElementOf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4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4080">
          <p15:clr>
            <a:srgbClr val="FBAE40"/>
          </p15:clr>
        </p15:guide>
        <p15:guide id="4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CADD-3A08-5441-8C88-B6CF4B0D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AFB3-4F50-1547-83B7-4CB2D6D9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61B5-EEB1-5940-AFAE-EA8AF66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FAAA-777C-7F48-B83E-F0145A19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12B4-7620-4044-A48B-D9D760CE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23E0-2CAE-FE4D-A345-BC7B15F8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DA073-2FA7-E04F-AB96-70929DC0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21BD-B707-D34E-B1AE-668B96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2E7B-FB71-204D-ADD1-C3078000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1A9-461F-1D4D-B033-9050EFEB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7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FE78-EF34-684C-AC11-FEEC1152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AB67-5F42-E243-9C25-3159B62E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53487-93F1-D04F-A60B-21896E29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2B34-7461-2F44-9CC2-E3987DC9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6DD1-3F81-3A48-8DBD-F440B2F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6C0B-50E1-5745-8E29-64884DAB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46B2-E0AE-5145-A0F6-B14E122D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427A-2AC6-4746-A51F-6F86B33D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E874-B102-1D4E-A310-D8669FB3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632C6-28FC-8446-9AFE-637FE80E4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B4DE-1604-EA49-BECA-489252A19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3E9E9-A3C3-7045-9A1D-65B3DE2E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03C08-FA52-1A42-A2D4-BA1B5153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96D36-D4DF-7E4E-9868-F4D8BE29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8FBC-8919-CD4F-97C0-5D59925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BDD6E-D2E0-3541-97A9-0994D23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71684-68AC-8C4C-9368-FC07B326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07F4-000E-BF4E-B4A7-EB0CCCF3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6862A-658A-FE4C-8520-EC0A33FE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828C8-4031-034E-ACEC-9BF55B89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CDD8B-6444-7B4E-B202-222C027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D4C-A039-2448-BD19-A3BDA410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E60D-31AB-4E4E-89A2-4FA17397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8B315-65DB-204A-B624-EC6D231DB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CACA-C4A0-9E41-A3BA-2788948B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B930D-2780-1D47-BEF9-06A5C45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2EE5-E198-B543-861B-1A6A02E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14E1-4D33-6E48-ACE4-65592BC7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ACD9D-480A-1D4D-A49D-F7C89A9B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97F8-D4C8-9349-B7E7-288B455C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FFD5-29F9-3A4D-9891-DA39588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B70A-F109-A24E-A363-DDEC921D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100A4-901C-404C-9B0B-AF0F8A4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09F24-7E50-084E-A0FD-E751DE2A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EF27-5AE6-2F49-B909-56281673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9EC7-6AED-284B-8E89-B5C6DA093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9711-0EFA-6D49-8853-D7F203D2794F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C8C4-2EFA-1A44-B596-8EA115813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083B-9AAA-3B45-9581-B71D12FCB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egmentfault.com/blog/forge-china" TargetMode="External"/><Relationship Id="rId3" Type="http://schemas.openxmlformats.org/officeDocument/2006/relationships/hyperlink" Target="https://forge.autodesk.com/developer/documentation" TargetMode="External"/><Relationship Id="rId7" Type="http://schemas.openxmlformats.org/officeDocument/2006/relationships/hyperlink" Target="https://stackoverflow.com/questions/tagged/autodesk-forge" TargetMode="External"/><Relationship Id="rId2" Type="http://schemas.openxmlformats.org/officeDocument/2006/relationships/hyperlink" Target="https://github.com/Autodesk-Forg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utodesk-forge.gitee.io/viewer-docs" TargetMode="External"/><Relationship Id="rId5" Type="http://schemas.openxmlformats.org/officeDocument/2006/relationships/hyperlink" Target="https://autodesk-forge.gitee.io/helpcenter" TargetMode="External"/><Relationship Id="rId4" Type="http://schemas.openxmlformats.org/officeDocument/2006/relationships/hyperlink" Target="https://autodesk-forge-showroom-cn.herokuapp.com/" TargetMode="External"/><Relationship Id="rId9" Type="http://schemas.openxmlformats.org/officeDocument/2006/relationships/hyperlink" Target="https://xiaodongliang.wixsite.com/sf-forg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28A38-EFFB-284F-8F8B-DEAC5AAA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3" y="738685"/>
            <a:ext cx="4086880" cy="946794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6F93FD9-2122-0544-A22F-9FE061EDE5EA}"/>
              </a:ext>
            </a:extLst>
          </p:cNvPr>
          <p:cNvSpPr txBox="1">
            <a:spLocks/>
          </p:cNvSpPr>
          <p:nvPr/>
        </p:nvSpPr>
        <p:spPr>
          <a:xfrm>
            <a:off x="2033213" y="2250291"/>
            <a:ext cx="7774588" cy="174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Forge Viewer </a:t>
            </a:r>
            <a:r>
              <a:rPr lang="en-US" altLang="zh-CN" sz="4000" b="1" dirty="0">
                <a:solidFill>
                  <a:srgbClr val="0070C0"/>
                </a:solidFill>
              </a:rPr>
              <a:t>Introductory – Part 5</a:t>
            </a:r>
          </a:p>
          <a:p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en-US" altLang="zh-CN" sz="4000" b="1" dirty="0">
                <a:solidFill>
                  <a:srgbClr val="0070C0"/>
                </a:solidFill>
              </a:rPr>
              <a:t>Hong Kong ·</a:t>
            </a:r>
            <a:r>
              <a:rPr lang="zh-CN" altLang="en-US" sz="4000" b="1" dirty="0">
                <a:solidFill>
                  <a:srgbClr val="0070C0"/>
                </a:solidFill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</a:rPr>
              <a:t>2019/01/24</a:t>
            </a:r>
            <a:endParaRPr lang="en-US" altLang="zh-TW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C995-83BA-8F4B-8DAB-792BA200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0"/>
            <a:ext cx="11342687" cy="885451"/>
          </a:xfrm>
        </p:spPr>
        <p:txBody>
          <a:bodyPr/>
          <a:lstStyle/>
          <a:p>
            <a:r>
              <a:rPr lang="en-US" dirty="0"/>
              <a:t>Forge Viewer GUI APIs – Toolbar</a:t>
            </a:r>
            <a:r>
              <a:rPr lang="zh-Hant" altLang="en-US" dirty="0"/>
              <a:t>組件簡介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A46C9A-C760-904E-BBD5-D398A045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76" y="1289424"/>
            <a:ext cx="8191500" cy="2235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04B3C1-5F69-6244-AE95-A74DBBDC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06" y="3797674"/>
            <a:ext cx="4930588" cy="26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ja-JP" altLang="en-US" dirty="0"/>
              <a:t>工具列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80F4-81F6-7748-9A40-E88FBB12A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取得工具列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建立控制群組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取得控制群組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671C-00A5-134B-8BDF-9F9CFCBDA273}"/>
              </a:ext>
            </a:extLst>
          </p:cNvPr>
          <p:cNvSpPr txBox="1"/>
          <p:nvPr/>
        </p:nvSpPr>
        <p:spPr>
          <a:xfrm>
            <a:off x="847381" y="1814407"/>
            <a:ext cx="5594387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toolbar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getToolbar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3055496"/>
            <a:ext cx="10252420" cy="10772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建立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74666"/>
                </a:solidFill>
                <a:latin typeface="Courier" pitchFamily="2" charset="0"/>
              </a:rPr>
              <a:t>ControlGruop</a:t>
            </a:r>
            <a:endParaRPr lang="en-US" sz="16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ControlGroup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MyAwesomeAppToolbar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E4B34-1FA7-EF4D-9D26-E722E0733E99}"/>
              </a:ext>
            </a:extLst>
          </p:cNvPr>
          <p:cNvSpPr txBox="1"/>
          <p:nvPr/>
        </p:nvSpPr>
        <p:spPr>
          <a:xfrm>
            <a:off x="847381" y="4921355"/>
            <a:ext cx="1025242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取得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74666"/>
                </a:solidFill>
                <a:latin typeface="Courier" pitchFamily="2" charset="0"/>
              </a:rPr>
              <a:t>ControlGruop</a:t>
            </a:r>
            <a:endParaRPr lang="en-US" sz="16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latin typeface="Courier" pitchFamily="2" charset="0"/>
              </a:rPr>
              <a:t>get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MyAwesomeAppToolbar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zh-Hant" altLang="en-US" dirty="0"/>
              <a:t>按鈕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80F4-81F6-7748-9A40-E88FBB12A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建立按鈕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設定按鈕動作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671C-00A5-134B-8BDF-9F9CFCBDA273}"/>
              </a:ext>
            </a:extLst>
          </p:cNvPr>
          <p:cNvSpPr txBox="1"/>
          <p:nvPr/>
        </p:nvSpPr>
        <p:spPr>
          <a:xfrm>
            <a:off x="847381" y="1729737"/>
            <a:ext cx="9041686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MyAwesomeAppButton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2939712"/>
            <a:ext cx="9041686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onClick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600" b="1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btnState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getState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zh-Hant" altLang="en-US" sz="1600" b="1" dirty="0">
                <a:solidFill>
                  <a:srgbClr val="17006D"/>
                </a:solidFill>
                <a:latin typeface="Courier-Bold" pitchFamily="2" charset="0"/>
              </a:rPr>
              <a:t>   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avu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       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按鈕顏色反藍時的動作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 active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avu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600" dirty="0">
                <a:solidFill>
                  <a:srgbClr val="324D6D"/>
                </a:solidFill>
                <a:latin typeface="Courier" pitchFamily="2" charset="0"/>
              </a:rPr>
              <a:t>       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按鈕顏色反白時的動作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 inactive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1823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zh-Hant" altLang="en-US" dirty="0"/>
              <a:t>按鈕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1732948"/>
            <a:ext cx="1025242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icon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classList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setIcon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-book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28121-32E5-7147-B56F-3CA2ED69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3"/>
          <a:stretch/>
        </p:blipFill>
        <p:spPr>
          <a:xfrm>
            <a:off x="2095750" y="2445090"/>
            <a:ext cx="5572487" cy="37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zh-Hant" altLang="en-US" dirty="0"/>
              <a:t>按鈕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80F4-81F6-7748-9A40-E88FBB12A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設定按鈕提示</a:t>
            </a:r>
            <a:endParaRPr lang="en-US" altLang="zh-Hant" dirty="0"/>
          </a:p>
          <a:p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取得按鈕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1835294"/>
            <a:ext cx="1025242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setToolTip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My Awesome button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E4B34-1FA7-EF4D-9D26-E722E0733E99}"/>
              </a:ext>
            </a:extLst>
          </p:cNvPr>
          <p:cNvSpPr txBox="1"/>
          <p:nvPr/>
        </p:nvSpPr>
        <p:spPr>
          <a:xfrm>
            <a:off x="847381" y="2894321"/>
            <a:ext cx="1025242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button</a:t>
            </a:r>
            <a:r>
              <a:rPr lang="zh-Hant" alt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latin typeface="Courier" pitchFamily="2" charset="0"/>
              </a:rPr>
              <a:t>get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MyAwesomeAppButton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C43-79BD-ED47-B7B6-34F151A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1C5-0E6C-8540-890D-67007E713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1 </a:t>
            </a:r>
            <a:r>
              <a:rPr lang="zh-Hant" altLang="en-US" dirty="0"/>
              <a:t>新增 </a:t>
            </a:r>
            <a:r>
              <a:rPr lang="en-US" altLang="zh-Hant" dirty="0" err="1"/>
              <a:t>MyToolbarExt.js</a:t>
            </a:r>
            <a:r>
              <a:rPr lang="zh-Hant" altLang="en-US" dirty="0"/>
              <a:t>，並加入下列內容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2 </a:t>
            </a:r>
            <a:r>
              <a:rPr lang="zh-Hant" altLang="en-US" dirty="0"/>
              <a:t>加入 </a:t>
            </a:r>
            <a:r>
              <a:rPr lang="en-US" altLang="zh-Hant" dirty="0"/>
              <a:t>load</a:t>
            </a:r>
            <a:r>
              <a:rPr lang="zh-Hant" altLang="en-US" dirty="0"/>
              <a:t> 函式，並加入下列內容</a:t>
            </a:r>
            <a:endParaRPr lang="en-US" altLang="zh-Han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44311-3020-2348-9B1F-7407256BC104}"/>
              </a:ext>
            </a:extLst>
          </p:cNvPr>
          <p:cNvSpPr txBox="1"/>
          <p:nvPr/>
        </p:nvSpPr>
        <p:spPr>
          <a:xfrm>
            <a:off x="833002" y="1790770"/>
            <a:ext cx="8769573" cy="16004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MyToolbarExt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E6C35"/>
                </a:solidFill>
                <a:latin typeface="Courier" pitchFamily="2" charset="0"/>
              </a:rPr>
              <a:t>constructor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null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B418F-A9F8-6642-B4DE-A61D1CCDE558}"/>
              </a:ext>
            </a:extLst>
          </p:cNvPr>
          <p:cNvSpPr txBox="1"/>
          <p:nvPr/>
        </p:nvSpPr>
        <p:spPr>
          <a:xfrm>
            <a:off x="833002" y="4065589"/>
            <a:ext cx="8769573" cy="24622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getToolbar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Toolbar 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已產生時，直接建立我們的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 sub toolbar</a:t>
            </a:r>
            <a:endParaRPr lang="en-US" sz="14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createUI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註冊事件等待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 Viewer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通知 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Toolbar 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已產生</a:t>
            </a:r>
            <a:endParaRPr lang="en-US" sz="14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bind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</a:t>
            </a:r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endParaRPr lang="en-US" altLang="zh-Hant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b="1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TOOLBAR_CREATED_EVENT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6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C43-79BD-ED47-B7B6-34F151A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1C5-0E6C-8540-890D-67007E713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3 </a:t>
            </a:r>
            <a:r>
              <a:rPr lang="zh-Hant" altLang="en-US" dirty="0"/>
              <a:t>加入 </a:t>
            </a:r>
            <a:r>
              <a:rPr lang="en-US" altLang="zh-Hant" dirty="0"/>
              <a:t>unload</a:t>
            </a:r>
            <a:r>
              <a:rPr lang="zh-Hant" altLang="en-US" dirty="0"/>
              <a:t> 函式，並加入下列內容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/>
              <a:t>Step 4 </a:t>
            </a:r>
            <a:r>
              <a:rPr lang="zh-Hant" altLang="en-US" dirty="0"/>
              <a:t>加入 </a:t>
            </a:r>
            <a:r>
              <a:rPr lang="en-US" altLang="zh-Hant" dirty="0" err="1"/>
              <a:t>onToolbarCreatedBinded</a:t>
            </a:r>
            <a:r>
              <a:rPr lang="zh-Hant" altLang="en-US" dirty="0"/>
              <a:t>函式</a:t>
            </a:r>
            <a:endParaRPr lang="en-US" altLang="zh-Han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C128D-E887-3B41-9975-2C6EAA981C53}"/>
              </a:ext>
            </a:extLst>
          </p:cNvPr>
          <p:cNvSpPr txBox="1"/>
          <p:nvPr/>
        </p:nvSpPr>
        <p:spPr>
          <a:xfrm>
            <a:off x="833001" y="3015161"/>
            <a:ext cx="8769574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TOOLBAR_CREATED_EVENT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null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createUI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C5E70-E569-6E49-B1B0-2562EDD627EF}"/>
              </a:ext>
            </a:extLst>
          </p:cNvPr>
          <p:cNvSpPr txBox="1"/>
          <p:nvPr/>
        </p:nvSpPr>
        <p:spPr>
          <a:xfrm>
            <a:off x="833001" y="1982138"/>
            <a:ext cx="8769574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removeControl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8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C43-79BD-ED47-B7B6-34F151A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1C5-0E6C-8540-890D-67007E713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5 </a:t>
            </a:r>
            <a:r>
              <a:rPr lang="zh-Hant" altLang="en-US" dirty="0"/>
              <a:t>加入 </a:t>
            </a:r>
            <a:r>
              <a:rPr lang="en-US" altLang="zh-Hant" dirty="0" err="1"/>
              <a:t>createUI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/>
              <a:t>Step 6 </a:t>
            </a:r>
            <a:r>
              <a:rPr lang="zh-Hant" altLang="en-US" dirty="0"/>
              <a:t>加入</a:t>
            </a:r>
            <a:r>
              <a:rPr lang="en-US" altLang="zh-Hant" dirty="0"/>
              <a:t> sub toolbar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/>
              <a:t>Step 7 </a:t>
            </a:r>
            <a:r>
              <a:rPr lang="zh-Hant" altLang="en-US" dirty="0"/>
              <a:t>加入按鈕</a:t>
            </a:r>
            <a:endParaRPr lang="en-US" altLang="zh-Han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3EEF0-B15D-1645-AA12-C7319657D1B6}"/>
              </a:ext>
            </a:extLst>
          </p:cNvPr>
          <p:cNvSpPr txBox="1"/>
          <p:nvPr/>
        </p:nvSpPr>
        <p:spPr>
          <a:xfrm>
            <a:off x="858401" y="1728227"/>
            <a:ext cx="8769574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createUI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745B9-5007-0D4E-AA4F-B1493001F906}"/>
              </a:ext>
            </a:extLst>
          </p:cNvPr>
          <p:cNvSpPr txBox="1"/>
          <p:nvPr/>
        </p:nvSpPr>
        <p:spPr>
          <a:xfrm>
            <a:off x="858401" y="2938961"/>
            <a:ext cx="8769574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ControlGroup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MyAwesomeAppToolbar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</a:p>
          <a:p>
            <a:endParaRPr lang="en-US" sz="1400" b="1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toolbar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getToolbar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D2FCE-F902-9047-B0ED-760AAEB0636F}"/>
              </a:ext>
            </a:extLst>
          </p:cNvPr>
          <p:cNvSpPr txBox="1"/>
          <p:nvPr/>
        </p:nvSpPr>
        <p:spPr>
          <a:xfrm>
            <a:off x="858401" y="4580582"/>
            <a:ext cx="8769574" cy="16004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addClass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myAwesomeToolbarButton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icon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classList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setIcon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-book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setToolTip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My Awesome button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83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3659-A12B-844D-94ED-8F16366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C654-81CD-6F43-A585-A2BA9852D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設定按鈕行為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註冊擴充及載入擴充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C10C-0F16-774B-BBA3-D8135227A0D0}"/>
              </a:ext>
            </a:extLst>
          </p:cNvPr>
          <p:cNvSpPr txBox="1"/>
          <p:nvPr/>
        </p:nvSpPr>
        <p:spPr>
          <a:xfrm>
            <a:off x="858401" y="1718849"/>
            <a:ext cx="8769574" cy="22467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onClick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getState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 active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 inactive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2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FA9-3CE3-C74A-A0E6-58B64051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8FC8-2647-F34C-9387-42A92439E8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1 </a:t>
            </a:r>
            <a:r>
              <a:rPr lang="zh-Hant" altLang="en-US" dirty="0"/>
              <a:t>新增 </a:t>
            </a:r>
            <a:r>
              <a:rPr lang="en-US" dirty="0" err="1"/>
              <a:t>MyAwesomePanel.js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2</a:t>
            </a:r>
            <a:r>
              <a:rPr lang="zh-Hant" altLang="en-US" dirty="0"/>
              <a:t> 在</a:t>
            </a:r>
            <a:r>
              <a:rPr lang="en-US" altLang="zh-Hant" dirty="0"/>
              <a:t> constructor </a:t>
            </a:r>
            <a:r>
              <a:rPr lang="zh-Hant" altLang="en-US" dirty="0"/>
              <a:t>裡加入下面內容，產生可捲動的內容容器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C653B-4ABA-F04D-A1BF-CC02F6639DCB}"/>
              </a:ext>
            </a:extLst>
          </p:cNvPr>
          <p:cNvSpPr txBox="1"/>
          <p:nvPr/>
        </p:nvSpPr>
        <p:spPr>
          <a:xfrm>
            <a:off x="858401" y="1784753"/>
            <a:ext cx="8769574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MyAwesomePanel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Autodesk.Viewing.UI.DockingPanel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constructor( viewer, container, id, title, options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container, id, title, options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E6165-C2D9-BB4C-B5D7-EF10B577D8DB}"/>
              </a:ext>
            </a:extLst>
          </p:cNvPr>
          <p:cNvSpPr txBox="1"/>
          <p:nvPr/>
        </p:nvSpPr>
        <p:spPr>
          <a:xfrm>
            <a:off x="858401" y="3740902"/>
            <a:ext cx="8769574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options = options || {};</a:t>
            </a: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options.heightAdjustment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options.heightAdjustment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45;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options.marginTop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options.marginTop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.options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options;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.createScrollContainer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options 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.setUp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288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E2D5-2E52-A546-8FB7-A5C750AD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42687" cy="885451"/>
          </a:xfrm>
        </p:spPr>
        <p:txBody>
          <a:bodyPr/>
          <a:lstStyle/>
          <a:p>
            <a:r>
              <a:rPr lang="en-US" dirty="0"/>
              <a:t>Forge Viewer </a:t>
            </a:r>
            <a:r>
              <a:rPr lang="zh-Hant" altLang="en-US" dirty="0"/>
              <a:t>事件管理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FDA60-A62D-AE42-820A-4C82FCFAB477}"/>
              </a:ext>
            </a:extLst>
          </p:cNvPr>
          <p:cNvSpPr txBox="1"/>
          <p:nvPr/>
        </p:nvSpPr>
        <p:spPr>
          <a:xfrm>
            <a:off x="277254" y="1063554"/>
            <a:ext cx="5006160" cy="46166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b="1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event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dbIdArray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zh-Hant" altLang="en-US" sz="1400" b="1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length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&gt;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 處理已選取元件</a:t>
            </a:r>
            <a:r>
              <a:rPr lang="ja-JP" altLang="en-US" sz="1400" dirty="0">
                <a:solidFill>
                  <a:srgbClr val="107D02"/>
                </a:solidFill>
                <a:latin typeface="Courier" pitchFamily="2" charset="0"/>
              </a:rPr>
              <a:t>的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邏輯</a:t>
            </a:r>
            <a:endParaRPr lang="en-US" sz="1400" dirty="0">
              <a:solidFill>
                <a:srgbClr val="107D02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處理沒有</a:t>
            </a:r>
            <a:r>
              <a:rPr lang="ja-JP" altLang="en-US" sz="1400" dirty="0">
                <a:solidFill>
                  <a:srgbClr val="107D02"/>
                </a:solidFill>
                <a:latin typeface="Courier" pitchFamily="2" charset="0"/>
              </a:rPr>
              <a:t>選取元件的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邏輯</a:t>
            </a:r>
            <a:endParaRPr lang="en-US" sz="1400" dirty="0">
              <a:solidFill>
                <a:srgbClr val="107D02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新增監聽事件</a:t>
            </a:r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en-US" altLang="zh-TW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altLang="zh-TW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endParaRPr lang="en-US" altLang="zh-TW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移除監聽事件</a:t>
            </a:r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altLang="zh-TW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3ED603-4030-3241-B760-D6EEC6F9FD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4461" y="1067934"/>
          <a:ext cx="65727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646">
                  <a:extLst>
                    <a:ext uri="{9D8B030D-6E8A-4147-A177-3AD203B41FA5}">
                      <a16:colId xmlns:a16="http://schemas.microsoft.com/office/drawing/2014/main" val="1400792687"/>
                    </a:ext>
                  </a:extLst>
                </a:gridCol>
                <a:gridCol w="3358101">
                  <a:extLst>
                    <a:ext uri="{9D8B030D-6E8A-4147-A177-3AD203B41FA5}">
                      <a16:colId xmlns:a16="http://schemas.microsoft.com/office/drawing/2014/main" val="378604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事件名稱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說明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SELECTION_CHANGED_EVENT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選擇集變更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GEOMETRY_LOADED_EVENT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模型載入完成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6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ISOLATE_EVENT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t" sz="1400" dirty="0"/>
                        <a:t>API isolate() </a:t>
                      </a:r>
                      <a:r>
                        <a:rPr lang="zh-Hant" altLang="en-US" sz="1400" dirty="0"/>
                        <a:t>執行時觸發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HIDE_EVENT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t" sz="1400" dirty="0"/>
                        <a:t>API hide() </a:t>
                      </a:r>
                      <a:r>
                        <a:rPr lang="zh-Hant" altLang="en-US" sz="1400" dirty="0"/>
                        <a:t>執行時觸發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SHOW_EVENT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t" sz="1400" dirty="0"/>
                        <a:t>API show() </a:t>
                      </a:r>
                      <a:r>
                        <a:rPr lang="zh-Hant" altLang="en-US" sz="1400" dirty="0"/>
                        <a:t>執行時觸發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6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NAVIGATION_MODE_CHANGED_EVENT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Viewer</a:t>
                      </a:r>
                      <a:r>
                        <a:rPr lang="zh-Hant" altLang="en-US" sz="1400" dirty="0"/>
                        <a:t>導覽工具變更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4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CAMERA_TRANSITION_COMPLETED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Viewer</a:t>
                      </a:r>
                      <a:r>
                        <a:rPr lang="zh-Hant" altLang="en-US" sz="1400" dirty="0"/>
                        <a:t> 相機動作完成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TOOLBAR_CREATED_EVENT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Viewer</a:t>
                      </a:r>
                      <a:r>
                        <a:rPr lang="zh-Hant" altLang="en-US" sz="1400" dirty="0"/>
                        <a:t> 工具列已產生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0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958-8EE0-B34C-9A08-257681D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5CC-482F-2D4D-8614-F3B31E4889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3 </a:t>
            </a:r>
            <a:r>
              <a:rPr lang="zh-Hant" altLang="en-US" dirty="0"/>
              <a:t>新增 </a:t>
            </a:r>
            <a:r>
              <a:rPr lang="en-US" altLang="zh-Hant" dirty="0" err="1"/>
              <a:t>setUp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4 </a:t>
            </a:r>
            <a:r>
              <a:rPr lang="zh-Hant" altLang="en-US" dirty="0"/>
              <a:t>在</a:t>
            </a:r>
            <a:r>
              <a:rPr lang="en-US" altLang="zh-Hant" dirty="0"/>
              <a:t> </a:t>
            </a:r>
            <a:r>
              <a:rPr lang="en-US" altLang="zh-Hant" dirty="0" err="1"/>
              <a:t>setUp</a:t>
            </a:r>
            <a:r>
              <a:rPr lang="zh-Hant" altLang="en-US" dirty="0"/>
              <a:t> 函式裡面加入</a:t>
            </a:r>
            <a:r>
              <a:rPr lang="en-US" altLang="zh-Hant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D078F-88B8-C745-83FA-6398AA2273FC}"/>
              </a:ext>
            </a:extLst>
          </p:cNvPr>
          <p:cNvSpPr txBox="1"/>
          <p:nvPr/>
        </p:nvSpPr>
        <p:spPr>
          <a:xfrm>
            <a:off x="858402" y="1741958"/>
            <a:ext cx="8769574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setUp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68AA-0892-994C-890B-9B15363B6DBD}"/>
              </a:ext>
            </a:extLst>
          </p:cNvPr>
          <p:cNvSpPr txBox="1"/>
          <p:nvPr/>
        </p:nvSpPr>
        <p:spPr>
          <a:xfrm>
            <a:off x="858402" y="2924539"/>
            <a:ext cx="8769574" cy="28931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6E47"/>
                </a:solidFill>
                <a:latin typeface="Courier" pitchFamily="2" charset="0"/>
              </a:rPr>
              <a:t>// this is where we should place the content of our panel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div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document.createElement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'div'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endParaRPr lang="en-US" sz="1400" b="1" dirty="0">
              <a:solidFill>
                <a:srgbClr val="6A0043"/>
              </a:solidFill>
              <a:latin typeface="Courier-Bold" pitchFamily="2" charset="0"/>
            </a:endParaRP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content =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 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&lt; 20;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++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content +=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'My content here &lt;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br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/&gt;'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div.innerHTML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content;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.scrollContainer.appendChild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div 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326E47"/>
                </a:solidFill>
                <a:latin typeface="Courier" pitchFamily="2" charset="0"/>
              </a:rPr>
              <a:t>// resize panel to fit text content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.resizeToContent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4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958-8EE0-B34C-9A08-257681D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5CC-482F-2D4D-8614-F3B31E488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325472"/>
            <a:ext cx="11342687" cy="5151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5 </a:t>
            </a:r>
            <a:r>
              <a:rPr lang="zh-Hant" altLang="en-US" dirty="0"/>
              <a:t>修改</a:t>
            </a:r>
            <a:r>
              <a:rPr lang="en-US" altLang="zh-Hant" dirty="0"/>
              <a:t> </a:t>
            </a:r>
            <a:r>
              <a:rPr lang="en-US" altLang="zh-Hant" dirty="0" err="1"/>
              <a:t>MyToolbarExt.js</a:t>
            </a:r>
            <a:r>
              <a:rPr lang="en-US" altLang="zh-Hant" dirty="0"/>
              <a:t> </a:t>
            </a:r>
            <a:r>
              <a:rPr lang="zh-Hant" altLang="en-US" dirty="0"/>
              <a:t>的</a:t>
            </a:r>
            <a:r>
              <a:rPr lang="en-US" altLang="zh-Hant" dirty="0"/>
              <a:t> </a:t>
            </a:r>
            <a:r>
              <a:rPr lang="en-US" altLang="zh-Hant" dirty="0" err="1"/>
              <a:t>createUI</a:t>
            </a:r>
            <a:r>
              <a:rPr lang="en-US" altLang="zh-Hant" dirty="0"/>
              <a:t> </a:t>
            </a:r>
            <a:r>
              <a:rPr lang="zh-Hant" altLang="en-US" dirty="0"/>
              <a:t>函式，並在</a:t>
            </a:r>
            <a:r>
              <a:rPr lang="en-US" altLang="zh-Hant" dirty="0"/>
              <a:t> button</a:t>
            </a:r>
            <a:r>
              <a:rPr lang="zh-Hant" altLang="en-US" dirty="0"/>
              <a:t> 前加入下面內容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6</a:t>
            </a:r>
            <a:r>
              <a:rPr lang="zh-Hant" altLang="en-US" dirty="0"/>
              <a:t> 修改</a:t>
            </a:r>
            <a:r>
              <a:rPr lang="en-US" altLang="zh-Hant" dirty="0"/>
              <a:t> button</a:t>
            </a:r>
            <a:r>
              <a:rPr lang="zh-Hant" altLang="en-US" dirty="0"/>
              <a:t> 設定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EE4BD-228E-3046-A75E-EFC39B056181}"/>
              </a:ext>
            </a:extLst>
          </p:cNvPr>
          <p:cNvSpPr txBox="1"/>
          <p:nvPr/>
        </p:nvSpPr>
        <p:spPr>
          <a:xfrm>
            <a:off x="817213" y="1663223"/>
            <a:ext cx="11185316" cy="16004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viewer =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326E47"/>
                </a:solidFill>
                <a:latin typeface="Courier" pitchFamily="2" charset="0"/>
              </a:rPr>
              <a:t>// create panel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panel =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MyAwesomePanel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viewer.container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awesomeExtensionPanel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'My Awesome Extension’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viewer.addPanel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panel );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panel;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48C6-9907-AE41-B2F5-951F95DF6E32}"/>
              </a:ext>
            </a:extLst>
          </p:cNvPr>
          <p:cNvSpPr txBox="1"/>
          <p:nvPr/>
        </p:nvSpPr>
        <p:spPr>
          <a:xfrm>
            <a:off x="817213" y="3746946"/>
            <a:ext cx="11185316" cy="22467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button.onClick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event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button.getState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===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Autodesk.Viewing.UI.Button.State.INACTIVE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button.setState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panel.setVisible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===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button.setState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Autodesk.Viewing.UI.Button.State.INACTIVE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panel.setVisible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620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958-8EE0-B34C-9A08-257681D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5CC-482F-2D4D-8614-F3B31E488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980303"/>
            <a:ext cx="11342687" cy="54966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</a:t>
            </a:r>
            <a:r>
              <a:rPr lang="en-US" altLang="zh-Hant" dirty="0"/>
              <a:t>7 </a:t>
            </a:r>
            <a:r>
              <a:rPr lang="zh-Hant" altLang="en-US" dirty="0"/>
              <a:t>在</a:t>
            </a:r>
            <a:r>
              <a:rPr lang="en-US" altLang="zh-Hant" dirty="0"/>
              <a:t> button </a:t>
            </a:r>
            <a:r>
              <a:rPr lang="zh-Hant" altLang="en-US" dirty="0"/>
              <a:t>設定後加入下面內容，修正視窗關掉後的按鈕行為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8 </a:t>
            </a:r>
            <a:r>
              <a:rPr lang="zh-Hant" altLang="en-US" dirty="0"/>
              <a:t>在</a:t>
            </a:r>
            <a:r>
              <a:rPr lang="en-US" altLang="zh-Hant" dirty="0"/>
              <a:t> unload </a:t>
            </a:r>
            <a:r>
              <a:rPr lang="zh-Hant" altLang="en-US" dirty="0"/>
              <a:t>加入下面內容，以在擴充卸載時釋放</a:t>
            </a:r>
            <a:r>
              <a:rPr lang="en-US" altLang="zh-Hant" dirty="0"/>
              <a:t> panel</a:t>
            </a:r>
            <a:r>
              <a:rPr lang="zh-Hant" altLang="en-US" dirty="0"/>
              <a:t> 佔用的資源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48C6-9907-AE41-B2F5-951F95DF6E32}"/>
              </a:ext>
            </a:extLst>
          </p:cNvPr>
          <p:cNvSpPr txBox="1"/>
          <p:nvPr/>
        </p:nvSpPr>
        <p:spPr>
          <a:xfrm>
            <a:off x="841927" y="1404805"/>
            <a:ext cx="11185316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panel.addVisibilityListener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show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show )</a:t>
            </a:r>
          </a:p>
          <a:p>
            <a:r>
              <a:rPr lang="zh-Hant" altLang="en-US" sz="1400" b="1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return</a:t>
            </a:r>
            <a:r>
              <a:rPr lang="en-US" sz="1400" b="1" dirty="0">
                <a:latin typeface="Courier-Bold" pitchFamily="2" charset="0"/>
              </a:rPr>
              <a:t>;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button.setState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Autodesk.Viewing.UI.Button.State.INACTIVE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9B5C-6CBE-5A40-A7F2-FB534CB78D42}"/>
              </a:ext>
            </a:extLst>
          </p:cNvPr>
          <p:cNvSpPr txBox="1"/>
          <p:nvPr/>
        </p:nvSpPr>
        <p:spPr>
          <a:xfrm>
            <a:off x="841927" y="3468383"/>
            <a:ext cx="11185316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.panel.setVisible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.viewer.removePanel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.panel.uninitialize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5A430-1432-D644-A458-73888C74FAB7}"/>
              </a:ext>
            </a:extLst>
          </p:cNvPr>
          <p:cNvSpPr/>
          <p:nvPr/>
        </p:nvSpPr>
        <p:spPr>
          <a:xfrm>
            <a:off x="430213" y="4883780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9</a:t>
            </a:r>
            <a:r>
              <a:rPr lang="zh-Hant" altLang="en-US" dirty="0"/>
              <a:t> 新增 </a:t>
            </a:r>
            <a:r>
              <a:rPr lang="en-US" altLang="zh-Hant" dirty="0" err="1"/>
              <a:t>panel.css</a:t>
            </a:r>
            <a:r>
              <a:rPr lang="zh-Hant" altLang="en-US" dirty="0"/>
              <a:t>，並加入下面內容</a:t>
            </a:r>
            <a:endParaRPr lang="en-US" altLang="zh-Han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A1A86-8A7D-FC44-8F45-7971EA853312}"/>
              </a:ext>
            </a:extLst>
          </p:cNvPr>
          <p:cNvSpPr txBox="1"/>
          <p:nvPr/>
        </p:nvSpPr>
        <p:spPr>
          <a:xfrm>
            <a:off x="5259292" y="4883780"/>
            <a:ext cx="5340975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  <a:latin typeface="Courier" pitchFamily="2" charset="0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awesomeExtensionPanel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width</a:t>
            </a:r>
            <a:r>
              <a:rPr lang="en-US" dirty="0"/>
              <a:t>: 300px;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height</a:t>
            </a:r>
            <a:r>
              <a:rPr lang="en-US" dirty="0"/>
              <a:t>: 250px;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min-width</a:t>
            </a:r>
            <a:r>
              <a:rPr lang="en-US" dirty="0"/>
              <a:t>: 250px;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min-height</a:t>
            </a:r>
            <a:r>
              <a:rPr lang="en-US" dirty="0"/>
              <a:t>: 100px;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top</a:t>
            </a:r>
            <a:r>
              <a:rPr lang="en-US" dirty="0"/>
              <a:t>: 10px;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left</a:t>
            </a:r>
            <a:r>
              <a:rPr lang="en-US" dirty="0"/>
              <a:t>: 10px;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5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6E413-EA99-6749-AABA-FEDE5DE37F15}"/>
              </a:ext>
            </a:extLst>
          </p:cNvPr>
          <p:cNvSpPr txBox="1"/>
          <p:nvPr/>
        </p:nvSpPr>
        <p:spPr>
          <a:xfrm>
            <a:off x="1734238" y="764283"/>
            <a:ext cx="8610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imHei" panose="02010609060101010101" pitchFamily="49" charset="-122"/>
              <a:ea typeface="SimHei" panose="02010609060101010101" pitchFamily="49" charset="-122"/>
              <a:hlinkClick r:id="rId2"/>
            </a:endParaRP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官网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https://forge.autodesk.com</a:t>
            </a: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文档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3"/>
              </a:rPr>
              <a:t>https://forge.autodesk.com/developer/documentation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Github</a:t>
            </a:r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示范代码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 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https://github.com/Autodesk-Forge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示范汇总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4"/>
              </a:rPr>
              <a:t>https://autodesk-forge-showroom-cn.herokuapp.com/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中文站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5"/>
              </a:rPr>
              <a:t>https://autodesk-forge.gitee.io/helpcenter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Viewer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中文站：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6"/>
              </a:rPr>
              <a:t>https://autodesk-forge.gitee.io/viewer-docs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Stackoverflow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7"/>
              </a:rPr>
              <a:t>https://stackoverflow.com/questions/tagged/autodesk-forge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Segmentfault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8"/>
              </a:rPr>
              <a:t>https://segmentfault.com/blog/forge-china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C8BD1-DB29-F242-B544-8BBB542BCCEE}"/>
              </a:ext>
            </a:extLst>
          </p:cNvPr>
          <p:cNvSpPr/>
          <p:nvPr/>
        </p:nvSpPr>
        <p:spPr>
          <a:xfrm>
            <a:off x="1128597" y="3798262"/>
            <a:ext cx="98213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中文咨询的方式（非正式渠道，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Autodesk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尽力解答）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SegmentFault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Forge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版面。国内类似</a:t>
            </a: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StackOverflow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的社区，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  <a:hlinkClick r:id="rId9"/>
              </a:rPr>
              <a:t>请参考此链接了解详情</a:t>
            </a:r>
            <a:endParaRPr lang="ja-JP" altLang="en-US" sz="20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Forge 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微信群：</a:t>
            </a:r>
            <a:r>
              <a:rPr lang="en-US" altLang="ja-JP" sz="20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号群已满，现在</a:t>
            </a:r>
            <a:r>
              <a:rPr lang="en-US" altLang="ja-JP" sz="20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号群开放，有兴趣加入的朋友，可先加梁晓冬微信 </a:t>
            </a: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thiscoldwood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把您拉进去。微信群大部分只能解决一些已知或快速问题。各位朋友若遇到特定的问题，请通过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Autodesk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正式支持通道或</a:t>
            </a: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SegmentFault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A41CB-05B4-8B46-AFA2-8FEDB1B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47"/>
            <a:ext cx="7141235" cy="3093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E1ED7-CBDD-334F-B99A-734E786020A1}"/>
              </a:ext>
            </a:extLst>
          </p:cNvPr>
          <p:cNvSpPr txBox="1"/>
          <p:nvPr/>
        </p:nvSpPr>
        <p:spPr>
          <a:xfrm>
            <a:off x="2429435" y="329901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感谢观赏！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68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131" y="7187"/>
            <a:ext cx="11342687" cy="885451"/>
          </a:xfrm>
        </p:spPr>
        <p:txBody>
          <a:bodyPr/>
          <a:lstStyle/>
          <a:p>
            <a:r>
              <a:rPr lang="en-US" altLang="zh-TW" dirty="0"/>
              <a:t>Forge Viewer </a:t>
            </a:r>
            <a:r>
              <a:rPr lang="zh-Hant" altLang="en-US" dirty="0"/>
              <a:t>事件管理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FDA60-A62D-AE42-820A-4C82FCFAB477}"/>
              </a:ext>
            </a:extLst>
          </p:cNvPr>
          <p:cNvSpPr txBox="1"/>
          <p:nvPr/>
        </p:nvSpPr>
        <p:spPr>
          <a:xfrm>
            <a:off x="525082" y="838565"/>
            <a:ext cx="5749109" cy="5262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onFocusCompleted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altLang="zh-TW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TW" altLang="en-US" sz="1600" dirty="0">
                <a:solidFill>
                  <a:srgbClr val="107D02"/>
                </a:solidFill>
                <a:latin typeface="Courier" pitchFamily="2" charset="0"/>
              </a:rPr>
              <a:t>相機縮放指定元件後要做的事情</a:t>
            </a:r>
            <a:endParaRPr lang="en-US" altLang="zh-TW" sz="16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altLang="zh-TW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altLang="zh-TW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   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altLang="zh-TW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altLang="zh-TW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CAMERA_TRANSITION_COMPLETED</a:t>
            </a:r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    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onFocusCompleted</a:t>
            </a:r>
            <a:endParaRPr lang="en-US" altLang="zh-TW" sz="16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    )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 console.log( </a:t>
            </a:r>
            <a:r>
              <a:rPr lang="en-US" altLang="zh-TW" sz="1600" dirty="0">
                <a:solidFill>
                  <a:srgbClr val="1D00FF"/>
                </a:solidFill>
                <a:latin typeface="Courier" pitchFamily="2" charset="0"/>
              </a:rPr>
              <a:t>'Focused to element'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);</a:t>
            </a: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altLang="zh-TW" sz="1600" dirty="0" err="1">
                <a:solidFill>
                  <a:srgbClr val="324D6D"/>
                </a:solidFill>
                <a:latin typeface="Courier" pitchFamily="2" charset="0"/>
              </a:rPr>
              <a:t>viewer.select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(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2102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);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600" dirty="0">
                <a:solidFill>
                  <a:srgbClr val="107D02"/>
                </a:solidFill>
                <a:latin typeface="Courier" pitchFamily="2" charset="0"/>
              </a:rPr>
              <a:t>新增監聽事件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CAMERA_TRANSITION_COMPLETED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onFocusCompleted</a:t>
            </a:r>
            <a:endParaRPr lang="en-US" sz="16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TW" altLang="en-US" sz="1600" dirty="0">
                <a:solidFill>
                  <a:srgbClr val="107D02"/>
                </a:solidFill>
                <a:latin typeface="Courier" pitchFamily="2" charset="0"/>
              </a:rPr>
              <a:t>將相機縮放指定元件旁邊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324D6D"/>
                </a:solidFill>
                <a:latin typeface="Courier" pitchFamily="2" charset="0"/>
              </a:rPr>
              <a:t>viewer.fitToView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(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latin typeface="Courier" pitchFamily="2" charset="0"/>
              </a:rPr>
              <a:t>[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2102 </a:t>
            </a:r>
            <a:r>
              <a:rPr lang="en-US" altLang="zh-TW" sz="1600" dirty="0">
                <a:latin typeface="Courier" pitchFamily="2" charset="0"/>
              </a:rPr>
              <a:t>]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);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1" t="2011" r="10580" b="7976"/>
          <a:stretch/>
        </p:blipFill>
        <p:spPr bwMode="auto">
          <a:xfrm>
            <a:off x="6688516" y="3546505"/>
            <a:ext cx="4428856" cy="295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10263" r="17707" b="10045"/>
          <a:stretch/>
        </p:blipFill>
        <p:spPr bwMode="auto">
          <a:xfrm>
            <a:off x="6688516" y="166632"/>
            <a:ext cx="4428856" cy="30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7"/>
          <p:cNvSpPr/>
          <p:nvPr/>
        </p:nvSpPr>
        <p:spPr>
          <a:xfrm>
            <a:off x="8670389" y="2697655"/>
            <a:ext cx="755622" cy="1110954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9290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0A434F-27B6-5845-9F4E-222713EF73C2}"/>
              </a:ext>
            </a:extLst>
          </p:cNvPr>
          <p:cNvSpPr txBox="1">
            <a:spLocks/>
          </p:cNvSpPr>
          <p:nvPr/>
        </p:nvSpPr>
        <p:spPr>
          <a:xfrm>
            <a:off x="430213" y="876211"/>
            <a:ext cx="11342687" cy="55748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287338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692150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038225" indent="-298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37318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方法一（</a:t>
            </a:r>
            <a:r>
              <a:rPr lang="en-US" altLang="zh-Hant" dirty="0"/>
              <a:t>ECMAScript 6 Class</a:t>
            </a:r>
            <a:r>
              <a:rPr lang="zh-Hant" altLang="en-US" dirty="0"/>
              <a:t>） 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525" y="-9240"/>
            <a:ext cx="11342687" cy="885451"/>
          </a:xfrm>
        </p:spPr>
        <p:txBody>
          <a:bodyPr/>
          <a:lstStyle/>
          <a:p>
            <a:r>
              <a:rPr lang="en-US" altLang="zh-Hant" dirty="0"/>
              <a:t>Forge Viewer</a:t>
            </a:r>
            <a:r>
              <a:rPr lang="zh-Hant" altLang="en-US" dirty="0"/>
              <a:t> 擴充框架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295065" y="1265288"/>
            <a:ext cx="9672149" cy="513689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constructor( viewer, options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viewer, options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load()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.viewer.setEnvMapBackground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( 255, 0, 0, 255, 255, 255 );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unload()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( 160, 176, 184, 190, 207, 216 );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Autodesk.Viewing.theExtensionManager.registerExtension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DemoExtension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  <a:endParaRPr lang="zh-TW" alt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649EF-5B4C-FE49-AAB8-5EEA84F7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56" y="387159"/>
            <a:ext cx="4387532" cy="3222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F32E7E-402C-0C43-9EFF-506AFBB09689}"/>
              </a:ext>
            </a:extLst>
          </p:cNvPr>
          <p:cNvSpPr/>
          <p:nvPr/>
        </p:nvSpPr>
        <p:spPr>
          <a:xfrm>
            <a:off x="937236" y="1604793"/>
            <a:ext cx="3432541" cy="88982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BF10A-FE5B-3A40-A6CE-3AC239907ACB}"/>
              </a:ext>
            </a:extLst>
          </p:cNvPr>
          <p:cNvSpPr txBox="1"/>
          <p:nvPr/>
        </p:nvSpPr>
        <p:spPr>
          <a:xfrm>
            <a:off x="4480477" y="1675071"/>
            <a:ext cx="6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构造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263A8-A397-2B49-9C29-B837F6B07BFD}"/>
              </a:ext>
            </a:extLst>
          </p:cNvPr>
          <p:cNvSpPr/>
          <p:nvPr/>
        </p:nvSpPr>
        <p:spPr>
          <a:xfrm>
            <a:off x="914399" y="2569655"/>
            <a:ext cx="6772656" cy="148849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A1059-2C82-5244-84E4-33BD80550D4D}"/>
              </a:ext>
            </a:extLst>
          </p:cNvPr>
          <p:cNvSpPr txBox="1"/>
          <p:nvPr/>
        </p:nvSpPr>
        <p:spPr>
          <a:xfrm>
            <a:off x="6212315" y="2584276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00B050"/>
                </a:solidFill>
              </a:rPr>
              <a:t>載入點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8011F-850E-D549-A7BA-A0B09FAA1FCA}"/>
              </a:ext>
            </a:extLst>
          </p:cNvPr>
          <p:cNvSpPr/>
          <p:nvPr/>
        </p:nvSpPr>
        <p:spPr>
          <a:xfrm>
            <a:off x="890649" y="4176773"/>
            <a:ext cx="7209692" cy="122449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0C8F5-C176-F249-B980-FAF9644851F8}"/>
              </a:ext>
            </a:extLst>
          </p:cNvPr>
          <p:cNvSpPr txBox="1"/>
          <p:nvPr/>
        </p:nvSpPr>
        <p:spPr>
          <a:xfrm>
            <a:off x="6188532" y="4712530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chemeClr val="bg2">
                    <a:lumMod val="75000"/>
                  </a:schemeClr>
                </a:solidFill>
              </a:rPr>
              <a:t>卸載點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5F6FE8-38C0-C843-A571-E3AF71F76C5A}"/>
              </a:ext>
            </a:extLst>
          </p:cNvPr>
          <p:cNvSpPr/>
          <p:nvPr/>
        </p:nvSpPr>
        <p:spPr>
          <a:xfrm>
            <a:off x="476443" y="6055646"/>
            <a:ext cx="9309395" cy="2676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9438C-7202-B64D-A583-2A1B4050A460}"/>
              </a:ext>
            </a:extLst>
          </p:cNvPr>
          <p:cNvSpPr txBox="1"/>
          <p:nvPr/>
        </p:nvSpPr>
        <p:spPr>
          <a:xfrm>
            <a:off x="6100745" y="5656217"/>
            <a:ext cx="158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C00000"/>
                </a:solidFill>
              </a:rPr>
              <a:t>註冊</a:t>
            </a:r>
            <a:r>
              <a:rPr lang="zh-CN" altLang="en-US" b="1" dirty="0">
                <a:solidFill>
                  <a:srgbClr val="C00000"/>
                </a:solidFill>
              </a:rPr>
              <a:t>插件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B52-5AF1-CC40-8025-A899B116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8" y="-27199"/>
            <a:ext cx="11342687" cy="885451"/>
          </a:xfrm>
        </p:spPr>
        <p:txBody>
          <a:bodyPr/>
          <a:lstStyle/>
          <a:p>
            <a:r>
              <a:rPr lang="en-US" altLang="zh-Hant" dirty="0"/>
              <a:t>Forge Viewer</a:t>
            </a:r>
            <a:r>
              <a:rPr lang="zh-Hant" altLang="en-US" dirty="0"/>
              <a:t> 擴充框架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A301-7AFF-3149-BE56-8783DBA330F8}"/>
              </a:ext>
            </a:extLst>
          </p:cNvPr>
          <p:cNvSpPr txBox="1"/>
          <p:nvPr/>
        </p:nvSpPr>
        <p:spPr>
          <a:xfrm>
            <a:off x="948958" y="1250576"/>
            <a:ext cx="9733695" cy="50475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call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Object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constructor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load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( 255, 0, 0, 255, 255, 255 );</a:t>
            </a: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unload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( 160, 176, 184, 190, 207, 216 );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theExtensionManager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registerExtension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506ED-59E7-434F-9DCC-54AB12AACDDA}"/>
              </a:ext>
            </a:extLst>
          </p:cNvPr>
          <p:cNvSpPr/>
          <p:nvPr/>
        </p:nvSpPr>
        <p:spPr>
          <a:xfrm>
            <a:off x="992919" y="1294536"/>
            <a:ext cx="8406058" cy="1314157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AE80E-EC45-824F-8A65-FE8C349741ED}"/>
              </a:ext>
            </a:extLst>
          </p:cNvPr>
          <p:cNvSpPr/>
          <p:nvPr/>
        </p:nvSpPr>
        <p:spPr>
          <a:xfrm>
            <a:off x="992918" y="2946610"/>
            <a:ext cx="6849819" cy="119456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91DA-1F51-1C47-96C0-E0C0245B77F3}"/>
              </a:ext>
            </a:extLst>
          </p:cNvPr>
          <p:cNvSpPr txBox="1"/>
          <p:nvPr/>
        </p:nvSpPr>
        <p:spPr>
          <a:xfrm>
            <a:off x="109769" y="2700895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00B050"/>
                </a:solidFill>
              </a:rPr>
              <a:t>載入點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3AD85-FCEF-CE4A-B3DB-C5B0876A5B7A}"/>
              </a:ext>
            </a:extLst>
          </p:cNvPr>
          <p:cNvSpPr/>
          <p:nvPr/>
        </p:nvSpPr>
        <p:spPr>
          <a:xfrm>
            <a:off x="1000418" y="4510509"/>
            <a:ext cx="7237974" cy="1070117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E14E-65F9-604A-A62A-5EC4DAB8D1D9}"/>
              </a:ext>
            </a:extLst>
          </p:cNvPr>
          <p:cNvSpPr txBox="1"/>
          <p:nvPr/>
        </p:nvSpPr>
        <p:spPr>
          <a:xfrm>
            <a:off x="109768" y="4268736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chemeClr val="bg2">
                    <a:lumMod val="75000"/>
                  </a:schemeClr>
                </a:solidFill>
              </a:rPr>
              <a:t>卸載點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7D698-81A1-5440-958A-C733472A8C3C}"/>
              </a:ext>
            </a:extLst>
          </p:cNvPr>
          <p:cNvSpPr/>
          <p:nvPr/>
        </p:nvSpPr>
        <p:spPr>
          <a:xfrm>
            <a:off x="992918" y="5899959"/>
            <a:ext cx="9329251" cy="37495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E5E8B-DBFB-7E46-BEC2-4C8F0946E1F0}"/>
              </a:ext>
            </a:extLst>
          </p:cNvPr>
          <p:cNvSpPr txBox="1"/>
          <p:nvPr/>
        </p:nvSpPr>
        <p:spPr>
          <a:xfrm>
            <a:off x="-88537" y="5553193"/>
            <a:ext cx="158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C00000"/>
                </a:solidFill>
              </a:rPr>
              <a:t>註冊</a:t>
            </a:r>
            <a:r>
              <a:rPr lang="zh-CN" altLang="en-US" b="1" dirty="0">
                <a:solidFill>
                  <a:srgbClr val="C00000"/>
                </a:solidFill>
              </a:rPr>
              <a:t>插件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154654-1A37-D845-94AC-27FBDC63511D}"/>
              </a:ext>
            </a:extLst>
          </p:cNvPr>
          <p:cNvSpPr txBox="1">
            <a:spLocks/>
          </p:cNvSpPr>
          <p:nvPr/>
        </p:nvSpPr>
        <p:spPr>
          <a:xfrm>
            <a:off x="430213" y="841043"/>
            <a:ext cx="11342687" cy="55748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287338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692150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038225" indent="-298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37318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方法二（</a:t>
            </a:r>
            <a:r>
              <a:rPr lang="en-US" altLang="zh-Hant" dirty="0"/>
              <a:t>Prototype </a:t>
            </a:r>
            <a:r>
              <a:rPr lang="zh-Hant" altLang="en-US" dirty="0"/>
              <a:t>）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8EAA3-42E8-1447-940C-73A92A8F5E31}"/>
              </a:ext>
            </a:extLst>
          </p:cNvPr>
          <p:cNvSpPr txBox="1"/>
          <p:nvPr/>
        </p:nvSpPr>
        <p:spPr>
          <a:xfrm>
            <a:off x="182035" y="1403328"/>
            <a:ext cx="6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构造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25DE-9771-4043-A9CF-C54E1AE1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30"/>
            <a:ext cx="11342687" cy="885451"/>
          </a:xfrm>
        </p:spPr>
        <p:txBody>
          <a:bodyPr/>
          <a:lstStyle/>
          <a:p>
            <a:r>
              <a:rPr lang="en-US" altLang="zh-Hant" dirty="0"/>
              <a:t>Forge Viewer</a:t>
            </a:r>
            <a:r>
              <a:rPr lang="zh-Hant" altLang="en-US" dirty="0"/>
              <a:t> </a:t>
            </a:r>
            <a:r>
              <a:rPr lang="zh-CN" altLang="en-US" dirty="0"/>
              <a:t>插件</a:t>
            </a:r>
            <a:r>
              <a:rPr lang="zh-Hant" altLang="en-US" dirty="0"/>
              <a:t>框架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993CD-A71F-A04D-BC7F-41EFA2D78E73}"/>
              </a:ext>
            </a:extLst>
          </p:cNvPr>
          <p:cNvSpPr txBox="1"/>
          <p:nvPr/>
        </p:nvSpPr>
        <p:spPr>
          <a:xfrm>
            <a:off x="430212" y="1390692"/>
            <a:ext cx="6765717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方法一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：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自動載入</a:t>
            </a:r>
            <a:endParaRPr lang="en-US" altLang="zh-Hant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altLang="ja-JP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altLang="ja-JP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//!--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使用 </a:t>
            </a:r>
            <a:r>
              <a:rPr lang="en-US" altLang="zh-Hant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Viewer 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類別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   extensions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[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]</a:t>
            </a:r>
          </a:p>
          <a:p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document</a:t>
            </a:r>
            <a:r>
              <a:rPr lang="en-US" sz="12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getElementById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viewer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Autodesk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Private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GuiViewer3D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,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en-US" altLang="ja-JP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!--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使用 </a:t>
            </a:r>
            <a:r>
              <a:rPr lang="en-US" altLang="zh-Hant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Viewing Application</a:t>
            </a:r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 extensions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[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]</a:t>
            </a:r>
          </a:p>
          <a:p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2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viewerApp</a:t>
            </a:r>
            <a:r>
              <a:rPr lang="en-US" sz="12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registerViewer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2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viewerApp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k3D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2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Autodesk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Private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GuiViewer3D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2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endParaRPr lang="en-US" sz="12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8B3E-8580-554D-81FD-187D5612B67A}"/>
              </a:ext>
            </a:extLst>
          </p:cNvPr>
          <p:cNvSpPr txBox="1"/>
          <p:nvPr/>
        </p:nvSpPr>
        <p:spPr>
          <a:xfrm>
            <a:off x="7379931" y="1390692"/>
            <a:ext cx="472707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viewer.unloadExtension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DemoExtension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3B50B-D359-F04C-9C4A-4F8636BBECD9}"/>
              </a:ext>
            </a:extLst>
          </p:cNvPr>
          <p:cNvSpPr txBox="1"/>
          <p:nvPr/>
        </p:nvSpPr>
        <p:spPr>
          <a:xfrm>
            <a:off x="430213" y="5517741"/>
            <a:ext cx="6765716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方法二：手動載入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viewer.loadExtension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2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D00FF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200" b="1" dirty="0">
                <a:solidFill>
                  <a:srgbClr val="6A0043"/>
                </a:solidFill>
                <a:latin typeface="Courier-Bold" pitchFamily="2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70C05-547F-EA4D-B700-D2FD231A3D7A}"/>
              </a:ext>
            </a:extLst>
          </p:cNvPr>
          <p:cNvSpPr txBox="1"/>
          <p:nvPr/>
        </p:nvSpPr>
        <p:spPr>
          <a:xfrm>
            <a:off x="430213" y="979220"/>
            <a:ext cx="489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sz="2000" dirty="0"/>
              <a:t>載入</a:t>
            </a:r>
            <a:r>
              <a:rPr lang="zh-CN" altLang="en-US" sz="2000" dirty="0"/>
              <a:t>自定义的扩展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564CA-AB01-024F-992D-0AF89A607A6C}"/>
              </a:ext>
            </a:extLst>
          </p:cNvPr>
          <p:cNvSpPr txBox="1"/>
          <p:nvPr/>
        </p:nvSpPr>
        <p:spPr>
          <a:xfrm>
            <a:off x="7116161" y="979220"/>
            <a:ext cx="489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sz="2000" dirty="0"/>
              <a:t>卸載</a:t>
            </a:r>
            <a:r>
              <a:rPr lang="zh-CN" altLang="en-US" sz="2000" dirty="0"/>
              <a:t>自定义扩展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80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64CA-77C1-024E-BB8A-FCA65DD4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zh-Hant" altLang="en-US" dirty="0"/>
              <a:t>監聽選擇集變更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0800-9AF3-CF40-9FB7-CFF88B684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1 </a:t>
            </a:r>
            <a:r>
              <a:rPr lang="zh-Hant" altLang="en-US" dirty="0"/>
              <a:t>新增 </a:t>
            </a:r>
            <a:r>
              <a:rPr lang="en-US" altLang="zh-Hant" dirty="0" err="1"/>
              <a:t>SelectionMonitor.js</a:t>
            </a:r>
            <a:r>
              <a:rPr lang="zh-Hant" altLang="en-US" dirty="0"/>
              <a:t>，並加入下列內容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 err="1"/>
              <a:t>Setp</a:t>
            </a:r>
            <a:r>
              <a:rPr lang="en-US" altLang="zh-Hant" dirty="0"/>
              <a:t> 2 </a:t>
            </a:r>
            <a:r>
              <a:rPr lang="zh-Hant" altLang="en-US" dirty="0"/>
              <a:t>在</a:t>
            </a:r>
            <a:r>
              <a:rPr lang="en-US" altLang="zh-Hant" dirty="0"/>
              <a:t> </a:t>
            </a:r>
            <a:r>
              <a:rPr lang="en-US" altLang="zh-Hant" dirty="0" err="1"/>
              <a:t>SelectionMonitor</a:t>
            </a:r>
            <a:r>
              <a:rPr lang="zh-Hant" altLang="en-US" dirty="0"/>
              <a:t> 裡加入 </a:t>
            </a:r>
            <a:r>
              <a:rPr lang="en-US" altLang="zh-Hant" dirty="0" err="1"/>
              <a:t>onSelectionChange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D08A-B36A-C44E-865E-8BAF22B7FEB8}"/>
              </a:ext>
            </a:extLst>
          </p:cNvPr>
          <p:cNvSpPr txBox="1"/>
          <p:nvPr/>
        </p:nvSpPr>
        <p:spPr>
          <a:xfrm>
            <a:off x="833002" y="1807703"/>
            <a:ext cx="8769573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SelectionMonitor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E6C35"/>
                </a:solidFill>
                <a:latin typeface="Courier" pitchFamily="2" charset="0"/>
              </a:rPr>
              <a:t>constructor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0A9F-F071-CB41-93CD-88CB44A0A518}"/>
              </a:ext>
            </a:extLst>
          </p:cNvPr>
          <p:cNvSpPr txBox="1"/>
          <p:nvPr/>
        </p:nvSpPr>
        <p:spPr>
          <a:xfrm>
            <a:off x="833001" y="3862705"/>
            <a:ext cx="8769573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event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dbIdArray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    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length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&gt;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console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log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Now Selected: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console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log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Now Nothing Selected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EC3F-5695-D34E-A560-09E68CF3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zh-Hant" altLang="en-US" dirty="0"/>
              <a:t>監聽選擇集變更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BD55-548F-194C-B297-BF3B1B2837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284602"/>
            <a:ext cx="11342687" cy="52264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3 </a:t>
            </a:r>
            <a:r>
              <a:rPr lang="zh-Hant" altLang="en-US" dirty="0"/>
              <a:t>加入 </a:t>
            </a:r>
            <a:r>
              <a:rPr lang="en-US" altLang="zh-Hant" dirty="0"/>
              <a:t>load</a:t>
            </a:r>
            <a:r>
              <a:rPr lang="zh-Hant" altLang="en-US" dirty="0"/>
              <a:t> 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4 </a:t>
            </a:r>
            <a:r>
              <a:rPr lang="zh-Hant" altLang="en-US" dirty="0"/>
              <a:t>在 </a:t>
            </a:r>
            <a:r>
              <a:rPr lang="en-US" altLang="zh-Hant" dirty="0"/>
              <a:t>load</a:t>
            </a:r>
            <a:r>
              <a:rPr lang="zh-Hant" altLang="en-US" dirty="0"/>
              <a:t> 裡加入 監聽的事件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5 </a:t>
            </a:r>
            <a:r>
              <a:rPr lang="zh-Hant" altLang="en-US" dirty="0"/>
              <a:t>加入 </a:t>
            </a:r>
            <a:r>
              <a:rPr lang="en-US" altLang="zh-Hant" dirty="0"/>
              <a:t>unload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2EF3A-62C2-DE42-B65F-40F04CB6003E}"/>
              </a:ext>
            </a:extLst>
          </p:cNvPr>
          <p:cNvSpPr txBox="1"/>
          <p:nvPr/>
        </p:nvSpPr>
        <p:spPr>
          <a:xfrm>
            <a:off x="803843" y="1911877"/>
            <a:ext cx="8769573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load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b="1" dirty="0">
                <a:solidFill>
                  <a:srgbClr val="17006D"/>
                </a:solidFill>
                <a:latin typeface="Courier-Bold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2F2E-BFA9-DB4C-8129-0D1E126EA3B4}"/>
              </a:ext>
            </a:extLst>
          </p:cNvPr>
          <p:cNvSpPr txBox="1"/>
          <p:nvPr/>
        </p:nvSpPr>
        <p:spPr>
          <a:xfrm>
            <a:off x="803843" y="3381005"/>
            <a:ext cx="876957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latin typeface="Courier" pitchFamily="2" charset="0"/>
              </a:rPr>
              <a:t>onSelectionChange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AF45C-CF8F-6C49-9051-A2864275920F}"/>
              </a:ext>
            </a:extLst>
          </p:cNvPr>
          <p:cNvSpPr txBox="1"/>
          <p:nvPr/>
        </p:nvSpPr>
        <p:spPr>
          <a:xfrm>
            <a:off x="803842" y="5065576"/>
            <a:ext cx="8769573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unload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b="1" dirty="0">
                <a:solidFill>
                  <a:srgbClr val="17006D"/>
                </a:solidFill>
                <a:latin typeface="Courier-Bold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33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EC3F-5695-D34E-A560-09E68CF3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zh-Hant" altLang="en-US" dirty="0"/>
              <a:t>監聽選擇集變更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BD55-548F-194C-B297-BF3B1B2837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284602"/>
            <a:ext cx="11342687" cy="52264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6 </a:t>
            </a:r>
            <a:r>
              <a:rPr lang="zh-Hant" altLang="en-US" dirty="0"/>
              <a:t>在 </a:t>
            </a:r>
            <a:r>
              <a:rPr lang="en-US" altLang="zh-Hant" dirty="0"/>
              <a:t>unload</a:t>
            </a:r>
            <a:r>
              <a:rPr lang="zh-Hant" altLang="en-US" dirty="0"/>
              <a:t> 裡加入監聽的事件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7 </a:t>
            </a:r>
            <a:r>
              <a:rPr lang="zh-Hant" altLang="en-US" dirty="0"/>
              <a:t>註冊</a:t>
            </a:r>
            <a:r>
              <a:rPr lang="zh-CN" altLang="en-US" dirty="0"/>
              <a:t>扩展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載入</a:t>
            </a:r>
            <a:r>
              <a:rPr lang="zh-CN" altLang="en-US" dirty="0"/>
              <a:t>扩展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2F2E-BFA9-DB4C-8129-0D1E126EA3B4}"/>
              </a:ext>
            </a:extLst>
          </p:cNvPr>
          <p:cNvSpPr txBox="1"/>
          <p:nvPr/>
        </p:nvSpPr>
        <p:spPr>
          <a:xfrm>
            <a:off x="803842" y="1778787"/>
            <a:ext cx="876957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EC5F2-0D16-6F43-9D68-4479E2490F40}"/>
              </a:ext>
            </a:extLst>
          </p:cNvPr>
          <p:cNvSpPr txBox="1"/>
          <p:nvPr/>
        </p:nvSpPr>
        <p:spPr>
          <a:xfrm>
            <a:off x="803842" y="3408047"/>
            <a:ext cx="876957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theExtensionManager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registerExtension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Autodesk.ADN.Extension.Monitor.Selection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SelectionMonitor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93A83-791A-994E-BEAB-5201D6AA9A55}"/>
              </a:ext>
            </a:extLst>
          </p:cNvPr>
          <p:cNvSpPr txBox="1"/>
          <p:nvPr/>
        </p:nvSpPr>
        <p:spPr>
          <a:xfrm>
            <a:off x="803841" y="5027522"/>
            <a:ext cx="8769573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   extensions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[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Autodesk.ADN.Extension.Monitor.Selection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]</a:t>
            </a:r>
          </a:p>
          <a:p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document</a:t>
            </a:r>
            <a:r>
              <a:rPr lang="en-US" sz="12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getElementById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114AA7"/>
                </a:solidFill>
                <a:latin typeface="Courier" pitchFamily="2" charset="0"/>
              </a:rPr>
              <a:t>viewer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viewer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Autodesk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Private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GuiViewer3D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,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10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2238</Words>
  <Application>Microsoft Macintosh PowerPoint</Application>
  <PresentationFormat>Widescreen</PresentationFormat>
  <Paragraphs>454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等线</vt:lpstr>
      <vt:lpstr>等线 Light</vt:lpstr>
      <vt:lpstr>新細明體</vt:lpstr>
      <vt:lpstr>SimHei</vt:lpstr>
      <vt:lpstr>游ゴシック</vt:lpstr>
      <vt:lpstr>游ゴシック Light</vt:lpstr>
      <vt:lpstr>Arial</vt:lpstr>
      <vt:lpstr>Artifakt ElementOfc</vt:lpstr>
      <vt:lpstr>Calibri</vt:lpstr>
      <vt:lpstr>Calibri Light</vt:lpstr>
      <vt:lpstr>Courier</vt:lpstr>
      <vt:lpstr>Courier-Bold</vt:lpstr>
      <vt:lpstr>Wingdings</vt:lpstr>
      <vt:lpstr>Office Theme</vt:lpstr>
      <vt:lpstr>PowerPoint Presentation</vt:lpstr>
      <vt:lpstr>Forge Viewer 事件管理</vt:lpstr>
      <vt:lpstr>Forge Viewer 事件管理</vt:lpstr>
      <vt:lpstr>Forge Viewer 擴充框架</vt:lpstr>
      <vt:lpstr>Forge Viewer 擴充框架</vt:lpstr>
      <vt:lpstr>Forge Viewer 插件框架</vt:lpstr>
      <vt:lpstr>小練習 – 監聽選擇集變更</vt:lpstr>
      <vt:lpstr>小練習 – 監聽選擇集變更</vt:lpstr>
      <vt:lpstr>小練習 – 監聽選擇集變更</vt:lpstr>
      <vt:lpstr>Forge Viewer GUI APIs – Toolbar組件簡介</vt:lpstr>
      <vt:lpstr>Forge Viewer GUI APIs – 工具列</vt:lpstr>
      <vt:lpstr>Forge Viewer GUI APIs – 按鈕</vt:lpstr>
      <vt:lpstr>Forge Viewer GUI APIs – 按鈕</vt:lpstr>
      <vt:lpstr>Forge Viewer GUI APIs – 按鈕</vt:lpstr>
      <vt:lpstr>小練習 – Toolbar</vt:lpstr>
      <vt:lpstr>小練習 – Toolbar</vt:lpstr>
      <vt:lpstr>小練習 – Toolbar</vt:lpstr>
      <vt:lpstr>小練習 – Toolbar</vt:lpstr>
      <vt:lpstr>小練習 – DockingPanel</vt:lpstr>
      <vt:lpstr>小練習 – DockingPanel</vt:lpstr>
      <vt:lpstr>小練習 – DockingPanel</vt:lpstr>
      <vt:lpstr>小練習 – DockingPanel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Huang</dc:creator>
  <cp:lastModifiedBy>Bryan Huang</cp:lastModifiedBy>
  <cp:revision>10</cp:revision>
  <dcterms:created xsi:type="dcterms:W3CDTF">2018-12-05T15:46:15Z</dcterms:created>
  <dcterms:modified xsi:type="dcterms:W3CDTF">2019-01-21T05:36:16Z</dcterms:modified>
</cp:coreProperties>
</file>