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9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3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8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8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5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6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8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2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tainan.gov.tw/dataset/42482304-3489-4d17-ab42-02248c6bd62e/resource/7b4e9786-3dd7-47a1-928e-aff10ec8d35b/download/108.csv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C1706-757E-4653-9B3C-FBF77653D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D421FC-EFFA-49FE-8C9C-D1915C9EE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04177"/>
            <a:ext cx="10058400" cy="39444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駱建宏</a:t>
            </a:r>
          </a:p>
        </p:txBody>
      </p:sp>
    </p:spTree>
    <p:extLst>
      <p:ext uri="{BB962C8B-B14F-4D97-AF65-F5344CB8AC3E}">
        <p14:creationId xmlns:p14="http://schemas.microsoft.com/office/powerpoint/2010/main" val="63823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06261847-EB1F-46CB-89BD-108207D0CEED}"/>
              </a:ext>
            </a:extLst>
          </p:cNvPr>
          <p:cNvSpPr txBox="1">
            <a:spLocks/>
          </p:cNvSpPr>
          <p:nvPr/>
        </p:nvSpPr>
        <p:spPr>
          <a:xfrm>
            <a:off x="309438" y="147958"/>
            <a:ext cx="719250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+mn-lt"/>
              </a:rPr>
              <a:t>功能介紹與實作</a:t>
            </a:r>
            <a:r>
              <a:rPr lang="en-US" altLang="zh-TW" sz="2800" b="1" dirty="0">
                <a:latin typeface="+mn-lt"/>
              </a:rPr>
              <a:t>-</a:t>
            </a:r>
            <a:r>
              <a:rPr lang="en-US" altLang="zh-TW" sz="2800" dirty="0">
                <a:latin typeface="+mn-lt"/>
                <a:ea typeface="+mn-ea"/>
              </a:rPr>
              <a:t> </a:t>
            </a:r>
            <a:r>
              <a:rPr lang="en-US" altLang="zh-TW" sz="2800" dirty="0" err="1">
                <a:latin typeface="+mn-lt"/>
                <a:ea typeface="+mn-ea"/>
              </a:rPr>
              <a:t>outputfile</a:t>
            </a:r>
            <a:r>
              <a:rPr lang="en-US" altLang="zh-TW" sz="2800" dirty="0">
                <a:latin typeface="+mn-lt"/>
                <a:ea typeface="+mn-ea"/>
              </a:rPr>
              <a:t>:</a:t>
            </a:r>
            <a:r>
              <a:rPr lang="zh-TW" altLang="en-US" sz="2800" dirty="0">
                <a:latin typeface="+mn-lt"/>
                <a:ea typeface="+mn-ea"/>
              </a:rPr>
              <a:t> 檔案輸出</a:t>
            </a:r>
            <a:r>
              <a:rPr lang="en-US" altLang="zh-TW" sz="2800" dirty="0">
                <a:latin typeface="+mn-lt"/>
                <a:ea typeface="+mn-ea"/>
              </a:rPr>
              <a:t>(.CSV)</a:t>
            </a:r>
            <a:endParaRPr lang="zh-TW" altLang="en-US" sz="2800" b="1" dirty="0">
              <a:latin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378B40-9359-458E-B86F-6F23B23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15" y="626690"/>
            <a:ext cx="2161047" cy="11086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FA7F9DB-283B-4209-ADEF-29768ED70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465" y="2353005"/>
            <a:ext cx="2180097" cy="10433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6AECB2C-5D25-4139-B360-11723856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515" y="3946655"/>
            <a:ext cx="2161047" cy="10685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6971909-0FB9-4C78-AA59-CBECC56E6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38" y="716587"/>
            <a:ext cx="8898177" cy="479387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E51E15-5C2C-412E-9B0F-F5FB1B787B23}"/>
              </a:ext>
            </a:extLst>
          </p:cNvPr>
          <p:cNvSpPr/>
          <p:nvPr/>
        </p:nvSpPr>
        <p:spPr>
          <a:xfrm>
            <a:off x="9721515" y="120315"/>
            <a:ext cx="2161047" cy="43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執行步驟</a:t>
            </a: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A744AFD9-33B7-4C95-9032-5CFB635E0AAD}"/>
              </a:ext>
            </a:extLst>
          </p:cNvPr>
          <p:cNvSpPr/>
          <p:nvPr/>
        </p:nvSpPr>
        <p:spPr>
          <a:xfrm>
            <a:off x="10492286" y="1815568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63E6E21D-8007-4F57-9093-452816C431CC}"/>
              </a:ext>
            </a:extLst>
          </p:cNvPr>
          <p:cNvSpPr/>
          <p:nvPr/>
        </p:nvSpPr>
        <p:spPr>
          <a:xfrm>
            <a:off x="10492286" y="3442896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D604A73-5538-4374-A058-1494F4FD04D5}"/>
              </a:ext>
            </a:extLst>
          </p:cNvPr>
          <p:cNvSpPr/>
          <p:nvPr/>
        </p:nvSpPr>
        <p:spPr>
          <a:xfrm>
            <a:off x="533353" y="4110268"/>
            <a:ext cx="1246768" cy="17500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C4B611-C93B-4FA1-A911-04C29EC4A409}"/>
              </a:ext>
            </a:extLst>
          </p:cNvPr>
          <p:cNvSpPr/>
          <p:nvPr/>
        </p:nvSpPr>
        <p:spPr>
          <a:xfrm>
            <a:off x="2294021" y="3320713"/>
            <a:ext cx="6777790" cy="218974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FD87BA-CE1F-4151-A094-31F263A9F423}"/>
              </a:ext>
            </a:extLst>
          </p:cNvPr>
          <p:cNvSpPr/>
          <p:nvPr/>
        </p:nvSpPr>
        <p:spPr>
          <a:xfrm>
            <a:off x="2298900" y="5037573"/>
            <a:ext cx="1370970" cy="31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Console</a:t>
            </a:r>
            <a:r>
              <a:rPr lang="zh-TW" altLang="en-US" sz="1600" dirty="0">
                <a:solidFill>
                  <a:schemeClr val="tx1"/>
                </a:solidFill>
              </a:rPr>
              <a:t>內容</a:t>
            </a:r>
          </a:p>
        </p:txBody>
      </p:sp>
      <p:sp>
        <p:nvSpPr>
          <p:cNvPr id="19" name="標題 3">
            <a:extLst>
              <a:ext uri="{FF2B5EF4-FFF2-40B4-BE49-F238E27FC236}">
                <a16:creationId xmlns:a16="http://schemas.microsoft.com/office/drawing/2014/main" id="{4FC95248-DD3A-4E1B-9228-A6EC40B323F4}"/>
              </a:ext>
            </a:extLst>
          </p:cNvPr>
          <p:cNvSpPr txBox="1">
            <a:spLocks/>
          </p:cNvSpPr>
          <p:nvPr/>
        </p:nvSpPr>
        <p:spPr>
          <a:xfrm>
            <a:off x="309438" y="5756096"/>
            <a:ext cx="8898177" cy="366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產生一</a:t>
            </a:r>
            <a:r>
              <a:rPr lang="en-US" altLang="zh-TW" sz="1600" b="1" dirty="0">
                <a:latin typeface="+mn-lt"/>
              </a:rPr>
              <a:t>CSV</a:t>
            </a:r>
            <a:r>
              <a:rPr lang="zh-TW" altLang="en-US" sz="1600" b="1" dirty="0">
                <a:latin typeface="+mn-lt"/>
              </a:rPr>
              <a:t> </a:t>
            </a:r>
            <a:r>
              <a:rPr lang="en-US" altLang="zh-TW" sz="1600" b="1" dirty="0">
                <a:latin typeface="+mn-lt"/>
              </a:rPr>
              <a:t>file(opentimeoutput.csv)</a:t>
            </a:r>
            <a:endParaRPr lang="zh-TW" altLang="en-US" sz="1600" b="1" dirty="0">
              <a:latin typeface="+mn-lt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8B550FC-DB82-439C-9322-BF59EF2D8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1514" y="5546663"/>
            <a:ext cx="2252409" cy="1191022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102A6726-03F8-479E-B421-79CAB3C41B31}"/>
              </a:ext>
            </a:extLst>
          </p:cNvPr>
          <p:cNvSpPr/>
          <p:nvPr/>
        </p:nvSpPr>
        <p:spPr>
          <a:xfrm>
            <a:off x="10465154" y="5089568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02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940FBAE-8FB3-402A-879D-120501D1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43" y="161424"/>
            <a:ext cx="9294891" cy="34314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803484C-FFD7-426F-9927-EC8D1358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906" y="2514600"/>
            <a:ext cx="9489659" cy="3824759"/>
          </a:xfrm>
          <a:prstGeom prst="rect">
            <a:avLst/>
          </a:prstGeom>
        </p:spPr>
      </p:pic>
      <p:sp>
        <p:nvSpPr>
          <p:cNvPr id="7" name="標題 3">
            <a:extLst>
              <a:ext uri="{FF2B5EF4-FFF2-40B4-BE49-F238E27FC236}">
                <a16:creationId xmlns:a16="http://schemas.microsoft.com/office/drawing/2014/main" id="{33F7AFC7-A2E8-468F-B300-06008E42BA53}"/>
              </a:ext>
            </a:extLst>
          </p:cNvPr>
          <p:cNvSpPr txBox="1">
            <a:spLocks/>
          </p:cNvSpPr>
          <p:nvPr/>
        </p:nvSpPr>
        <p:spPr>
          <a:xfrm>
            <a:off x="9692696" y="79426"/>
            <a:ext cx="1087600" cy="366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輸出檔案</a:t>
            </a:r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A6FC29BA-2183-43DF-A104-94EE592A13BB}"/>
              </a:ext>
            </a:extLst>
          </p:cNvPr>
          <p:cNvSpPr txBox="1">
            <a:spLocks/>
          </p:cNvSpPr>
          <p:nvPr/>
        </p:nvSpPr>
        <p:spPr>
          <a:xfrm>
            <a:off x="9692695" y="1862678"/>
            <a:ext cx="1677147" cy="366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資料庫檔案</a:t>
            </a:r>
          </a:p>
        </p:txBody>
      </p:sp>
    </p:spTree>
    <p:extLst>
      <p:ext uri="{BB962C8B-B14F-4D97-AF65-F5344CB8AC3E}">
        <p14:creationId xmlns:p14="http://schemas.microsoft.com/office/powerpoint/2010/main" val="284536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85C102E-9F38-44B5-A97B-F092D957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29" y="761823"/>
            <a:ext cx="2080711" cy="10672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DC8CD3B-C85A-4822-833C-827BE0E8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628" y="2617684"/>
            <a:ext cx="2189312" cy="1157658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E210A9A7-A7AD-466E-9FE2-06D18E87B011}"/>
              </a:ext>
            </a:extLst>
          </p:cNvPr>
          <p:cNvSpPr/>
          <p:nvPr/>
        </p:nvSpPr>
        <p:spPr>
          <a:xfrm>
            <a:off x="10578205" y="1969249"/>
            <a:ext cx="772142" cy="508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7F72076-6A6D-4D71-B6D1-9A59F4C1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38" y="761823"/>
            <a:ext cx="9388014" cy="5083130"/>
          </a:xfrm>
          <a:prstGeom prst="rect">
            <a:avLst/>
          </a:prstGeom>
        </p:spPr>
      </p:pic>
      <p:sp>
        <p:nvSpPr>
          <p:cNvPr id="12" name="標題 3">
            <a:extLst>
              <a:ext uri="{FF2B5EF4-FFF2-40B4-BE49-F238E27FC236}">
                <a16:creationId xmlns:a16="http://schemas.microsoft.com/office/drawing/2014/main" id="{A404E6B5-6EEE-41FC-97DE-D3E582FFA088}"/>
              </a:ext>
            </a:extLst>
          </p:cNvPr>
          <p:cNvSpPr txBox="1">
            <a:spLocks/>
          </p:cNvSpPr>
          <p:nvPr/>
        </p:nvSpPr>
        <p:spPr>
          <a:xfrm>
            <a:off x="309438" y="119135"/>
            <a:ext cx="7192507" cy="45986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+mn-lt"/>
              </a:rPr>
              <a:t>功能介紹與實作</a:t>
            </a:r>
            <a:r>
              <a:rPr lang="en-US" altLang="zh-TW" sz="2800" b="1" dirty="0">
                <a:latin typeface="+mn-lt"/>
              </a:rPr>
              <a:t>-</a:t>
            </a:r>
            <a:r>
              <a:rPr lang="en-US" altLang="zh-TW" sz="2800" dirty="0">
                <a:latin typeface="+mn-lt"/>
                <a:ea typeface="+mn-ea"/>
              </a:rPr>
              <a:t> select:</a:t>
            </a:r>
            <a:r>
              <a:rPr lang="zh-TW" altLang="en-US" sz="2800" dirty="0">
                <a:latin typeface="+mn-lt"/>
                <a:ea typeface="+mn-ea"/>
              </a:rPr>
              <a:t> 資料庫資料搜尋</a:t>
            </a:r>
            <a:endParaRPr lang="en-US" altLang="zh-TW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989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>
            <a:extLst>
              <a:ext uri="{FF2B5EF4-FFF2-40B4-BE49-F238E27FC236}">
                <a16:creationId xmlns:a16="http://schemas.microsoft.com/office/drawing/2014/main" id="{96B69CEC-3C76-44D3-8F65-289840BD8976}"/>
              </a:ext>
            </a:extLst>
          </p:cNvPr>
          <p:cNvSpPr txBox="1">
            <a:spLocks/>
          </p:cNvSpPr>
          <p:nvPr/>
        </p:nvSpPr>
        <p:spPr>
          <a:xfrm>
            <a:off x="309438" y="145289"/>
            <a:ext cx="7787815" cy="45986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+mn-lt"/>
              </a:rPr>
              <a:t>功能介紹與實作</a:t>
            </a:r>
            <a:r>
              <a:rPr lang="en-US" altLang="zh-TW" sz="2800" b="1" dirty="0">
                <a:latin typeface="+mn-lt"/>
              </a:rPr>
              <a:t>-</a:t>
            </a:r>
            <a:r>
              <a:rPr lang="en-US" altLang="zh-TW" sz="2800" dirty="0" err="1">
                <a:latin typeface="+mn-lt"/>
              </a:rPr>
              <a:t>selectBy</a:t>
            </a:r>
            <a:r>
              <a:rPr lang="en-US" altLang="zh-TW" sz="2800" dirty="0">
                <a:latin typeface="+mn-lt"/>
              </a:rPr>
              <a:t>:</a:t>
            </a:r>
            <a:r>
              <a:rPr lang="zh-TW" altLang="en-US" sz="2800" dirty="0">
                <a:latin typeface="+mn-lt"/>
                <a:ea typeface="+mn-ea"/>
              </a:rPr>
              <a:t>資料庫資料搜尋</a:t>
            </a:r>
            <a:r>
              <a:rPr lang="en-US" altLang="zh-TW" sz="2800" dirty="0">
                <a:latin typeface="+mn-lt"/>
                <a:ea typeface="+mn-ea"/>
              </a:rPr>
              <a:t>by</a:t>
            </a:r>
            <a:r>
              <a:rPr lang="zh-TW" altLang="en-US" sz="2800" dirty="0">
                <a:latin typeface="+mn-lt"/>
                <a:ea typeface="+mn-ea"/>
              </a:rPr>
              <a:t>條件</a:t>
            </a:r>
            <a:endParaRPr lang="en-US" altLang="zh-TW" sz="2800" dirty="0">
              <a:latin typeface="+mn-lt"/>
              <a:ea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CE3E76-4CCF-46D3-A0F1-957D455C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38" y="764541"/>
            <a:ext cx="2581275" cy="13525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AB2791-8081-4406-B434-96A9BA1F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36" y="2476500"/>
            <a:ext cx="2714625" cy="23050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85FD8F3-48EB-4F40-8421-E6CBE58F9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0" y="5252717"/>
            <a:ext cx="2600325" cy="14001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A3F963-BFE1-4716-8E3C-EBE63857A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351" y="745491"/>
            <a:ext cx="2609850" cy="2324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2C3AAB5-995D-4392-AF7B-7EDA70092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146" y="3750310"/>
            <a:ext cx="2647950" cy="13620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4F0F187-D7E5-4CC7-B5E4-6789B9F16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886" y="733425"/>
            <a:ext cx="2619375" cy="13716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8B444CD-E34C-4366-B47E-75FE7D4D7F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3886" y="2819401"/>
            <a:ext cx="2619375" cy="1352550"/>
          </a:xfrm>
          <a:prstGeom prst="rect">
            <a:avLst/>
          </a:prstGeom>
        </p:spPr>
      </p:pic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291F9100-B92E-44F0-A3DE-CA14AAAAC4B6}"/>
              </a:ext>
            </a:extLst>
          </p:cNvPr>
          <p:cNvSpPr/>
          <p:nvPr/>
        </p:nvSpPr>
        <p:spPr>
          <a:xfrm>
            <a:off x="1229478" y="2117091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AEABB7F7-873F-474F-AF46-AF4B95BF8DED}"/>
              </a:ext>
            </a:extLst>
          </p:cNvPr>
          <p:cNvSpPr/>
          <p:nvPr/>
        </p:nvSpPr>
        <p:spPr>
          <a:xfrm>
            <a:off x="1229478" y="4777038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313C2C55-434E-4F49-BCF8-FEA414BE304C}"/>
              </a:ext>
            </a:extLst>
          </p:cNvPr>
          <p:cNvSpPr/>
          <p:nvPr/>
        </p:nvSpPr>
        <p:spPr>
          <a:xfrm>
            <a:off x="5496425" y="3158323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373C4F5F-AFAA-4CBB-AD01-6F7BEA9DA790}"/>
              </a:ext>
            </a:extLst>
          </p:cNvPr>
          <p:cNvSpPr/>
          <p:nvPr/>
        </p:nvSpPr>
        <p:spPr>
          <a:xfrm>
            <a:off x="9406691" y="2228850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DF4ACA44-9E9C-4924-A72E-5184F84C918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866525" y="1907541"/>
            <a:ext cx="1744826" cy="4045264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8328B352-411D-4127-A585-88D5E0C7A24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7181096" y="1419225"/>
            <a:ext cx="1252790" cy="3012123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04153010-4203-450A-BDAC-F23EE531A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3886" y="4761782"/>
            <a:ext cx="2619375" cy="1385065"/>
          </a:xfrm>
          <a:prstGeom prst="rect">
            <a:avLst/>
          </a:prstGeom>
        </p:spPr>
      </p:pic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A663B997-9BA3-45E2-BDFF-C4CDF6A206C5}"/>
              </a:ext>
            </a:extLst>
          </p:cNvPr>
          <p:cNvSpPr/>
          <p:nvPr/>
        </p:nvSpPr>
        <p:spPr>
          <a:xfrm>
            <a:off x="9294906" y="4216670"/>
            <a:ext cx="783539" cy="519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3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E42A2C-A7EF-4C01-AF12-EF2EB121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35" y="577517"/>
            <a:ext cx="9956370" cy="47787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F07F05-4C74-4E23-AC6A-032FCA1014B0}"/>
              </a:ext>
            </a:extLst>
          </p:cNvPr>
          <p:cNvSpPr/>
          <p:nvPr/>
        </p:nvSpPr>
        <p:spPr>
          <a:xfrm>
            <a:off x="2606842" y="3070277"/>
            <a:ext cx="6777790" cy="218974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BA99CF-1F59-4019-BFB1-F177F8045461}"/>
              </a:ext>
            </a:extLst>
          </p:cNvPr>
          <p:cNvSpPr/>
          <p:nvPr/>
        </p:nvSpPr>
        <p:spPr>
          <a:xfrm>
            <a:off x="4624767" y="4835263"/>
            <a:ext cx="1370970" cy="31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Console</a:t>
            </a:r>
            <a:r>
              <a:rPr lang="zh-TW" altLang="en-US" sz="1600" dirty="0">
                <a:solidFill>
                  <a:schemeClr val="tx1"/>
                </a:solidFill>
              </a:rPr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163654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676EC8F-98ED-49FE-9B31-FC4D44B9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297026"/>
            <a:ext cx="9701463" cy="52871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64A6DC-1FBE-4B3E-9209-215C697F0532}"/>
              </a:ext>
            </a:extLst>
          </p:cNvPr>
          <p:cNvSpPr/>
          <p:nvPr/>
        </p:nvSpPr>
        <p:spPr>
          <a:xfrm>
            <a:off x="2534653" y="3621502"/>
            <a:ext cx="6777790" cy="19626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05F4A7-7557-417C-A7AF-BF491ED56159}"/>
              </a:ext>
            </a:extLst>
          </p:cNvPr>
          <p:cNvSpPr/>
          <p:nvPr/>
        </p:nvSpPr>
        <p:spPr>
          <a:xfrm>
            <a:off x="4761125" y="5184662"/>
            <a:ext cx="1370970" cy="31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Console</a:t>
            </a:r>
            <a:r>
              <a:rPr lang="zh-TW" altLang="en-US" sz="1600" dirty="0">
                <a:solidFill>
                  <a:schemeClr val="tx1"/>
                </a:solidFill>
              </a:rPr>
              <a:t>內容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CC1DBD5-DED9-48E5-9B0A-2B38D48BE80C}"/>
              </a:ext>
            </a:extLst>
          </p:cNvPr>
          <p:cNvSpPr/>
          <p:nvPr/>
        </p:nvSpPr>
        <p:spPr>
          <a:xfrm>
            <a:off x="561981" y="4146362"/>
            <a:ext cx="1246768" cy="17500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FD4E0F6-161F-4E33-AEFB-75DA0D293E51}"/>
              </a:ext>
            </a:extLst>
          </p:cNvPr>
          <p:cNvSpPr txBox="1">
            <a:spLocks/>
          </p:cNvSpPr>
          <p:nvPr/>
        </p:nvSpPr>
        <p:spPr>
          <a:xfrm>
            <a:off x="309438" y="5756096"/>
            <a:ext cx="9701463" cy="366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產生一</a:t>
            </a:r>
            <a:r>
              <a:rPr lang="en-US" altLang="zh-TW" sz="1600" b="1" dirty="0">
                <a:latin typeface="+mn-lt"/>
              </a:rPr>
              <a:t>CSV</a:t>
            </a:r>
            <a:r>
              <a:rPr lang="zh-TW" altLang="en-US" sz="1600" b="1" dirty="0">
                <a:latin typeface="+mn-lt"/>
              </a:rPr>
              <a:t> </a:t>
            </a:r>
            <a:r>
              <a:rPr lang="en-US" altLang="zh-TW" sz="1600" b="1" dirty="0">
                <a:latin typeface="+mn-lt"/>
              </a:rPr>
              <a:t>file(opentimeoutput.csv)</a:t>
            </a:r>
            <a:endParaRPr lang="zh-TW" alt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37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AFF8E6C-6F1F-4A1B-988D-204BA102A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738" y="2743200"/>
            <a:ext cx="8150493" cy="32784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89CD2C2-6F23-43B2-AA26-58C02B146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4" y="542925"/>
            <a:ext cx="5819775" cy="2200275"/>
          </a:xfrm>
          <a:prstGeom prst="rect">
            <a:avLst/>
          </a:prstGeom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6B62AC87-29C1-42A0-AE2F-1B757F2367C7}"/>
              </a:ext>
            </a:extLst>
          </p:cNvPr>
          <p:cNvSpPr txBox="1">
            <a:spLocks/>
          </p:cNvSpPr>
          <p:nvPr/>
        </p:nvSpPr>
        <p:spPr>
          <a:xfrm>
            <a:off x="6420106" y="542925"/>
            <a:ext cx="1087600" cy="366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輸出檔案</a:t>
            </a:r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47487A1B-F779-42E3-8647-E5C270D52984}"/>
              </a:ext>
            </a:extLst>
          </p:cNvPr>
          <p:cNvSpPr txBox="1">
            <a:spLocks/>
          </p:cNvSpPr>
          <p:nvPr/>
        </p:nvSpPr>
        <p:spPr>
          <a:xfrm>
            <a:off x="6420105" y="2326177"/>
            <a:ext cx="1677147" cy="366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資料庫檔案</a:t>
            </a:r>
          </a:p>
        </p:txBody>
      </p:sp>
    </p:spTree>
    <p:extLst>
      <p:ext uri="{BB962C8B-B14F-4D97-AF65-F5344CB8AC3E}">
        <p14:creationId xmlns:p14="http://schemas.microsoft.com/office/powerpoint/2010/main" val="38640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5BD98B2C-2404-4427-9A7D-528B90D38234}"/>
              </a:ext>
            </a:extLst>
          </p:cNvPr>
          <p:cNvSpPr txBox="1">
            <a:spLocks/>
          </p:cNvSpPr>
          <p:nvPr/>
        </p:nvSpPr>
        <p:spPr>
          <a:xfrm>
            <a:off x="309438" y="145289"/>
            <a:ext cx="7787815" cy="45986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+mn-lt"/>
              </a:rPr>
              <a:t>功能介紹與實作</a:t>
            </a:r>
            <a:r>
              <a:rPr lang="en-US" altLang="zh-TW" sz="2800" b="1" dirty="0">
                <a:latin typeface="+mn-lt"/>
              </a:rPr>
              <a:t>-</a:t>
            </a:r>
            <a:r>
              <a:rPr lang="en-US" altLang="zh-TW" sz="2800" dirty="0" err="1">
                <a:latin typeface="+mn-lt"/>
                <a:ea typeface="+mn-ea"/>
              </a:rPr>
              <a:t>insertData</a:t>
            </a:r>
            <a:r>
              <a:rPr lang="en-US" altLang="zh-TW" sz="2800" dirty="0">
                <a:latin typeface="+mn-lt"/>
                <a:ea typeface="+mn-ea"/>
              </a:rPr>
              <a:t>:</a:t>
            </a:r>
            <a:r>
              <a:rPr lang="zh-TW" altLang="en-US" sz="2800" dirty="0">
                <a:latin typeface="+mn-lt"/>
                <a:ea typeface="+mn-ea"/>
              </a:rPr>
              <a:t> 插入資料</a:t>
            </a:r>
            <a:endParaRPr lang="en-US" altLang="zh-TW" sz="2800" dirty="0">
              <a:latin typeface="+mn-lt"/>
              <a:ea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3CE839-084A-4BAC-8459-CC8ACA04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38" y="824162"/>
            <a:ext cx="2609850" cy="13620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0EFB0D8-4694-4F5A-B9DD-DC3A64B0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2" y="5152080"/>
            <a:ext cx="2590800" cy="13811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BEEE513-E610-4FFC-A846-E7096CA5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333" y="752348"/>
            <a:ext cx="2590800" cy="12573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93ECD50-B397-4B78-A25D-82A72E3BC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107" y="3419226"/>
            <a:ext cx="2628900" cy="2286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514D315-57B9-4028-B2AC-E07379CC0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8016" y="796689"/>
            <a:ext cx="2600325" cy="1314450"/>
          </a:xfrm>
          <a:prstGeom prst="rect">
            <a:avLst/>
          </a:prstGeom>
        </p:spPr>
      </p:pic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62FF0342-884E-44DA-9EA7-6236C475F6E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290007" y="1500437"/>
            <a:ext cx="1718009" cy="3061789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A748EBF6-55DD-463E-8DE3-4A6C921A9E8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907382" y="1380998"/>
            <a:ext cx="1646951" cy="4461645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66998C32-8E3D-486C-BC77-755B86420E40}"/>
              </a:ext>
            </a:extLst>
          </p:cNvPr>
          <p:cNvSpPr/>
          <p:nvPr/>
        </p:nvSpPr>
        <p:spPr>
          <a:xfrm>
            <a:off x="1275098" y="2366835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CC4BA65D-5E99-41F2-9788-CB36C5341F11}"/>
              </a:ext>
            </a:extLst>
          </p:cNvPr>
          <p:cNvSpPr/>
          <p:nvPr/>
        </p:nvSpPr>
        <p:spPr>
          <a:xfrm>
            <a:off x="1275098" y="4562226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6ED7EDB5-E4C9-4761-8290-A07F4861073F}"/>
              </a:ext>
            </a:extLst>
          </p:cNvPr>
          <p:cNvSpPr/>
          <p:nvPr/>
        </p:nvSpPr>
        <p:spPr>
          <a:xfrm>
            <a:off x="5540043" y="2571373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E43856F9-428B-4213-B3BC-0B3F90E55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82" y="2983706"/>
            <a:ext cx="2695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1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794A9E8-6F3C-4502-9A7C-565169E5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0" y="573254"/>
            <a:ext cx="4000500" cy="14763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9A47F6-DC87-44E0-A4C4-950E37AF9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09" y="2237875"/>
            <a:ext cx="9367780" cy="37576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14BDE0-F250-4757-B1E1-64EAD6DA9AED}"/>
              </a:ext>
            </a:extLst>
          </p:cNvPr>
          <p:cNvSpPr/>
          <p:nvPr/>
        </p:nvSpPr>
        <p:spPr>
          <a:xfrm>
            <a:off x="365960" y="1048878"/>
            <a:ext cx="1438777" cy="100075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934177-2E58-450C-A45A-4BFC973244D8}"/>
              </a:ext>
            </a:extLst>
          </p:cNvPr>
          <p:cNvSpPr/>
          <p:nvPr/>
        </p:nvSpPr>
        <p:spPr>
          <a:xfrm>
            <a:off x="4657223" y="4116681"/>
            <a:ext cx="6989345" cy="12133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91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114C8FE5-CD0D-4315-B258-34A28F2309EC}"/>
              </a:ext>
            </a:extLst>
          </p:cNvPr>
          <p:cNvSpPr txBox="1">
            <a:spLocks/>
          </p:cNvSpPr>
          <p:nvPr/>
        </p:nvSpPr>
        <p:spPr>
          <a:xfrm>
            <a:off x="309438" y="145289"/>
            <a:ext cx="7787815" cy="45986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+mn-lt"/>
              </a:rPr>
              <a:t>功能介紹與實作</a:t>
            </a:r>
            <a:r>
              <a:rPr lang="en-US" altLang="zh-TW" sz="2800" b="1" dirty="0">
                <a:latin typeface="+mn-lt"/>
              </a:rPr>
              <a:t>-</a:t>
            </a:r>
            <a:r>
              <a:rPr lang="en-US" altLang="zh-TW" sz="2800" dirty="0" err="1">
                <a:latin typeface="+mn-lt"/>
                <a:ea typeface="+mn-ea"/>
              </a:rPr>
              <a:t>updateData</a:t>
            </a:r>
            <a:r>
              <a:rPr lang="en-US" altLang="zh-TW" sz="2800" dirty="0">
                <a:latin typeface="+mn-lt"/>
                <a:ea typeface="+mn-ea"/>
              </a:rPr>
              <a:t>:</a:t>
            </a:r>
            <a:r>
              <a:rPr lang="zh-TW" altLang="en-US" sz="2800" dirty="0">
                <a:latin typeface="+mn-lt"/>
                <a:ea typeface="+mn-ea"/>
              </a:rPr>
              <a:t> 更改資料</a:t>
            </a:r>
            <a:endParaRPr lang="en-US" altLang="zh-TW" sz="2800" dirty="0">
              <a:latin typeface="+mn-lt"/>
              <a:ea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5B2F83-4454-44CE-B42B-B49E03DE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1" y="776447"/>
            <a:ext cx="2600325" cy="1333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672ED1C-4E19-4DBC-99CC-38AD0C00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5" y="3429000"/>
            <a:ext cx="2695575" cy="12763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AB7F377-5B37-46C0-AF0F-58759AC1A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954" y="728822"/>
            <a:ext cx="2762250" cy="23717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BA85683-A1E7-46CE-A54C-E07F59020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303" y="4100354"/>
            <a:ext cx="2590800" cy="12954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6D231C0-2E6B-45E0-BCD8-33D23CDAA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960" y="728822"/>
            <a:ext cx="2657475" cy="138112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E9790CC-1F6E-4742-8373-7BA69F115C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834" y="3070313"/>
            <a:ext cx="2581275" cy="1295400"/>
          </a:xfrm>
          <a:prstGeom prst="rect">
            <a:avLst/>
          </a:prstGeom>
        </p:spPr>
      </p:pic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25C8A12-B909-4C64-B7EB-334A3CDECD3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016040" y="1914685"/>
            <a:ext cx="1537914" cy="2152490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4062103B-80C1-445F-893F-2DC6BECC0286}"/>
              </a:ext>
            </a:extLst>
          </p:cNvPr>
          <p:cNvSpPr/>
          <p:nvPr/>
        </p:nvSpPr>
        <p:spPr>
          <a:xfrm>
            <a:off x="1282993" y="2643347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E5343ECC-5CBA-4542-AF26-773171558F5E}"/>
              </a:ext>
            </a:extLst>
          </p:cNvPr>
          <p:cNvSpPr/>
          <p:nvPr/>
        </p:nvSpPr>
        <p:spPr>
          <a:xfrm>
            <a:off x="5711615" y="3355261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2C4410E6-37A7-41AA-AAB8-0B0498B08B46}"/>
              </a:ext>
            </a:extLst>
          </p:cNvPr>
          <p:cNvSpPr/>
          <p:nvPr/>
        </p:nvSpPr>
        <p:spPr>
          <a:xfrm>
            <a:off x="9738812" y="2414747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62A790C3-10B5-4ACA-904C-4E5F7ACD7C5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278103" y="1419385"/>
            <a:ext cx="1468857" cy="3328669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2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7862E0F-FE09-4142-9B57-ABCAA82572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1156" y="332493"/>
            <a:ext cx="10080977" cy="457200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+mn-lt"/>
              </a:rPr>
              <a:t>大綱</a:t>
            </a:r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0253829A-F666-4C4E-9C50-6B1259C26CF0}"/>
              </a:ext>
            </a:extLst>
          </p:cNvPr>
          <p:cNvSpPr txBox="1">
            <a:spLocks/>
          </p:cNvSpPr>
          <p:nvPr/>
        </p:nvSpPr>
        <p:spPr>
          <a:xfrm>
            <a:off x="1069181" y="1277923"/>
            <a:ext cx="10080977" cy="4802405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zh-TW" altLang="en-US" sz="2400" b="1" dirty="0">
                <a:latin typeface="+mn-lt"/>
                <a:ea typeface="+mn-ea"/>
              </a:rPr>
              <a:t>程式架構</a:t>
            </a:r>
            <a:r>
              <a:rPr lang="en-US" altLang="zh-TW" sz="2400" b="1" dirty="0">
                <a:latin typeface="+mn-lt"/>
                <a:ea typeface="+mn-ea"/>
              </a:rPr>
              <a:t>:</a:t>
            </a:r>
          </a:p>
          <a:p>
            <a:r>
              <a:rPr lang="en-US" altLang="zh-TW" sz="2400" dirty="0">
                <a:latin typeface="+mn-lt"/>
                <a:ea typeface="+mn-ea"/>
              </a:rPr>
              <a:t>        1.1: </a:t>
            </a:r>
            <a:r>
              <a:rPr lang="en-US" altLang="zh-TW" sz="2400" dirty="0" err="1">
                <a:latin typeface="+mn-lt"/>
                <a:ea typeface="+mn-ea"/>
              </a:rPr>
              <a:t>mainProgram</a:t>
            </a:r>
            <a:r>
              <a:rPr lang="en-US" altLang="zh-TW" sz="2400" dirty="0">
                <a:latin typeface="+mn-lt"/>
                <a:ea typeface="+mn-ea"/>
              </a:rPr>
              <a:t>: </a:t>
            </a:r>
            <a:r>
              <a:rPr lang="zh-TW" altLang="en-US" sz="2400" dirty="0">
                <a:latin typeface="+mn-lt"/>
                <a:ea typeface="+mn-ea"/>
              </a:rPr>
              <a:t>主程式</a:t>
            </a:r>
            <a:endParaRPr lang="en-US" altLang="zh-TW" sz="2400" dirty="0">
              <a:latin typeface="+mn-lt"/>
              <a:ea typeface="+mn-ea"/>
            </a:endParaRPr>
          </a:p>
          <a:p>
            <a:r>
              <a:rPr lang="en-US" altLang="zh-TW" sz="2400" dirty="0">
                <a:latin typeface="+mn-lt"/>
                <a:ea typeface="+mn-ea"/>
              </a:rPr>
              <a:t>        1.2: </a:t>
            </a:r>
            <a:r>
              <a:rPr lang="en-US" altLang="zh-TW" sz="2400" dirty="0" err="1">
                <a:latin typeface="+mn-lt"/>
                <a:ea typeface="+mn-ea"/>
              </a:rPr>
              <a:t>inOutFunction</a:t>
            </a:r>
            <a:r>
              <a:rPr lang="en-US" altLang="zh-TW" sz="2400" dirty="0">
                <a:latin typeface="+mn-lt"/>
                <a:ea typeface="+mn-ea"/>
              </a:rPr>
              <a:t>:</a:t>
            </a:r>
            <a:r>
              <a:rPr lang="zh-TW" altLang="en-US" sz="2400" dirty="0">
                <a:latin typeface="+mn-lt"/>
                <a:ea typeface="+mn-ea"/>
              </a:rPr>
              <a:t> 檔案輸入輸出</a:t>
            </a:r>
            <a:endParaRPr lang="en-US" altLang="zh-TW" sz="2400" dirty="0">
              <a:latin typeface="+mn-lt"/>
              <a:ea typeface="+mn-ea"/>
            </a:endParaRPr>
          </a:p>
          <a:p>
            <a:r>
              <a:rPr lang="en-US" altLang="zh-TW" sz="2400" dirty="0">
                <a:latin typeface="+mn-lt"/>
                <a:ea typeface="+mn-ea"/>
              </a:rPr>
              <a:t>        1.3: </a:t>
            </a:r>
            <a:r>
              <a:rPr lang="en-US" altLang="zh-TW" sz="2400" dirty="0" err="1">
                <a:latin typeface="+mn-lt"/>
                <a:ea typeface="+mn-ea"/>
              </a:rPr>
              <a:t>sqlFunction</a:t>
            </a:r>
            <a:r>
              <a:rPr lang="en-US" altLang="zh-TW" sz="2400" dirty="0">
                <a:latin typeface="+mn-lt"/>
                <a:ea typeface="+mn-ea"/>
              </a:rPr>
              <a:t>:</a:t>
            </a:r>
            <a:r>
              <a:rPr lang="zh-TW" altLang="en-US" sz="2400" dirty="0">
                <a:latin typeface="+mn-lt"/>
                <a:ea typeface="+mn-ea"/>
              </a:rPr>
              <a:t> 資料庫連結與執行</a:t>
            </a:r>
            <a:endParaRPr lang="en-US" altLang="zh-TW" sz="2400" dirty="0">
              <a:latin typeface="+mn-lt"/>
              <a:ea typeface="+mn-ea"/>
            </a:endParaRPr>
          </a:p>
          <a:p>
            <a:endParaRPr lang="en-US" altLang="zh-TW" sz="2400" dirty="0">
              <a:latin typeface="+mn-lt"/>
              <a:ea typeface="+mn-ea"/>
            </a:endParaRPr>
          </a:p>
          <a:p>
            <a:pPr marL="457200" indent="-457200">
              <a:buAutoNum type="arabicPeriod" startAt="2"/>
            </a:pPr>
            <a:r>
              <a:rPr lang="zh-TW" altLang="en-US" sz="2400" b="1" dirty="0">
                <a:latin typeface="+mn-lt"/>
                <a:ea typeface="+mn-ea"/>
              </a:rPr>
              <a:t>功能介紹與實作</a:t>
            </a:r>
            <a:endParaRPr lang="en-US" altLang="zh-TW" sz="2400" b="1" dirty="0">
              <a:latin typeface="+mn-lt"/>
              <a:ea typeface="+mn-ea"/>
            </a:endParaRPr>
          </a:p>
          <a:p>
            <a:r>
              <a:rPr lang="en-US" altLang="zh-TW" sz="2400" dirty="0">
                <a:latin typeface="+mn-lt"/>
                <a:ea typeface="+mn-ea"/>
              </a:rPr>
              <a:t>        2.1 </a:t>
            </a:r>
            <a:r>
              <a:rPr lang="en-US" altLang="zh-TW" sz="2400" dirty="0" err="1">
                <a:latin typeface="+mn-lt"/>
                <a:ea typeface="+mn-ea"/>
              </a:rPr>
              <a:t>inputFile</a:t>
            </a:r>
            <a:r>
              <a:rPr lang="en-US" altLang="zh-TW" sz="2400" dirty="0">
                <a:latin typeface="+mn-lt"/>
                <a:ea typeface="+mn-ea"/>
              </a:rPr>
              <a:t>:</a:t>
            </a:r>
            <a:r>
              <a:rPr lang="zh-TW" altLang="en-US" sz="2400" dirty="0">
                <a:latin typeface="+mn-lt"/>
                <a:ea typeface="+mn-ea"/>
              </a:rPr>
              <a:t> 檔案輸入</a:t>
            </a:r>
            <a:endParaRPr lang="en-US" altLang="zh-TW" sz="2400" dirty="0">
              <a:latin typeface="+mn-lt"/>
              <a:ea typeface="+mn-ea"/>
            </a:endParaRPr>
          </a:p>
          <a:p>
            <a:r>
              <a:rPr lang="en-US" altLang="zh-TW" sz="2400" dirty="0">
                <a:latin typeface="+mn-lt"/>
                <a:ea typeface="+mn-ea"/>
              </a:rPr>
              <a:t>        2.2 </a:t>
            </a:r>
            <a:r>
              <a:rPr lang="en-US" altLang="zh-TW" sz="2400" dirty="0" err="1">
                <a:latin typeface="+mn-lt"/>
                <a:ea typeface="+mn-ea"/>
              </a:rPr>
              <a:t>outputfile</a:t>
            </a:r>
            <a:r>
              <a:rPr lang="en-US" altLang="zh-TW" sz="2400" dirty="0">
                <a:latin typeface="+mn-lt"/>
                <a:ea typeface="+mn-ea"/>
              </a:rPr>
              <a:t>:</a:t>
            </a:r>
            <a:r>
              <a:rPr lang="zh-TW" altLang="en-US" sz="2400" dirty="0">
                <a:latin typeface="+mn-lt"/>
                <a:ea typeface="+mn-ea"/>
              </a:rPr>
              <a:t> 檔案輸出</a:t>
            </a:r>
            <a:endParaRPr lang="en-US" altLang="zh-TW" sz="2400" dirty="0">
              <a:latin typeface="+mn-lt"/>
              <a:ea typeface="+mn-ea"/>
            </a:endParaRPr>
          </a:p>
          <a:p>
            <a:r>
              <a:rPr lang="en-US" altLang="zh-TW" sz="2400" dirty="0">
                <a:latin typeface="+mn-lt"/>
                <a:ea typeface="+mn-ea"/>
              </a:rPr>
              <a:t>        2.1 select:</a:t>
            </a:r>
            <a:r>
              <a:rPr lang="zh-TW" altLang="en-US" sz="2400" dirty="0">
                <a:latin typeface="+mn-lt"/>
                <a:ea typeface="+mn-ea"/>
              </a:rPr>
              <a:t> 資料庫資料搜尋</a:t>
            </a:r>
            <a:endParaRPr lang="en-US" altLang="zh-TW" sz="2400" dirty="0">
              <a:latin typeface="+mn-lt"/>
              <a:ea typeface="+mn-ea"/>
            </a:endParaRPr>
          </a:p>
          <a:p>
            <a:r>
              <a:rPr lang="en-US" altLang="zh-TW" sz="2400" dirty="0">
                <a:latin typeface="+mn-lt"/>
                <a:ea typeface="+mn-ea"/>
              </a:rPr>
              <a:t>        2.2 </a:t>
            </a:r>
            <a:r>
              <a:rPr lang="en-US" altLang="zh-TW" sz="2400" dirty="0" err="1">
                <a:latin typeface="+mn-lt"/>
                <a:ea typeface="+mn-ea"/>
              </a:rPr>
              <a:t>selectBy</a:t>
            </a:r>
            <a:r>
              <a:rPr lang="en-US" altLang="zh-TW" sz="2400" dirty="0">
                <a:latin typeface="+mn-lt"/>
                <a:ea typeface="+mn-ea"/>
              </a:rPr>
              <a:t>:</a:t>
            </a:r>
            <a:r>
              <a:rPr lang="zh-TW" altLang="en-US" sz="2400" dirty="0">
                <a:latin typeface="+mn-lt"/>
                <a:ea typeface="+mn-ea"/>
              </a:rPr>
              <a:t> 資料庫資料搜尋</a:t>
            </a:r>
            <a:r>
              <a:rPr lang="en-US" altLang="zh-TW" sz="2400" dirty="0">
                <a:latin typeface="+mn-lt"/>
                <a:ea typeface="+mn-ea"/>
              </a:rPr>
              <a:t>by</a:t>
            </a:r>
            <a:r>
              <a:rPr lang="zh-TW" altLang="en-US" sz="2400" dirty="0">
                <a:latin typeface="+mn-lt"/>
                <a:ea typeface="+mn-ea"/>
              </a:rPr>
              <a:t>條件</a:t>
            </a:r>
            <a:endParaRPr lang="en-US" altLang="zh-TW" sz="2400" dirty="0">
              <a:latin typeface="+mn-lt"/>
              <a:ea typeface="+mn-ea"/>
            </a:endParaRPr>
          </a:p>
          <a:p>
            <a:r>
              <a:rPr lang="en-US" altLang="zh-TW" sz="2400" dirty="0">
                <a:latin typeface="+mn-lt"/>
                <a:ea typeface="+mn-ea"/>
              </a:rPr>
              <a:t>        2.3 </a:t>
            </a:r>
            <a:r>
              <a:rPr lang="en-US" altLang="zh-TW" sz="2400" dirty="0" err="1">
                <a:latin typeface="+mn-lt"/>
                <a:ea typeface="+mn-ea"/>
              </a:rPr>
              <a:t>insertData</a:t>
            </a:r>
            <a:r>
              <a:rPr lang="en-US" altLang="zh-TW" sz="2400" dirty="0">
                <a:latin typeface="+mn-lt"/>
                <a:ea typeface="+mn-ea"/>
              </a:rPr>
              <a:t>:</a:t>
            </a:r>
            <a:r>
              <a:rPr lang="zh-TW" altLang="en-US" sz="2400" dirty="0">
                <a:latin typeface="+mn-lt"/>
                <a:ea typeface="+mn-ea"/>
              </a:rPr>
              <a:t> 插入資料</a:t>
            </a:r>
            <a:endParaRPr lang="en-US" altLang="zh-TW" sz="2400" dirty="0">
              <a:latin typeface="+mn-lt"/>
              <a:ea typeface="+mn-ea"/>
            </a:endParaRPr>
          </a:p>
          <a:p>
            <a:r>
              <a:rPr lang="en-US" altLang="zh-TW" sz="2400" dirty="0">
                <a:latin typeface="+mn-lt"/>
                <a:ea typeface="+mn-ea"/>
              </a:rPr>
              <a:t>        2.4 </a:t>
            </a:r>
            <a:r>
              <a:rPr lang="en-US" altLang="zh-TW" sz="2400" dirty="0" err="1">
                <a:latin typeface="+mn-lt"/>
                <a:ea typeface="+mn-ea"/>
              </a:rPr>
              <a:t>updateData</a:t>
            </a:r>
            <a:r>
              <a:rPr lang="en-US" altLang="zh-TW" sz="2400" dirty="0">
                <a:latin typeface="+mn-lt"/>
                <a:ea typeface="+mn-ea"/>
              </a:rPr>
              <a:t>:</a:t>
            </a:r>
            <a:r>
              <a:rPr lang="zh-TW" altLang="en-US" sz="2400" dirty="0">
                <a:latin typeface="+mn-lt"/>
                <a:ea typeface="+mn-ea"/>
              </a:rPr>
              <a:t> 更改資料</a:t>
            </a:r>
            <a:endParaRPr lang="en-US" altLang="zh-TW" sz="2400" dirty="0">
              <a:latin typeface="+mn-lt"/>
              <a:ea typeface="+mn-ea"/>
            </a:endParaRPr>
          </a:p>
          <a:p>
            <a:r>
              <a:rPr lang="en-US" altLang="zh-TW" sz="2400" dirty="0">
                <a:latin typeface="+mn-lt"/>
                <a:ea typeface="+mn-ea"/>
              </a:rPr>
              <a:t>        2.5 </a:t>
            </a:r>
            <a:r>
              <a:rPr lang="en-US" altLang="zh-TW" sz="2400" dirty="0" err="1">
                <a:latin typeface="+mn-lt"/>
                <a:ea typeface="+mn-ea"/>
              </a:rPr>
              <a:t>deleteData</a:t>
            </a:r>
            <a:r>
              <a:rPr lang="en-US" altLang="zh-TW" sz="2400" dirty="0">
                <a:latin typeface="+mn-lt"/>
                <a:ea typeface="+mn-ea"/>
              </a:rPr>
              <a:t>:</a:t>
            </a:r>
            <a:r>
              <a:rPr lang="zh-TW" altLang="en-US" sz="2400" dirty="0">
                <a:latin typeface="+mn-lt"/>
                <a:ea typeface="+mn-ea"/>
              </a:rPr>
              <a:t> 刪除資料</a:t>
            </a:r>
            <a:endParaRPr lang="en-US" altLang="zh-TW" sz="2400" dirty="0">
              <a:latin typeface="+mn-lt"/>
              <a:ea typeface="+mn-ea"/>
            </a:endParaRPr>
          </a:p>
          <a:p>
            <a:endParaRPr lang="en-US" altLang="zh-TW" sz="2400" dirty="0">
              <a:latin typeface="+mn-lt"/>
              <a:ea typeface="+mn-ea"/>
            </a:endParaRPr>
          </a:p>
          <a:p>
            <a:r>
              <a:rPr lang="en-US" altLang="zh-TW" sz="2400" dirty="0">
                <a:latin typeface="+mn-lt"/>
                <a:ea typeface="+mn-ea"/>
              </a:rPr>
              <a:t>3</a:t>
            </a:r>
            <a:r>
              <a:rPr lang="en-US" altLang="zh-TW" sz="2400" b="1" dirty="0">
                <a:latin typeface="+mn-lt"/>
                <a:ea typeface="+mn-ea"/>
              </a:rPr>
              <a:t>.     </a:t>
            </a:r>
            <a:r>
              <a:rPr lang="zh-TW" altLang="en-US" sz="2400" b="1" dirty="0">
                <a:latin typeface="+mn-lt"/>
                <a:ea typeface="+mn-ea"/>
              </a:rPr>
              <a:t>附錄</a:t>
            </a:r>
            <a:endParaRPr lang="en-US" altLang="zh-TW" sz="24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329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15EDAB2-21CF-45EF-8745-AD63D8EC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337110"/>
            <a:ext cx="3792434" cy="134377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97E24BF-8DFF-40E8-82C2-090E1276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68" y="217768"/>
            <a:ext cx="7295148" cy="29262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55BC4E-166B-4AA5-8C43-49FA8DFC1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969" y="3292658"/>
            <a:ext cx="7295148" cy="293322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C66B9367-5280-4D9B-9D4A-C7FCC01DB62E}"/>
              </a:ext>
            </a:extLst>
          </p:cNvPr>
          <p:cNvSpPr/>
          <p:nvPr/>
        </p:nvSpPr>
        <p:spPr>
          <a:xfrm>
            <a:off x="6533147" y="2413815"/>
            <a:ext cx="457200" cy="172974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1F69C43-40AE-49D8-8D3C-E98BCE90F595}"/>
              </a:ext>
            </a:extLst>
          </p:cNvPr>
          <p:cNvSpPr/>
          <p:nvPr/>
        </p:nvSpPr>
        <p:spPr>
          <a:xfrm>
            <a:off x="6533147" y="5489888"/>
            <a:ext cx="457200" cy="172974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32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C3433528-C418-4A12-A957-7EA34727C572}"/>
              </a:ext>
            </a:extLst>
          </p:cNvPr>
          <p:cNvSpPr txBox="1">
            <a:spLocks/>
          </p:cNvSpPr>
          <p:nvPr/>
        </p:nvSpPr>
        <p:spPr>
          <a:xfrm>
            <a:off x="309438" y="145289"/>
            <a:ext cx="7787815" cy="45986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+mn-lt"/>
              </a:rPr>
              <a:t>功能介紹與實作</a:t>
            </a:r>
            <a:r>
              <a:rPr lang="en-US" altLang="zh-TW" sz="2800" b="1" dirty="0">
                <a:latin typeface="+mn-lt"/>
              </a:rPr>
              <a:t>-</a:t>
            </a:r>
            <a:r>
              <a:rPr lang="en-US" altLang="zh-TW" sz="2800" dirty="0" err="1">
                <a:latin typeface="+mn-lt"/>
                <a:ea typeface="+mn-ea"/>
              </a:rPr>
              <a:t>deleteData</a:t>
            </a:r>
            <a:r>
              <a:rPr lang="en-US" altLang="zh-TW" sz="2800" dirty="0">
                <a:latin typeface="+mn-lt"/>
                <a:ea typeface="+mn-ea"/>
              </a:rPr>
              <a:t>:</a:t>
            </a:r>
            <a:r>
              <a:rPr lang="zh-TW" altLang="en-US" sz="2800" dirty="0">
                <a:latin typeface="+mn-lt"/>
                <a:ea typeface="+mn-ea"/>
              </a:rPr>
              <a:t> 刪除資料</a:t>
            </a:r>
            <a:endParaRPr lang="en-US" altLang="zh-TW" sz="2800" dirty="0">
              <a:latin typeface="+mn-lt"/>
              <a:ea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369343-F203-4F2C-8FFC-A49CBB1E9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7" y="935956"/>
            <a:ext cx="2619375" cy="13525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4196372-B6EF-473C-B1F7-B9824C5B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17" y="2956304"/>
            <a:ext cx="2676525" cy="13049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8676DC-3FA1-4DD2-B479-9199974F3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92" y="4929027"/>
            <a:ext cx="2628900" cy="13906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A680F2D-7E4C-4C69-9716-81F51168E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248" y="959768"/>
            <a:ext cx="2600325" cy="1304925"/>
          </a:xfrm>
          <a:prstGeom prst="rect">
            <a:avLst/>
          </a:prstGeom>
        </p:spPr>
      </p:pic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644F500-F3E9-4817-90B9-D112AE335F7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026192" y="1612231"/>
            <a:ext cx="1926056" cy="4012121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811EEBF4-9FF0-47C0-9717-AEBFD7790B74}"/>
              </a:ext>
            </a:extLst>
          </p:cNvPr>
          <p:cNvSpPr/>
          <p:nvPr/>
        </p:nvSpPr>
        <p:spPr>
          <a:xfrm>
            <a:off x="1374858" y="2337657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FC28F407-DFE3-46F7-B484-6684F2D28C92}"/>
              </a:ext>
            </a:extLst>
          </p:cNvPr>
          <p:cNvSpPr/>
          <p:nvPr/>
        </p:nvSpPr>
        <p:spPr>
          <a:xfrm>
            <a:off x="1374858" y="4411703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352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3024AB5-FE16-4575-9F17-5EC57100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85" y="1889960"/>
            <a:ext cx="9001125" cy="2019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0E0589-2CB3-42A0-A64C-2F9FB725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85" y="4118334"/>
            <a:ext cx="8991600" cy="18954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2C23EE-5279-4BF4-9993-AC6FD15F1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4" y="337110"/>
            <a:ext cx="3792434" cy="1343776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0B517E03-50DE-4645-BECE-40A5CBE356CD}"/>
              </a:ext>
            </a:extLst>
          </p:cNvPr>
          <p:cNvSpPr/>
          <p:nvPr/>
        </p:nvSpPr>
        <p:spPr>
          <a:xfrm>
            <a:off x="3176336" y="3342513"/>
            <a:ext cx="2719137" cy="218834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033C421-C36A-4158-B57B-1760804C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55" y="569494"/>
            <a:ext cx="9382256" cy="5875385"/>
          </a:xfrm>
          <a:prstGeom prst="rect">
            <a:avLst/>
          </a:prstGeom>
        </p:spPr>
      </p:pic>
      <p:sp>
        <p:nvSpPr>
          <p:cNvPr id="8" name="標題 3">
            <a:extLst>
              <a:ext uri="{FF2B5EF4-FFF2-40B4-BE49-F238E27FC236}">
                <a16:creationId xmlns:a16="http://schemas.microsoft.com/office/drawing/2014/main" id="{F3D4025D-93C6-416C-9F94-DA7F7A32E2D1}"/>
              </a:ext>
            </a:extLst>
          </p:cNvPr>
          <p:cNvSpPr txBox="1">
            <a:spLocks/>
          </p:cNvSpPr>
          <p:nvPr/>
        </p:nvSpPr>
        <p:spPr>
          <a:xfrm>
            <a:off x="1061156" y="103891"/>
            <a:ext cx="719250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+mn-lt"/>
              </a:rPr>
              <a:t>附錄</a:t>
            </a:r>
            <a:r>
              <a:rPr lang="en-US" altLang="zh-TW" sz="2800" b="1" dirty="0">
                <a:latin typeface="+mn-lt"/>
              </a:rPr>
              <a:t>:</a:t>
            </a:r>
            <a:r>
              <a:rPr lang="zh-TW" altLang="en-US" sz="2800" b="1" dirty="0">
                <a:latin typeface="+mn-lt"/>
              </a:rPr>
              <a:t> </a:t>
            </a:r>
            <a:r>
              <a:rPr lang="en-US" altLang="zh-TW" sz="2800" b="1" dirty="0" err="1">
                <a:latin typeface="+mn-lt"/>
              </a:rPr>
              <a:t>mainProgram</a:t>
            </a:r>
            <a:endParaRPr lang="zh-TW" altLang="en-US" sz="2800" b="1" dirty="0">
              <a:latin typeface="+mn-lt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E71788F-12BD-43CF-AA3E-5B5B2B042E04}"/>
              </a:ext>
            </a:extLst>
          </p:cNvPr>
          <p:cNvSpPr/>
          <p:nvPr/>
        </p:nvSpPr>
        <p:spPr>
          <a:xfrm>
            <a:off x="1910597" y="4549423"/>
            <a:ext cx="1882469" cy="293510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38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A5C0384-30C9-4D54-B40E-A5B67250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14" y="312821"/>
            <a:ext cx="9361282" cy="58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48AC95E-D9FE-40B4-AB61-1B5C3FB9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14" y="156413"/>
            <a:ext cx="9346961" cy="58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FACDED-8652-4FAE-AB0F-D06D9CEB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58" y="561975"/>
            <a:ext cx="9380621" cy="2436763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D6F7645E-F589-4F21-BF17-02B741DF87FD}"/>
              </a:ext>
            </a:extLst>
          </p:cNvPr>
          <p:cNvSpPr/>
          <p:nvPr/>
        </p:nvSpPr>
        <p:spPr>
          <a:xfrm>
            <a:off x="2328285" y="1174043"/>
            <a:ext cx="3429047" cy="869245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4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15F0C35E-03C9-495A-B618-2E6E62A9A964}"/>
              </a:ext>
            </a:extLst>
          </p:cNvPr>
          <p:cNvSpPr txBox="1">
            <a:spLocks/>
          </p:cNvSpPr>
          <p:nvPr/>
        </p:nvSpPr>
        <p:spPr>
          <a:xfrm>
            <a:off x="1061156" y="103891"/>
            <a:ext cx="719250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+mn-lt"/>
              </a:rPr>
              <a:t>附錄</a:t>
            </a:r>
            <a:r>
              <a:rPr lang="en-US" altLang="zh-TW" sz="2800" b="1" dirty="0">
                <a:latin typeface="+mn-lt"/>
              </a:rPr>
              <a:t>:</a:t>
            </a:r>
            <a:r>
              <a:rPr lang="zh-TW" altLang="en-US" sz="2800" b="1" dirty="0">
                <a:latin typeface="+mn-lt"/>
              </a:rPr>
              <a:t> </a:t>
            </a:r>
            <a:r>
              <a:rPr lang="en-US" altLang="zh-TW" sz="2800" b="1" dirty="0" err="1">
                <a:latin typeface="+mn-lt"/>
              </a:rPr>
              <a:t>inOutFunction</a:t>
            </a:r>
            <a:endParaRPr lang="zh-TW" altLang="en-US" sz="2800" b="1" dirty="0">
              <a:latin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85B1AF-472D-4F8F-97EE-0ED49E6B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561091"/>
            <a:ext cx="9848850" cy="612457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1075FA2-5196-4874-9B30-2C4222C0907B}"/>
              </a:ext>
            </a:extLst>
          </p:cNvPr>
          <p:cNvSpPr/>
          <p:nvPr/>
        </p:nvSpPr>
        <p:spPr>
          <a:xfrm>
            <a:off x="2125086" y="4583289"/>
            <a:ext cx="6465757" cy="745067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011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9FD4163-B074-4082-AEEC-ECA7C366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76225"/>
            <a:ext cx="9867900" cy="630555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7E328B4E-DBAA-4702-B475-722C93950FD1}"/>
              </a:ext>
            </a:extLst>
          </p:cNvPr>
          <p:cNvSpPr/>
          <p:nvPr/>
        </p:nvSpPr>
        <p:spPr>
          <a:xfrm>
            <a:off x="1919111" y="5125157"/>
            <a:ext cx="4492977" cy="125306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138AA79-C600-4D2D-A189-BF7A1FF60CF3}"/>
              </a:ext>
            </a:extLst>
          </p:cNvPr>
          <p:cNvSpPr/>
          <p:nvPr/>
        </p:nvSpPr>
        <p:spPr>
          <a:xfrm>
            <a:off x="1648178" y="1975557"/>
            <a:ext cx="7890933" cy="235937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E530414-B23A-45E6-9369-62F415633737}"/>
              </a:ext>
            </a:extLst>
          </p:cNvPr>
          <p:cNvSpPr/>
          <p:nvPr/>
        </p:nvSpPr>
        <p:spPr>
          <a:xfrm>
            <a:off x="1162050" y="112890"/>
            <a:ext cx="8139994" cy="143368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3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E39F524-F2D1-48BA-8BA8-70BC8D17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66712"/>
            <a:ext cx="9858375" cy="6124575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1B0DA2C-37AD-4DFF-B18A-C79FAB9540B3}"/>
              </a:ext>
            </a:extLst>
          </p:cNvPr>
          <p:cNvSpPr/>
          <p:nvPr/>
        </p:nvSpPr>
        <p:spPr>
          <a:xfrm>
            <a:off x="2170241" y="366711"/>
            <a:ext cx="3146826" cy="231599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AFAD3F-27C6-4AB8-A49E-2E1C5106BCAB}"/>
              </a:ext>
            </a:extLst>
          </p:cNvPr>
          <p:cNvSpPr/>
          <p:nvPr/>
        </p:nvSpPr>
        <p:spPr>
          <a:xfrm>
            <a:off x="2170240" y="3866268"/>
            <a:ext cx="4230559" cy="321910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08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C705B49C-0CF6-4558-8D20-5A2A5E72F960}"/>
              </a:ext>
            </a:extLst>
          </p:cNvPr>
          <p:cNvSpPr txBox="1">
            <a:spLocks/>
          </p:cNvSpPr>
          <p:nvPr/>
        </p:nvSpPr>
        <p:spPr>
          <a:xfrm>
            <a:off x="1061156" y="332493"/>
            <a:ext cx="1008097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/>
              <a:t>程式架構</a:t>
            </a:r>
            <a:r>
              <a:rPr lang="en-US" altLang="zh-TW" sz="2800" b="1" dirty="0"/>
              <a:t>:</a:t>
            </a:r>
            <a:endParaRPr lang="zh-TW" altLang="en-US" sz="28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D2B7D5-CCE4-4229-8493-67FE5329F692}"/>
              </a:ext>
            </a:extLst>
          </p:cNvPr>
          <p:cNvSpPr/>
          <p:nvPr/>
        </p:nvSpPr>
        <p:spPr>
          <a:xfrm>
            <a:off x="327231" y="1251284"/>
            <a:ext cx="4304928" cy="4843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</a:rPr>
              <a:t>mainProgram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ea typeface="+mn-ea"/>
              </a:rPr>
              <a:t>inputFile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ea typeface="+mn-ea"/>
              </a:rPr>
              <a:t> 檔案輸入</a:t>
            </a:r>
            <a:endParaRPr lang="en-US" altLang="zh-TW" sz="1800" dirty="0">
              <a:solidFill>
                <a:schemeClr val="tx1"/>
              </a:solidFill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ea typeface="+mn-ea"/>
              </a:rPr>
              <a:t>outputfile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ea typeface="+mn-ea"/>
              </a:rPr>
              <a:t> 檔案輸出</a:t>
            </a: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zh-TW" sz="1800" dirty="0">
              <a:solidFill>
                <a:schemeClr val="tx1"/>
              </a:solidFill>
              <a:ea typeface="+mn-ea"/>
            </a:endParaRPr>
          </a:p>
          <a:p>
            <a:pPr marL="342900" indent="-342900">
              <a:buAutoNum type="arabicPeriod"/>
            </a:pPr>
            <a:endParaRPr lang="en-US" altLang="zh-TW" sz="1800" dirty="0">
              <a:solidFill>
                <a:schemeClr val="tx1"/>
              </a:solidFill>
              <a:ea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select:</a:t>
            </a:r>
            <a:r>
              <a:rPr lang="zh-TW" altLang="en-US" sz="1800" dirty="0">
                <a:solidFill>
                  <a:schemeClr val="tx1"/>
                </a:solidFill>
                <a:ea typeface="+mn-ea"/>
              </a:rPr>
              <a:t> 資料庫資料搜尋</a:t>
            </a:r>
            <a:endParaRPr lang="en-US" altLang="zh-TW" sz="1800" dirty="0">
              <a:solidFill>
                <a:schemeClr val="tx1"/>
              </a:solidFill>
              <a:ea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ea typeface="+mn-ea"/>
              </a:rPr>
              <a:t>selectBy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ea typeface="+mn-ea"/>
              </a:rPr>
              <a:t> 資料庫資料搜尋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by</a:t>
            </a:r>
            <a:r>
              <a:rPr lang="zh-TW" altLang="en-US" sz="1800" dirty="0">
                <a:solidFill>
                  <a:schemeClr val="tx1"/>
                </a:solidFill>
                <a:ea typeface="+mn-ea"/>
              </a:rPr>
              <a:t>條件</a:t>
            </a:r>
            <a:endParaRPr lang="en-US" altLang="zh-TW" sz="1800" dirty="0">
              <a:solidFill>
                <a:schemeClr val="tx1"/>
              </a:solidFill>
              <a:ea typeface="+mn-ea"/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4.1 </a:t>
            </a:r>
            <a:r>
              <a:rPr lang="zh-TW" altLang="en-US" dirty="0">
                <a:solidFill>
                  <a:schemeClr val="tx1"/>
                </a:solidFill>
              </a:rPr>
              <a:t>搜尋結果檔案輸出</a:t>
            </a: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ea typeface="+mn-ea"/>
              </a:rPr>
              <a:t>insertData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ea typeface="+mn-ea"/>
              </a:rPr>
              <a:t> 插入資料</a:t>
            </a:r>
            <a:endParaRPr lang="en-US" altLang="zh-TW" sz="1800" dirty="0">
              <a:solidFill>
                <a:schemeClr val="tx1"/>
              </a:solidFill>
              <a:ea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ea typeface="+mn-ea"/>
              </a:rPr>
              <a:t>updateData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ea typeface="+mn-ea"/>
              </a:rPr>
              <a:t> 更改資料</a:t>
            </a:r>
            <a:endParaRPr lang="en-US" altLang="zh-TW" sz="1800" dirty="0">
              <a:solidFill>
                <a:schemeClr val="tx1"/>
              </a:solidFill>
              <a:ea typeface="+mn-ea"/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ea typeface="+mn-ea"/>
              </a:rPr>
              <a:t>deleteData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ea typeface="+mn-ea"/>
              </a:rPr>
              <a:t> 刪除資料</a:t>
            </a:r>
            <a:endParaRPr lang="en-US" altLang="zh-TW" sz="1800" dirty="0">
              <a:solidFill>
                <a:schemeClr val="tx1"/>
              </a:solidFill>
              <a:ea typeface="+mn-ea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sz="1800" dirty="0">
                <a:solidFill>
                  <a:schemeClr val="tx1"/>
                </a:solidFill>
                <a:ea typeface="+mn-ea"/>
              </a:rPr>
              <a:t>結束程式</a:t>
            </a:r>
            <a:endParaRPr lang="en-US" altLang="zh-TW" sz="1800" dirty="0">
              <a:solidFill>
                <a:schemeClr val="tx1"/>
              </a:solidFill>
              <a:ea typeface="+mn-ea"/>
            </a:endParaRPr>
          </a:p>
          <a:p>
            <a:pPr marL="342900" indent="-342900">
              <a:buAutoNum type="arabicPeriod"/>
            </a:pPr>
            <a:endParaRPr lang="en-US" altLang="zh-TW" sz="1800" dirty="0"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61C698-063A-4F0F-9C07-1C8B448288CF}"/>
              </a:ext>
            </a:extLst>
          </p:cNvPr>
          <p:cNvSpPr/>
          <p:nvPr/>
        </p:nvSpPr>
        <p:spPr>
          <a:xfrm>
            <a:off x="5530518" y="1251283"/>
            <a:ext cx="2915651" cy="1804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  <a:ea typeface="+mn-ea"/>
              </a:rPr>
              <a:t>inOutFunction</a:t>
            </a:r>
            <a:endParaRPr lang="en-US" altLang="zh-TW" sz="2400" b="1" dirty="0">
              <a:solidFill>
                <a:schemeClr val="tx1"/>
              </a:solidFill>
              <a:ea typeface="+mn-ea"/>
            </a:endParaRPr>
          </a:p>
          <a:p>
            <a:pPr algn="ctr"/>
            <a:endParaRPr lang="en-US" altLang="zh-TW" dirty="0">
              <a:solidFill>
                <a:schemeClr val="tx1"/>
              </a:solidFill>
              <a:ea typeface="+mn-ea"/>
            </a:endParaRPr>
          </a:p>
          <a:p>
            <a:r>
              <a:rPr lang="en-US" altLang="zh-TW" b="1" dirty="0">
                <a:solidFill>
                  <a:schemeClr val="tx1"/>
                </a:solidFill>
                <a:ea typeface="+mn-ea"/>
              </a:rPr>
              <a:t>Method:</a:t>
            </a:r>
          </a:p>
          <a:p>
            <a:endParaRPr lang="en-US" altLang="zh-TW" dirty="0">
              <a:solidFill>
                <a:schemeClr val="tx1"/>
              </a:solidFill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TW" dirty="0" err="1">
                <a:solidFill>
                  <a:schemeClr val="tx1"/>
                </a:solidFill>
                <a:ea typeface="+mn-ea"/>
              </a:rPr>
              <a:t>inputFile</a:t>
            </a:r>
            <a:r>
              <a:rPr lang="en-US" altLang="zh-TW" dirty="0">
                <a:solidFill>
                  <a:schemeClr val="tx1"/>
                </a:solidFill>
                <a:ea typeface="+mn-ea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altLang="zh-TW" dirty="0" err="1">
                <a:solidFill>
                  <a:schemeClr val="tx1"/>
                </a:solidFill>
                <a:ea typeface="+mn-ea"/>
              </a:rPr>
              <a:t>Outputfile</a:t>
            </a:r>
            <a:r>
              <a:rPr lang="en-US" altLang="zh-TW" dirty="0">
                <a:solidFill>
                  <a:schemeClr val="tx1"/>
                </a:solidFill>
                <a:ea typeface="+mn-ea"/>
              </a:rPr>
              <a:t>()</a:t>
            </a:r>
          </a:p>
          <a:p>
            <a:pPr algn="ctr"/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654CDF-AD5B-4333-8051-D32ED9F96816}"/>
              </a:ext>
            </a:extLst>
          </p:cNvPr>
          <p:cNvSpPr/>
          <p:nvPr/>
        </p:nvSpPr>
        <p:spPr>
          <a:xfrm>
            <a:off x="5554580" y="3429000"/>
            <a:ext cx="2915651" cy="2769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  <a:ea typeface="+mn-ea"/>
              </a:rPr>
              <a:t>sqlOutFunction</a:t>
            </a:r>
            <a:endParaRPr lang="en-US" altLang="zh-TW" sz="2400" b="1" dirty="0">
              <a:solidFill>
                <a:schemeClr val="tx1"/>
              </a:solidFill>
              <a:ea typeface="+mn-ea"/>
            </a:endParaRPr>
          </a:p>
          <a:p>
            <a:pPr algn="ctr"/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Method: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s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elect()</a:t>
            </a:r>
          </a:p>
          <a:p>
            <a:pPr marL="342900" indent="-342900"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ea typeface="+mn-ea"/>
              </a:rPr>
              <a:t>selectBy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 ()</a:t>
            </a:r>
          </a:p>
          <a:p>
            <a:pPr marL="342900" indent="-342900"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ea typeface="+mn-ea"/>
              </a:rPr>
              <a:t>insertData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 ()</a:t>
            </a:r>
          </a:p>
          <a:p>
            <a:pPr marL="342900" indent="-342900"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ea typeface="+mn-ea"/>
              </a:rPr>
              <a:t>updateData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 ()</a:t>
            </a:r>
          </a:p>
          <a:p>
            <a:pPr marL="342900" indent="-342900">
              <a:buAutoNum type="arabicPeriod"/>
            </a:pPr>
            <a:r>
              <a:rPr lang="en-US" altLang="zh-TW" sz="1800" dirty="0" err="1">
                <a:solidFill>
                  <a:schemeClr val="tx1"/>
                </a:solidFill>
                <a:ea typeface="+mn-ea"/>
              </a:rPr>
              <a:t>deleteData</a:t>
            </a:r>
            <a:r>
              <a:rPr lang="en-US" altLang="zh-TW" sz="1800" dirty="0">
                <a:solidFill>
                  <a:schemeClr val="tx1"/>
                </a:solidFill>
                <a:ea typeface="+mn-ea"/>
              </a:rPr>
              <a:t> 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AA7E29-8818-4CB3-A040-FCB0E2F1AED5}"/>
              </a:ext>
            </a:extLst>
          </p:cNvPr>
          <p:cNvSpPr/>
          <p:nvPr/>
        </p:nvSpPr>
        <p:spPr>
          <a:xfrm>
            <a:off x="327231" y="2161292"/>
            <a:ext cx="3739444" cy="6901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BF7A30-AA80-4472-84B6-CEF8C022D281}"/>
              </a:ext>
            </a:extLst>
          </p:cNvPr>
          <p:cNvSpPr/>
          <p:nvPr/>
        </p:nvSpPr>
        <p:spPr>
          <a:xfrm>
            <a:off x="327231" y="3271523"/>
            <a:ext cx="3739444" cy="20464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B167D603-E5CD-4019-A088-C7AEB8417AE9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4066676" y="2153652"/>
            <a:ext cx="1463843" cy="35273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4E1C5053-1492-4213-8B41-64F4FFAE4584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>
            <a:off x="4066676" y="4294743"/>
            <a:ext cx="1487905" cy="51925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7EA1F75-367F-45EF-A8E2-CC6372B8711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484898" y="768077"/>
            <a:ext cx="215502" cy="479139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D6C28472-A100-4309-85BF-042EF19E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642" y="1821243"/>
            <a:ext cx="2857127" cy="2478225"/>
          </a:xfrm>
          <a:prstGeom prst="rect">
            <a:avLst/>
          </a:prstGeom>
        </p:spPr>
      </p:pic>
      <p:sp>
        <p:nvSpPr>
          <p:cNvPr id="28" name="標題 3">
            <a:extLst>
              <a:ext uri="{FF2B5EF4-FFF2-40B4-BE49-F238E27FC236}">
                <a16:creationId xmlns:a16="http://schemas.microsoft.com/office/drawing/2014/main" id="{A0D3B1B9-31B8-4980-B495-90262BE51B5B}"/>
              </a:ext>
            </a:extLst>
          </p:cNvPr>
          <p:cNvSpPr txBox="1">
            <a:spLocks/>
          </p:cNvSpPr>
          <p:nvPr/>
        </p:nvSpPr>
        <p:spPr>
          <a:xfrm>
            <a:off x="9007642" y="1238681"/>
            <a:ext cx="285712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err="1"/>
              <a:t>mainProgram</a:t>
            </a:r>
            <a:r>
              <a:rPr lang="zh-TW" altLang="en-US" sz="2000" b="1" dirty="0"/>
              <a:t>下拉式選單</a:t>
            </a:r>
          </a:p>
        </p:txBody>
      </p:sp>
    </p:spTree>
    <p:extLst>
      <p:ext uri="{BB962C8B-B14F-4D97-AF65-F5344CB8AC3E}">
        <p14:creationId xmlns:p14="http://schemas.microsoft.com/office/powerpoint/2010/main" val="3023619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74B5484-D79F-46B9-9BE0-62C5DE06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61950"/>
            <a:ext cx="9810750" cy="61341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ABEB8761-09D4-4D91-ACA9-B2D3435C50D2}"/>
              </a:ext>
            </a:extLst>
          </p:cNvPr>
          <p:cNvSpPr/>
          <p:nvPr/>
        </p:nvSpPr>
        <p:spPr>
          <a:xfrm>
            <a:off x="1896533" y="1151467"/>
            <a:ext cx="7687734" cy="247226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B98B859-5BED-4E17-B23B-0EFA0A9653F5}"/>
              </a:ext>
            </a:extLst>
          </p:cNvPr>
          <p:cNvSpPr/>
          <p:nvPr/>
        </p:nvSpPr>
        <p:spPr>
          <a:xfrm>
            <a:off x="1896532" y="4854222"/>
            <a:ext cx="4504267" cy="485421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00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CB70CD-B37F-4A98-BDC0-8AA7E9A8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95287"/>
            <a:ext cx="9734550" cy="6067425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4B16F222-E381-4F96-ADF1-35B10685B6C6}"/>
              </a:ext>
            </a:extLst>
          </p:cNvPr>
          <p:cNvSpPr/>
          <p:nvPr/>
        </p:nvSpPr>
        <p:spPr>
          <a:xfrm>
            <a:off x="2396020" y="541867"/>
            <a:ext cx="8779980" cy="1941689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FA549C4-6EE5-4546-8A42-17B217ECA9EF}"/>
              </a:ext>
            </a:extLst>
          </p:cNvPr>
          <p:cNvSpPr/>
          <p:nvPr/>
        </p:nvSpPr>
        <p:spPr>
          <a:xfrm>
            <a:off x="2531487" y="3522133"/>
            <a:ext cx="5325580" cy="2794000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268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B73E3A8-D768-41A7-9F85-74F05701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76237"/>
            <a:ext cx="9744075" cy="6105525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CC9E5663-46ED-4BCF-A74A-74612AF5F778}"/>
              </a:ext>
            </a:extLst>
          </p:cNvPr>
          <p:cNvSpPr/>
          <p:nvPr/>
        </p:nvSpPr>
        <p:spPr>
          <a:xfrm>
            <a:off x="1605797" y="4481689"/>
            <a:ext cx="5235269" cy="38382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989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0E78BE-015E-4780-8A6F-3105DA3B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81000"/>
            <a:ext cx="98488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92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4A88F28-3B93-4D65-A5C1-46664E55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487028"/>
            <a:ext cx="9734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61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FBBA9633-5E73-4B61-9028-A5164F51118F}"/>
              </a:ext>
            </a:extLst>
          </p:cNvPr>
          <p:cNvSpPr txBox="1">
            <a:spLocks/>
          </p:cNvSpPr>
          <p:nvPr/>
        </p:nvSpPr>
        <p:spPr>
          <a:xfrm>
            <a:off x="1061156" y="103891"/>
            <a:ext cx="719250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+mn-lt"/>
              </a:rPr>
              <a:t>附錄</a:t>
            </a:r>
            <a:r>
              <a:rPr lang="en-US" altLang="zh-TW" sz="2800" b="1" dirty="0">
                <a:latin typeface="+mn-lt"/>
              </a:rPr>
              <a:t>:</a:t>
            </a:r>
            <a:r>
              <a:rPr lang="zh-TW" altLang="en-US" sz="2800" b="1" dirty="0">
                <a:latin typeface="+mn-lt"/>
              </a:rPr>
              <a:t> </a:t>
            </a:r>
            <a:r>
              <a:rPr lang="en-US" altLang="zh-TW" sz="2800" b="1" dirty="0" err="1">
                <a:latin typeface="+mn-lt"/>
              </a:rPr>
              <a:t>sqlFunction</a:t>
            </a:r>
            <a:endParaRPr lang="zh-TW" altLang="en-US" sz="2800" b="1" dirty="0">
              <a:latin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BA1C41-CDA0-4A5E-A0AE-056C52FA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561091"/>
            <a:ext cx="96202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94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231E517-F00A-4349-857C-8F777920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452437"/>
            <a:ext cx="95631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2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A6EA70E-20DB-44D0-9B82-E9C13181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361950"/>
            <a:ext cx="9591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5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C3CFB94-FDFF-4CF4-AB81-D8FCDBF6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361950"/>
            <a:ext cx="97059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11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42007A-5A0C-4750-9ABD-0123B3D3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361950"/>
            <a:ext cx="96678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1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>
            <a:extLst>
              <a:ext uri="{FF2B5EF4-FFF2-40B4-BE49-F238E27FC236}">
                <a16:creationId xmlns:a16="http://schemas.microsoft.com/office/drawing/2014/main" id="{CF733A25-FE4A-4B06-AB23-CBB7CE419A50}"/>
              </a:ext>
            </a:extLst>
          </p:cNvPr>
          <p:cNvSpPr txBox="1">
            <a:spLocks/>
          </p:cNvSpPr>
          <p:nvPr/>
        </p:nvSpPr>
        <p:spPr>
          <a:xfrm>
            <a:off x="1061156" y="103891"/>
            <a:ext cx="719250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+mn-lt"/>
              </a:rPr>
              <a:t>功能介紹與實作</a:t>
            </a:r>
            <a:r>
              <a:rPr lang="en-US" altLang="zh-TW" sz="2800" b="1" dirty="0">
                <a:latin typeface="+mn-lt"/>
              </a:rPr>
              <a:t>-</a:t>
            </a:r>
            <a:r>
              <a:rPr lang="en-US" altLang="zh-TW" sz="2800" dirty="0">
                <a:latin typeface="+mn-lt"/>
                <a:ea typeface="+mn-ea"/>
              </a:rPr>
              <a:t> </a:t>
            </a:r>
            <a:r>
              <a:rPr lang="en-US" altLang="zh-TW" sz="2800" dirty="0" err="1">
                <a:latin typeface="+mn-lt"/>
                <a:ea typeface="+mn-ea"/>
              </a:rPr>
              <a:t>inputFile</a:t>
            </a:r>
            <a:r>
              <a:rPr lang="en-US" altLang="zh-TW" sz="2800" dirty="0">
                <a:latin typeface="+mn-lt"/>
                <a:ea typeface="+mn-ea"/>
              </a:rPr>
              <a:t>:</a:t>
            </a:r>
            <a:r>
              <a:rPr lang="zh-TW" altLang="en-US" sz="2800" dirty="0">
                <a:latin typeface="+mn-lt"/>
                <a:ea typeface="+mn-ea"/>
              </a:rPr>
              <a:t> 檔案輸入</a:t>
            </a:r>
            <a:r>
              <a:rPr lang="en-US" altLang="zh-TW" sz="2800" dirty="0">
                <a:latin typeface="+mn-lt"/>
                <a:ea typeface="+mn-ea"/>
              </a:rPr>
              <a:t>(.CSV)</a:t>
            </a:r>
            <a:endParaRPr lang="zh-TW" altLang="en-US" sz="2800" b="1" dirty="0">
              <a:latin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D37FE0-8489-4456-BC15-0FD1AEE8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9" y="581282"/>
            <a:ext cx="7567800" cy="386312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1E40269-99AE-4722-8EA7-E6B031CBCD1F}"/>
              </a:ext>
            </a:extLst>
          </p:cNvPr>
          <p:cNvSpPr txBox="1"/>
          <p:nvPr/>
        </p:nvSpPr>
        <p:spPr>
          <a:xfrm>
            <a:off x="356689" y="4568505"/>
            <a:ext cx="7567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0079B7"/>
                </a:solidFill>
                <a:effectLst/>
                <a:latin typeface="Noto Sans TC"/>
              </a:rPr>
              <a:t>https://data.tainan.gov.tw/dataset/710b46b9-a1d0-4f90-8299-d7bd2cdd3ad4/resource/acb7f912-4bc4-4b59-931a-b4c7b0b2be1d/download/01_schoolopentime.csv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77B8D92-7F7A-4419-A566-89474422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757" y="789693"/>
            <a:ext cx="2638425" cy="14382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F69E4A5-5346-4E38-B94B-E54F9F55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261" y="2860944"/>
            <a:ext cx="2686050" cy="13716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7A93B0A-AEE5-43FF-9E16-141701B6A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6757" y="4865521"/>
            <a:ext cx="2647950" cy="14001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10F7DC9-2CEE-4296-AB76-CECDFFEAA42F}"/>
              </a:ext>
            </a:extLst>
          </p:cNvPr>
          <p:cNvSpPr/>
          <p:nvPr/>
        </p:nvSpPr>
        <p:spPr>
          <a:xfrm>
            <a:off x="9146757" y="120315"/>
            <a:ext cx="2647950" cy="43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執行步驟</a:t>
            </a: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3388B2C-44E5-4702-8AD2-03D761A264D0}"/>
              </a:ext>
            </a:extLst>
          </p:cNvPr>
          <p:cNvSpPr/>
          <p:nvPr/>
        </p:nvSpPr>
        <p:spPr>
          <a:xfrm>
            <a:off x="10155402" y="2346158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244C941B-1F71-426C-A4F7-89D05F4ECA68}"/>
              </a:ext>
            </a:extLst>
          </p:cNvPr>
          <p:cNvSpPr/>
          <p:nvPr/>
        </p:nvSpPr>
        <p:spPr>
          <a:xfrm>
            <a:off x="10155402" y="4290130"/>
            <a:ext cx="67376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E57F92B-676D-49CB-A1D2-FD5679B96BE8}"/>
              </a:ext>
            </a:extLst>
          </p:cNvPr>
          <p:cNvSpPr txBox="1"/>
          <p:nvPr/>
        </p:nvSpPr>
        <p:spPr>
          <a:xfrm>
            <a:off x="356689" y="5615934"/>
            <a:ext cx="86589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600" b="1" i="0" dirty="0">
                <a:effectLst/>
              </a:rPr>
              <a:t>欄位</a:t>
            </a:r>
            <a:r>
              <a:rPr lang="en-US" altLang="zh-TW" sz="1600" b="1" i="0" dirty="0">
                <a:effectLst/>
              </a:rPr>
              <a:t>:</a:t>
            </a:r>
          </a:p>
          <a:p>
            <a:pPr algn="l"/>
            <a:r>
              <a:rPr lang="zh-TW" altLang="en-US" sz="1600" b="0" i="0" dirty="0">
                <a:solidFill>
                  <a:srgbClr val="303133"/>
                </a:solidFill>
                <a:effectLst/>
              </a:rPr>
              <a:t>區、學校名稱、填報人、校園開放時間</a:t>
            </a:r>
            <a:r>
              <a:rPr lang="en-US" altLang="zh-TW" sz="1600" b="0" i="0" dirty="0">
                <a:solidFill>
                  <a:srgbClr val="303133"/>
                </a:solidFill>
                <a:effectLst/>
              </a:rPr>
              <a:t>[</a:t>
            </a:r>
            <a:r>
              <a:rPr lang="zh-TW" altLang="en-US" sz="1600" b="0" i="0" dirty="0">
                <a:solidFill>
                  <a:srgbClr val="303133"/>
                </a:solidFill>
                <a:effectLst/>
              </a:rPr>
              <a:t>上課日</a:t>
            </a:r>
            <a:r>
              <a:rPr lang="en-US" altLang="zh-TW" sz="1600" b="0" i="0" dirty="0">
                <a:solidFill>
                  <a:srgbClr val="303133"/>
                </a:solidFill>
                <a:effectLst/>
              </a:rPr>
              <a:t>]</a:t>
            </a:r>
            <a:r>
              <a:rPr lang="zh-TW" altLang="en-US" sz="1600" b="0" i="0" dirty="0">
                <a:solidFill>
                  <a:srgbClr val="303133"/>
                </a:solidFill>
                <a:effectLst/>
              </a:rPr>
              <a:t>、校園開放時間</a:t>
            </a:r>
            <a:r>
              <a:rPr lang="en-US" altLang="zh-TW" sz="1600" b="0" i="0" dirty="0">
                <a:solidFill>
                  <a:srgbClr val="303133"/>
                </a:solidFill>
                <a:effectLst/>
              </a:rPr>
              <a:t>[</a:t>
            </a:r>
            <a:r>
              <a:rPr lang="zh-TW" altLang="en-US" sz="1600" b="0" i="0" dirty="0">
                <a:solidFill>
                  <a:srgbClr val="303133"/>
                </a:solidFill>
                <a:effectLst/>
              </a:rPr>
              <a:t>固定假日及例假日</a:t>
            </a:r>
            <a:r>
              <a:rPr lang="en-US" altLang="zh-TW" sz="1600" b="0" i="0" dirty="0">
                <a:solidFill>
                  <a:srgbClr val="303133"/>
                </a:solidFill>
                <a:effectLst/>
              </a:rPr>
              <a:t>]</a:t>
            </a:r>
            <a:r>
              <a:rPr lang="zh-TW" altLang="en-US" sz="1600" b="0" i="0" dirty="0">
                <a:solidFill>
                  <a:srgbClr val="303133"/>
                </a:solidFill>
                <a:effectLst/>
              </a:rPr>
              <a:t>、其他說明</a:t>
            </a:r>
            <a:endParaRPr lang="en-US" altLang="zh-TW" sz="1600" b="0" i="0" dirty="0">
              <a:solidFill>
                <a:srgbClr val="3031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8724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00BC2B2-3FBE-4419-AF84-25BC622A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500062"/>
            <a:ext cx="97250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01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D000DAB-29F5-435F-A341-1D08E0C2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409575"/>
            <a:ext cx="96107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52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2CAD81-355B-4BA5-A3E5-39E302D2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495300"/>
            <a:ext cx="9725025" cy="58674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60D90334-31AA-428C-BD2A-BA24E86DFD24}"/>
              </a:ext>
            </a:extLst>
          </p:cNvPr>
          <p:cNvSpPr/>
          <p:nvPr/>
        </p:nvSpPr>
        <p:spPr>
          <a:xfrm>
            <a:off x="2269066" y="304800"/>
            <a:ext cx="5779912" cy="3623733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693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9A4754-FD52-4DBB-8118-A41C9576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495300"/>
            <a:ext cx="95345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8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0F0C93B-DDA5-4359-B0F4-280EF4B9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376237"/>
            <a:ext cx="95345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31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50F8A58-5BF9-4302-A1CA-F8B4D008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66712"/>
            <a:ext cx="95535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45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4948C8-1351-40A0-995D-EFFB700C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385762"/>
            <a:ext cx="96488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28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D551BA-839B-4E83-A517-51914C92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400050"/>
            <a:ext cx="97155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83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3A5A34-0E85-461E-B45A-19C0BED9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471487"/>
            <a:ext cx="96774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8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7A0446-9A4F-4C5B-8ABB-634AC7AE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376237"/>
            <a:ext cx="97059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6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1E5859CC-C678-4273-A8A6-993C5A73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38" y="1260878"/>
            <a:ext cx="8353298" cy="4673130"/>
          </a:xfrm>
          <a:prstGeom prst="rect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725CC75E-8F85-46A1-B6E5-3C8627B83E4B}"/>
              </a:ext>
            </a:extLst>
          </p:cNvPr>
          <p:cNvSpPr txBox="1">
            <a:spLocks/>
          </p:cNvSpPr>
          <p:nvPr/>
        </p:nvSpPr>
        <p:spPr>
          <a:xfrm>
            <a:off x="309438" y="147958"/>
            <a:ext cx="7192507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b="1" dirty="0">
                <a:latin typeface="+mn-lt"/>
              </a:rPr>
              <a:t>功能介紹與實作</a:t>
            </a:r>
            <a:r>
              <a:rPr lang="en-US" altLang="zh-TW" sz="2800" b="1" dirty="0">
                <a:latin typeface="+mn-lt"/>
              </a:rPr>
              <a:t>-</a:t>
            </a:r>
            <a:r>
              <a:rPr lang="en-US" altLang="zh-TW" sz="2800" dirty="0">
                <a:latin typeface="+mn-lt"/>
                <a:ea typeface="+mn-ea"/>
              </a:rPr>
              <a:t> </a:t>
            </a:r>
            <a:r>
              <a:rPr lang="en-US" altLang="zh-TW" sz="2800" dirty="0" err="1">
                <a:latin typeface="+mn-lt"/>
                <a:ea typeface="+mn-ea"/>
              </a:rPr>
              <a:t>inputFile</a:t>
            </a:r>
            <a:r>
              <a:rPr lang="en-US" altLang="zh-TW" sz="2800" dirty="0">
                <a:latin typeface="+mn-lt"/>
                <a:ea typeface="+mn-ea"/>
              </a:rPr>
              <a:t>:</a:t>
            </a:r>
            <a:r>
              <a:rPr lang="zh-TW" altLang="en-US" sz="2800" dirty="0">
                <a:latin typeface="+mn-lt"/>
                <a:ea typeface="+mn-ea"/>
              </a:rPr>
              <a:t> 檔案輸入</a:t>
            </a:r>
            <a:r>
              <a:rPr lang="en-US" altLang="zh-TW" sz="2800" dirty="0">
                <a:latin typeface="+mn-lt"/>
                <a:ea typeface="+mn-ea"/>
              </a:rPr>
              <a:t>(.CSV)</a:t>
            </a:r>
            <a:endParaRPr lang="zh-TW" altLang="en-US" sz="2800" b="1" dirty="0">
              <a:latin typeface="+mn-lt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E0939DA-44D1-4173-87A7-D6ACBF9F0EB9}"/>
              </a:ext>
            </a:extLst>
          </p:cNvPr>
          <p:cNvSpPr/>
          <p:nvPr/>
        </p:nvSpPr>
        <p:spPr>
          <a:xfrm>
            <a:off x="505325" y="4355432"/>
            <a:ext cx="854243" cy="19250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6C14E24-44E2-4D61-BD45-3D9300FB966D}"/>
              </a:ext>
            </a:extLst>
          </p:cNvPr>
          <p:cNvSpPr/>
          <p:nvPr/>
        </p:nvSpPr>
        <p:spPr>
          <a:xfrm>
            <a:off x="5169567" y="1284942"/>
            <a:ext cx="854243" cy="19250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75580B-167B-41E6-AB87-D8F3DA2CB8E2}"/>
              </a:ext>
            </a:extLst>
          </p:cNvPr>
          <p:cNvSpPr/>
          <p:nvPr/>
        </p:nvSpPr>
        <p:spPr>
          <a:xfrm>
            <a:off x="2221830" y="1576138"/>
            <a:ext cx="6236369" cy="15159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F6A73E-7E69-474E-8E4C-1DC410F63C4E}"/>
              </a:ext>
            </a:extLst>
          </p:cNvPr>
          <p:cNvSpPr/>
          <p:nvPr/>
        </p:nvSpPr>
        <p:spPr>
          <a:xfrm>
            <a:off x="2221829" y="3789948"/>
            <a:ext cx="6236369" cy="16483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DC881E8-9CE7-4832-9D77-6F640CC26C8F}"/>
              </a:ext>
            </a:extLst>
          </p:cNvPr>
          <p:cNvSpPr/>
          <p:nvPr/>
        </p:nvSpPr>
        <p:spPr>
          <a:xfrm>
            <a:off x="2221829" y="2572320"/>
            <a:ext cx="1370970" cy="31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暫存檔內容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BF39B4-C73E-4BAB-855E-C56D5CEE7FD8}"/>
              </a:ext>
            </a:extLst>
          </p:cNvPr>
          <p:cNvSpPr/>
          <p:nvPr/>
        </p:nvSpPr>
        <p:spPr>
          <a:xfrm>
            <a:off x="2221829" y="4966602"/>
            <a:ext cx="1370970" cy="31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Console</a:t>
            </a:r>
            <a:r>
              <a:rPr lang="zh-TW" altLang="en-US" sz="1600" dirty="0">
                <a:solidFill>
                  <a:schemeClr val="tx1"/>
                </a:solidFill>
              </a:rPr>
              <a:t>內容</a:t>
            </a:r>
          </a:p>
        </p:txBody>
      </p:sp>
      <p:sp>
        <p:nvSpPr>
          <p:cNvPr id="24" name="標題 3">
            <a:extLst>
              <a:ext uri="{FF2B5EF4-FFF2-40B4-BE49-F238E27FC236}">
                <a16:creationId xmlns:a16="http://schemas.microsoft.com/office/drawing/2014/main" id="{DF89ACBC-258D-4A75-B589-4B6B361D88A0}"/>
              </a:ext>
            </a:extLst>
          </p:cNvPr>
          <p:cNvSpPr txBox="1">
            <a:spLocks/>
          </p:cNvSpPr>
          <p:nvPr/>
        </p:nvSpPr>
        <p:spPr>
          <a:xfrm>
            <a:off x="9001371" y="1272228"/>
            <a:ext cx="2857127" cy="662425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匯入資料庫同時</a:t>
            </a:r>
            <a:r>
              <a:rPr lang="en-US" altLang="zh-TW" sz="1600" b="1" dirty="0">
                <a:latin typeface="+mn-lt"/>
              </a:rPr>
              <a:t>,</a:t>
            </a:r>
            <a:r>
              <a:rPr lang="zh-TW" altLang="en-US" sz="1600" b="1" dirty="0">
                <a:latin typeface="+mn-lt"/>
              </a:rPr>
              <a:t>並產生一暫存檔</a:t>
            </a:r>
            <a:r>
              <a:rPr lang="en-US" altLang="zh-TW" sz="1600" b="1" dirty="0">
                <a:latin typeface="+mn-lt"/>
              </a:rPr>
              <a:t>(</a:t>
            </a:r>
            <a:r>
              <a:rPr lang="zh-TW" altLang="en-US" sz="1600" b="1" dirty="0">
                <a:latin typeface="+mn-lt"/>
              </a:rPr>
              <a:t>檔名與資料庫</a:t>
            </a:r>
            <a:r>
              <a:rPr lang="en-US" altLang="zh-TW" sz="1600" b="1" dirty="0">
                <a:latin typeface="+mn-lt"/>
              </a:rPr>
              <a:t>Table</a:t>
            </a:r>
            <a:r>
              <a:rPr lang="zh-TW" altLang="en-US" sz="1600" b="1" dirty="0">
                <a:latin typeface="+mn-lt"/>
              </a:rPr>
              <a:t>相同</a:t>
            </a:r>
            <a:r>
              <a:rPr lang="en-US" altLang="zh-TW" sz="1600" b="1" dirty="0">
                <a:latin typeface="+mn-lt"/>
              </a:rPr>
              <a:t>)</a:t>
            </a:r>
            <a:endParaRPr lang="zh-TW" alt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1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8C4E05E-C6E2-4A3C-85DC-72FF30EE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5" y="138355"/>
            <a:ext cx="8426266" cy="330868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76BAAD0-B5CD-4451-A3BD-BA2E38EEF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906" y="2514600"/>
            <a:ext cx="9489659" cy="38247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52BC697-C27A-4B09-BD29-002CF3A63A3B}"/>
              </a:ext>
            </a:extLst>
          </p:cNvPr>
          <p:cNvSpPr/>
          <p:nvPr/>
        </p:nvSpPr>
        <p:spPr>
          <a:xfrm>
            <a:off x="332867" y="518641"/>
            <a:ext cx="8261834" cy="15159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CE6EF8-55E1-40AF-9A3C-32697F73BF5B}"/>
              </a:ext>
            </a:extLst>
          </p:cNvPr>
          <p:cNvSpPr/>
          <p:nvPr/>
        </p:nvSpPr>
        <p:spPr>
          <a:xfrm>
            <a:off x="4736425" y="4066674"/>
            <a:ext cx="7174833" cy="165691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E2253AD-5F2B-4131-A126-885053B4B518}"/>
              </a:ext>
            </a:extLst>
          </p:cNvPr>
          <p:cNvSpPr/>
          <p:nvPr/>
        </p:nvSpPr>
        <p:spPr>
          <a:xfrm>
            <a:off x="4981074" y="4347689"/>
            <a:ext cx="300789" cy="1375899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40F2733C-536C-47FB-83CE-BC481137455D}"/>
              </a:ext>
            </a:extLst>
          </p:cNvPr>
          <p:cNvSpPr txBox="1">
            <a:spLocks/>
          </p:cNvSpPr>
          <p:nvPr/>
        </p:nvSpPr>
        <p:spPr>
          <a:xfrm>
            <a:off x="8886580" y="138355"/>
            <a:ext cx="1087600" cy="366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原始檔案</a:t>
            </a:r>
          </a:p>
        </p:txBody>
      </p:sp>
      <p:sp>
        <p:nvSpPr>
          <p:cNvPr id="12" name="標題 3">
            <a:extLst>
              <a:ext uri="{FF2B5EF4-FFF2-40B4-BE49-F238E27FC236}">
                <a16:creationId xmlns:a16="http://schemas.microsoft.com/office/drawing/2014/main" id="{11D8438F-DAB6-4E7F-80F5-26294D233832}"/>
              </a:ext>
            </a:extLst>
          </p:cNvPr>
          <p:cNvSpPr txBox="1">
            <a:spLocks/>
          </p:cNvSpPr>
          <p:nvPr/>
        </p:nvSpPr>
        <p:spPr>
          <a:xfrm>
            <a:off x="8886579" y="1921607"/>
            <a:ext cx="1677147" cy="366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匯入資料庫檔案</a:t>
            </a:r>
          </a:p>
        </p:txBody>
      </p:sp>
      <p:sp>
        <p:nvSpPr>
          <p:cNvPr id="15" name="標題 3">
            <a:extLst>
              <a:ext uri="{FF2B5EF4-FFF2-40B4-BE49-F238E27FC236}">
                <a16:creationId xmlns:a16="http://schemas.microsoft.com/office/drawing/2014/main" id="{CC14878D-BE32-4FE1-B818-699034570ECC}"/>
              </a:ext>
            </a:extLst>
          </p:cNvPr>
          <p:cNvSpPr txBox="1">
            <a:spLocks/>
          </p:cNvSpPr>
          <p:nvPr/>
        </p:nvSpPr>
        <p:spPr>
          <a:xfrm>
            <a:off x="1294281" y="4164209"/>
            <a:ext cx="1003751" cy="366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新增一</a:t>
            </a:r>
            <a:r>
              <a:rPr lang="en-US" altLang="zh-TW" sz="1600" b="1" dirty="0">
                <a:latin typeface="+mn-lt"/>
              </a:rPr>
              <a:t>id</a:t>
            </a:r>
            <a:endParaRPr lang="zh-TW" alt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190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73FC78B-AC0D-4DE0-84EB-20B1200C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7" y="569244"/>
            <a:ext cx="8044978" cy="4086978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010EF62-E3DD-4BE8-BD90-AC584A432FA6}"/>
              </a:ext>
            </a:extLst>
          </p:cNvPr>
          <p:cNvSpPr txBox="1">
            <a:spLocks/>
          </p:cNvSpPr>
          <p:nvPr/>
        </p:nvSpPr>
        <p:spPr>
          <a:xfrm>
            <a:off x="296277" y="142124"/>
            <a:ext cx="2603334" cy="366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不同欄位與筆數檔案匯入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434F038-1ADD-4A25-9BB2-E1DB73D235A5}"/>
              </a:ext>
            </a:extLst>
          </p:cNvPr>
          <p:cNvSpPr txBox="1"/>
          <p:nvPr/>
        </p:nvSpPr>
        <p:spPr>
          <a:xfrm>
            <a:off x="296277" y="4832230"/>
            <a:ext cx="7957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none" strike="noStrike" dirty="0">
                <a:solidFill>
                  <a:srgbClr val="0079B7"/>
                </a:solidFill>
                <a:effectLst/>
                <a:latin typeface="Noto Sans TC"/>
                <a:hlinkClick r:id="rId3" tooltip="下載CSV檔案"/>
              </a:rPr>
              <a:t>https://data.tainan.gov.tw/dataset/42482304-3489-4d17-ab42-02248c6bd62e/resource/7b4e9786-3dd7-47a1-928e-aff10ec8d35b/download/108.csv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07F1E2-49FB-43E2-AAE2-F44CAFC7D2E5}"/>
              </a:ext>
            </a:extLst>
          </p:cNvPr>
          <p:cNvSpPr txBox="1"/>
          <p:nvPr/>
        </p:nvSpPr>
        <p:spPr>
          <a:xfrm>
            <a:off x="296276" y="5763120"/>
            <a:ext cx="9425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i="0" dirty="0">
                <a:effectLst/>
              </a:rPr>
              <a:t>欄位</a:t>
            </a:r>
            <a:r>
              <a:rPr lang="en-US" altLang="zh-TW" sz="1600" b="1" i="0" dirty="0">
                <a:effectLst/>
              </a:rPr>
              <a:t>:</a:t>
            </a:r>
          </a:p>
          <a:p>
            <a:r>
              <a:rPr lang="zh-TW" altLang="en-US" sz="1600" b="0" i="0" dirty="0">
                <a:solidFill>
                  <a:srgbClr val="303133"/>
                </a:solidFill>
                <a:effectLst/>
              </a:rPr>
              <a:t>館別、活動名稱、開始時間、結束時間、地點、活動類型、主題、對象、主辦協辦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532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40E58E-5238-49BD-8780-95DB5C87B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6" y="806121"/>
            <a:ext cx="8664487" cy="4632243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19ABEAA6-9090-432A-9517-827DBA53B248}"/>
              </a:ext>
            </a:extLst>
          </p:cNvPr>
          <p:cNvSpPr/>
          <p:nvPr/>
        </p:nvSpPr>
        <p:spPr>
          <a:xfrm>
            <a:off x="553453" y="4102774"/>
            <a:ext cx="854243" cy="19250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9656D1E-B6DA-4D04-A01A-B236ED31CC5B}"/>
              </a:ext>
            </a:extLst>
          </p:cNvPr>
          <p:cNvSpPr/>
          <p:nvPr/>
        </p:nvSpPr>
        <p:spPr>
          <a:xfrm>
            <a:off x="5241759" y="815708"/>
            <a:ext cx="854243" cy="19250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52A1A9-871A-45F5-A210-6BA35774020B}"/>
              </a:ext>
            </a:extLst>
          </p:cNvPr>
          <p:cNvSpPr/>
          <p:nvPr/>
        </p:nvSpPr>
        <p:spPr>
          <a:xfrm>
            <a:off x="2294022" y="1106904"/>
            <a:ext cx="6236369" cy="15159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DF095C-BDAE-450B-B865-22066911719D}"/>
              </a:ext>
            </a:extLst>
          </p:cNvPr>
          <p:cNvSpPr/>
          <p:nvPr/>
        </p:nvSpPr>
        <p:spPr>
          <a:xfrm>
            <a:off x="2294021" y="3320714"/>
            <a:ext cx="6236369" cy="16483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D165BF-CD89-4372-A23F-E8CC59B65E3C}"/>
              </a:ext>
            </a:extLst>
          </p:cNvPr>
          <p:cNvSpPr/>
          <p:nvPr/>
        </p:nvSpPr>
        <p:spPr>
          <a:xfrm>
            <a:off x="2294021" y="2103086"/>
            <a:ext cx="1370970" cy="31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暫存檔內容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DFC22-C412-4C88-8D91-5852535A5B5B}"/>
              </a:ext>
            </a:extLst>
          </p:cNvPr>
          <p:cNvSpPr/>
          <p:nvPr/>
        </p:nvSpPr>
        <p:spPr>
          <a:xfrm>
            <a:off x="2294021" y="4497368"/>
            <a:ext cx="1370970" cy="31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Console</a:t>
            </a:r>
            <a:r>
              <a:rPr lang="zh-TW" altLang="en-US" sz="1600" dirty="0">
                <a:solidFill>
                  <a:schemeClr val="tx1"/>
                </a:solidFill>
              </a:rPr>
              <a:t>內容</a:t>
            </a:r>
          </a:p>
        </p:txBody>
      </p:sp>
      <p:sp>
        <p:nvSpPr>
          <p:cNvPr id="10" name="標題 3">
            <a:extLst>
              <a:ext uri="{FF2B5EF4-FFF2-40B4-BE49-F238E27FC236}">
                <a16:creationId xmlns:a16="http://schemas.microsoft.com/office/drawing/2014/main" id="{173EECD2-0B68-4063-B108-7412E1578D4F}"/>
              </a:ext>
            </a:extLst>
          </p:cNvPr>
          <p:cNvSpPr txBox="1">
            <a:spLocks/>
          </p:cNvSpPr>
          <p:nvPr/>
        </p:nvSpPr>
        <p:spPr>
          <a:xfrm>
            <a:off x="9073563" y="802994"/>
            <a:ext cx="2857127" cy="662425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匯入資料庫同時</a:t>
            </a:r>
            <a:r>
              <a:rPr lang="en-US" altLang="zh-TW" sz="1600" b="1" dirty="0">
                <a:latin typeface="+mn-lt"/>
              </a:rPr>
              <a:t>,</a:t>
            </a:r>
            <a:r>
              <a:rPr lang="zh-TW" altLang="en-US" sz="1600" b="1" dirty="0">
                <a:latin typeface="+mn-lt"/>
              </a:rPr>
              <a:t>並產生一暫存檔</a:t>
            </a:r>
            <a:r>
              <a:rPr lang="en-US" altLang="zh-TW" sz="1600" b="1" dirty="0">
                <a:latin typeface="+mn-lt"/>
              </a:rPr>
              <a:t>(</a:t>
            </a:r>
            <a:r>
              <a:rPr lang="zh-TW" altLang="en-US" sz="1600" b="1" dirty="0">
                <a:latin typeface="+mn-lt"/>
              </a:rPr>
              <a:t>檔名與資料庫</a:t>
            </a:r>
            <a:r>
              <a:rPr lang="en-US" altLang="zh-TW" sz="1600" b="1" dirty="0">
                <a:latin typeface="+mn-lt"/>
              </a:rPr>
              <a:t>Table</a:t>
            </a:r>
            <a:r>
              <a:rPr lang="zh-TW" altLang="en-US" sz="1600" b="1" dirty="0">
                <a:latin typeface="+mn-lt"/>
              </a:rPr>
              <a:t>相同</a:t>
            </a:r>
            <a:r>
              <a:rPr lang="en-US" altLang="zh-TW" sz="1600" b="1" dirty="0">
                <a:latin typeface="+mn-lt"/>
              </a:rPr>
              <a:t>)</a:t>
            </a:r>
            <a:endParaRPr lang="zh-TW" altLang="en-US" sz="1600" b="1" dirty="0">
              <a:latin typeface="+mn-lt"/>
            </a:endParaRPr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F9A1E609-CA56-426B-8F51-F07C419AB33C}"/>
              </a:ext>
            </a:extLst>
          </p:cNvPr>
          <p:cNvSpPr txBox="1">
            <a:spLocks/>
          </p:cNvSpPr>
          <p:nvPr/>
        </p:nvSpPr>
        <p:spPr>
          <a:xfrm>
            <a:off x="303980" y="189507"/>
            <a:ext cx="2603334" cy="3669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1600" b="1" dirty="0">
                <a:latin typeface="+mn-lt"/>
              </a:rPr>
              <a:t>不同欄位與筆數檔案匯入</a:t>
            </a:r>
          </a:p>
        </p:txBody>
      </p:sp>
    </p:spTree>
    <p:extLst>
      <p:ext uri="{BB962C8B-B14F-4D97-AF65-F5344CB8AC3E}">
        <p14:creationId xmlns:p14="http://schemas.microsoft.com/office/powerpoint/2010/main" val="177975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742537E-B0CD-45F2-AF1A-D9B7054A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8" y="483770"/>
            <a:ext cx="9772650" cy="36766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4FD4C5B-EE23-4E49-BE22-98017FF3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97" y="3222959"/>
            <a:ext cx="7871875" cy="31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679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</TotalTime>
  <Words>454</Words>
  <Application>Microsoft Office PowerPoint</Application>
  <PresentationFormat>寬螢幕</PresentationFormat>
  <Paragraphs>88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4" baseType="lpstr">
      <vt:lpstr>Noto Sans TC</vt:lpstr>
      <vt:lpstr>新細明體</vt:lpstr>
      <vt:lpstr>Calibri</vt:lpstr>
      <vt:lpstr>Calibri Light</vt:lpstr>
      <vt:lpstr>回顧</vt:lpstr>
      <vt:lpstr>專題報告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期中報告</dc:title>
  <dc:creator>建宏 駱</dc:creator>
  <cp:lastModifiedBy>建宏 駱</cp:lastModifiedBy>
  <cp:revision>28</cp:revision>
  <dcterms:created xsi:type="dcterms:W3CDTF">2021-07-11T11:46:16Z</dcterms:created>
  <dcterms:modified xsi:type="dcterms:W3CDTF">2021-07-12T06:39:06Z</dcterms:modified>
</cp:coreProperties>
</file>