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8"/>
  </p:notesMasterIdLst>
  <p:sldIdLst>
    <p:sldId id="256" r:id="rId2"/>
    <p:sldId id="290" r:id="rId3"/>
    <p:sldId id="291" r:id="rId4"/>
    <p:sldId id="292" r:id="rId5"/>
    <p:sldId id="293" r:id="rId6"/>
    <p:sldId id="294"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3" r:id="rId24"/>
    <p:sldId id="316" r:id="rId25"/>
    <p:sldId id="314" r:id="rId26"/>
    <p:sldId id="315" r:id="rId27"/>
  </p:sldIdLst>
  <p:sldSz cx="9144000" cy="5143500" type="screen16x9"/>
  <p:notesSz cx="6858000" cy="9144000"/>
  <p:embeddedFontLst>
    <p:embeddedFont>
      <p:font typeface="Fira Sans Extra Condensed" panose="020B0503050000020004" pitchFamily="34" charset="0"/>
      <p:regular r:id="rId29"/>
      <p:bold r:id="rId30"/>
      <p:italic r:id="rId31"/>
      <p:boldItalic r:id="rId32"/>
    </p:embeddedFont>
    <p:embeddedFont>
      <p:font typeface="Fira Sans Extra Condensed SemiBold" panose="020B0604020202020204"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3" d="100"/>
          <a:sy n="93" d="100"/>
        </p:scale>
        <p:origin x="1090"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4182DD9C-25F3-8002-B1F6-1F5E52632B96}"/>
            </a:ext>
          </a:extLst>
        </p:cNvPr>
        <p:cNvGrpSpPr/>
        <p:nvPr/>
      </p:nvGrpSpPr>
      <p:grpSpPr>
        <a:xfrm>
          <a:off x="0" y="0"/>
          <a:ext cx="0" cy="0"/>
          <a:chOff x="0" y="0"/>
          <a:chExt cx="0" cy="0"/>
        </a:xfrm>
      </p:grpSpPr>
      <p:sp>
        <p:nvSpPr>
          <p:cNvPr id="54" name="Google Shape;54;gd206afaa83_0_0:notes">
            <a:extLst>
              <a:ext uri="{FF2B5EF4-FFF2-40B4-BE49-F238E27FC236}">
                <a16:creationId xmlns:a16="http://schemas.microsoft.com/office/drawing/2014/main" id="{E4AB6DE5-4BCC-5091-A8F2-2BAF6F6B3B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a:extLst>
              <a:ext uri="{FF2B5EF4-FFF2-40B4-BE49-F238E27FC236}">
                <a16:creationId xmlns:a16="http://schemas.microsoft.com/office/drawing/2014/main" id="{B8B6C241-10FD-31BC-8921-458ECF4C82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6917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37D8CF00-70E8-718C-17DC-4D61AD430C03}"/>
            </a:ext>
          </a:extLst>
        </p:cNvPr>
        <p:cNvGrpSpPr/>
        <p:nvPr/>
      </p:nvGrpSpPr>
      <p:grpSpPr>
        <a:xfrm>
          <a:off x="0" y="0"/>
          <a:ext cx="0" cy="0"/>
          <a:chOff x="0" y="0"/>
          <a:chExt cx="0" cy="0"/>
        </a:xfrm>
      </p:grpSpPr>
      <p:sp>
        <p:nvSpPr>
          <p:cNvPr id="54" name="Google Shape;54;gd206afaa83_0_0:notes">
            <a:extLst>
              <a:ext uri="{FF2B5EF4-FFF2-40B4-BE49-F238E27FC236}">
                <a16:creationId xmlns:a16="http://schemas.microsoft.com/office/drawing/2014/main" id="{CFE87461-01AC-B0AA-14FB-70D457A38A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a:extLst>
              <a:ext uri="{FF2B5EF4-FFF2-40B4-BE49-F238E27FC236}">
                <a16:creationId xmlns:a16="http://schemas.microsoft.com/office/drawing/2014/main" id="{261CBD95-4B67-F63E-1E2C-32BABFF9CF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618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A3D930F7-B035-0452-B7AF-68D82EDF08C2}"/>
            </a:ext>
          </a:extLst>
        </p:cNvPr>
        <p:cNvGrpSpPr/>
        <p:nvPr/>
      </p:nvGrpSpPr>
      <p:grpSpPr>
        <a:xfrm>
          <a:off x="0" y="0"/>
          <a:ext cx="0" cy="0"/>
          <a:chOff x="0" y="0"/>
          <a:chExt cx="0" cy="0"/>
        </a:xfrm>
      </p:grpSpPr>
      <p:sp>
        <p:nvSpPr>
          <p:cNvPr id="54" name="Google Shape;54;gd206afaa83_0_0:notes">
            <a:extLst>
              <a:ext uri="{FF2B5EF4-FFF2-40B4-BE49-F238E27FC236}">
                <a16:creationId xmlns:a16="http://schemas.microsoft.com/office/drawing/2014/main" id="{14B1150F-C9F8-8C0D-639E-528A60AEE8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a:extLst>
              <a:ext uri="{FF2B5EF4-FFF2-40B4-BE49-F238E27FC236}">
                <a16:creationId xmlns:a16="http://schemas.microsoft.com/office/drawing/2014/main" id="{AAAC4DB6-3E3E-B121-7044-C6367B10F3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1985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32225365-574B-47E3-D0C7-E6C2C3739924}"/>
            </a:ext>
          </a:extLst>
        </p:cNvPr>
        <p:cNvGrpSpPr/>
        <p:nvPr/>
      </p:nvGrpSpPr>
      <p:grpSpPr>
        <a:xfrm>
          <a:off x="0" y="0"/>
          <a:ext cx="0" cy="0"/>
          <a:chOff x="0" y="0"/>
          <a:chExt cx="0" cy="0"/>
        </a:xfrm>
      </p:grpSpPr>
      <p:sp>
        <p:nvSpPr>
          <p:cNvPr id="54" name="Google Shape;54;gd206afaa83_0_0:notes">
            <a:extLst>
              <a:ext uri="{FF2B5EF4-FFF2-40B4-BE49-F238E27FC236}">
                <a16:creationId xmlns:a16="http://schemas.microsoft.com/office/drawing/2014/main" id="{7CBE5F24-32A8-1085-C668-9E31A669EC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a:extLst>
              <a:ext uri="{FF2B5EF4-FFF2-40B4-BE49-F238E27FC236}">
                <a16:creationId xmlns:a16="http://schemas.microsoft.com/office/drawing/2014/main" id="{C6DB8BA2-1C93-4B2E-1E25-4BA2A6BBDA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4537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C4E62C1A-DC99-8E1D-3967-B19B4B9D003F}"/>
            </a:ext>
          </a:extLst>
        </p:cNvPr>
        <p:cNvGrpSpPr/>
        <p:nvPr/>
      </p:nvGrpSpPr>
      <p:grpSpPr>
        <a:xfrm>
          <a:off x="0" y="0"/>
          <a:ext cx="0" cy="0"/>
          <a:chOff x="0" y="0"/>
          <a:chExt cx="0" cy="0"/>
        </a:xfrm>
      </p:grpSpPr>
      <p:sp>
        <p:nvSpPr>
          <p:cNvPr id="54" name="Google Shape;54;gd206afaa83_0_0:notes">
            <a:extLst>
              <a:ext uri="{FF2B5EF4-FFF2-40B4-BE49-F238E27FC236}">
                <a16:creationId xmlns:a16="http://schemas.microsoft.com/office/drawing/2014/main" id="{733EDE5B-92EA-51E4-3926-5438D7B8CC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a:extLst>
              <a:ext uri="{FF2B5EF4-FFF2-40B4-BE49-F238E27FC236}">
                <a16:creationId xmlns:a16="http://schemas.microsoft.com/office/drawing/2014/main" id="{7DC55CF4-D302-C8C7-E232-20E38234F7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9040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43A8CC29-C3AB-0C2B-61D0-3E96A3A6AEC2}"/>
            </a:ext>
          </a:extLst>
        </p:cNvPr>
        <p:cNvGrpSpPr/>
        <p:nvPr/>
      </p:nvGrpSpPr>
      <p:grpSpPr>
        <a:xfrm>
          <a:off x="0" y="0"/>
          <a:ext cx="0" cy="0"/>
          <a:chOff x="0" y="0"/>
          <a:chExt cx="0" cy="0"/>
        </a:xfrm>
      </p:grpSpPr>
      <p:sp>
        <p:nvSpPr>
          <p:cNvPr id="54" name="Google Shape;54;gd206afaa83_0_0:notes">
            <a:extLst>
              <a:ext uri="{FF2B5EF4-FFF2-40B4-BE49-F238E27FC236}">
                <a16:creationId xmlns:a16="http://schemas.microsoft.com/office/drawing/2014/main" id="{D7590621-33A8-A893-0C33-C679F025C1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a:extLst>
              <a:ext uri="{FF2B5EF4-FFF2-40B4-BE49-F238E27FC236}">
                <a16:creationId xmlns:a16="http://schemas.microsoft.com/office/drawing/2014/main" id="{71C92E0E-2EBA-BBD4-E643-868E7114A4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4260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B5D39CC8-9A23-A02E-C595-BB10248D09A1}"/>
            </a:ext>
          </a:extLst>
        </p:cNvPr>
        <p:cNvGrpSpPr/>
        <p:nvPr/>
      </p:nvGrpSpPr>
      <p:grpSpPr>
        <a:xfrm>
          <a:off x="0" y="0"/>
          <a:ext cx="0" cy="0"/>
          <a:chOff x="0" y="0"/>
          <a:chExt cx="0" cy="0"/>
        </a:xfrm>
      </p:grpSpPr>
      <p:sp>
        <p:nvSpPr>
          <p:cNvPr id="54" name="Google Shape;54;gd206afaa83_0_0:notes">
            <a:extLst>
              <a:ext uri="{FF2B5EF4-FFF2-40B4-BE49-F238E27FC236}">
                <a16:creationId xmlns:a16="http://schemas.microsoft.com/office/drawing/2014/main" id="{036FF473-4035-06DB-356C-D73ACF0E6A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a:extLst>
              <a:ext uri="{FF2B5EF4-FFF2-40B4-BE49-F238E27FC236}">
                <a16:creationId xmlns:a16="http://schemas.microsoft.com/office/drawing/2014/main" id="{1C93E1B0-DD81-A8BD-A008-F765D70DA5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8573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D2D68E56-FBC2-C78A-39A0-53C6E776736D}"/>
            </a:ext>
          </a:extLst>
        </p:cNvPr>
        <p:cNvGrpSpPr/>
        <p:nvPr/>
      </p:nvGrpSpPr>
      <p:grpSpPr>
        <a:xfrm>
          <a:off x="0" y="0"/>
          <a:ext cx="0" cy="0"/>
          <a:chOff x="0" y="0"/>
          <a:chExt cx="0" cy="0"/>
        </a:xfrm>
      </p:grpSpPr>
      <p:sp>
        <p:nvSpPr>
          <p:cNvPr id="54" name="Google Shape;54;gd206afaa83_0_0:notes">
            <a:extLst>
              <a:ext uri="{FF2B5EF4-FFF2-40B4-BE49-F238E27FC236}">
                <a16:creationId xmlns:a16="http://schemas.microsoft.com/office/drawing/2014/main" id="{6CD2EC3E-2C73-8314-C970-C8F7D58CEF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a:extLst>
              <a:ext uri="{FF2B5EF4-FFF2-40B4-BE49-F238E27FC236}">
                <a16:creationId xmlns:a16="http://schemas.microsoft.com/office/drawing/2014/main" id="{1E21DBE3-216D-DC6A-B1F6-CFE8699508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3812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BB01383A-C6B7-4F3C-3377-69563091104D}"/>
            </a:ext>
          </a:extLst>
        </p:cNvPr>
        <p:cNvGrpSpPr/>
        <p:nvPr/>
      </p:nvGrpSpPr>
      <p:grpSpPr>
        <a:xfrm>
          <a:off x="0" y="0"/>
          <a:ext cx="0" cy="0"/>
          <a:chOff x="0" y="0"/>
          <a:chExt cx="0" cy="0"/>
        </a:xfrm>
      </p:grpSpPr>
      <p:sp>
        <p:nvSpPr>
          <p:cNvPr id="54" name="Google Shape;54;gd206afaa83_0_0:notes">
            <a:extLst>
              <a:ext uri="{FF2B5EF4-FFF2-40B4-BE49-F238E27FC236}">
                <a16:creationId xmlns:a16="http://schemas.microsoft.com/office/drawing/2014/main" id="{3C5C0EEF-4C6A-DAE2-EEB4-E522D8F71E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a:extLst>
              <a:ext uri="{FF2B5EF4-FFF2-40B4-BE49-F238E27FC236}">
                <a16:creationId xmlns:a16="http://schemas.microsoft.com/office/drawing/2014/main" id="{54B309F6-1251-F29E-2AF2-C073CC048D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4914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1B96C296-65B7-1DAB-11F7-B7C4EA6F76EF}"/>
            </a:ext>
          </a:extLst>
        </p:cNvPr>
        <p:cNvGrpSpPr/>
        <p:nvPr/>
      </p:nvGrpSpPr>
      <p:grpSpPr>
        <a:xfrm>
          <a:off x="0" y="0"/>
          <a:ext cx="0" cy="0"/>
          <a:chOff x="0" y="0"/>
          <a:chExt cx="0" cy="0"/>
        </a:xfrm>
      </p:grpSpPr>
      <p:sp>
        <p:nvSpPr>
          <p:cNvPr id="54" name="Google Shape;54;gd206afaa83_0_0:notes">
            <a:extLst>
              <a:ext uri="{FF2B5EF4-FFF2-40B4-BE49-F238E27FC236}">
                <a16:creationId xmlns:a16="http://schemas.microsoft.com/office/drawing/2014/main" id="{1C8310F9-776A-24BB-FC75-61AF95BA15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a:extLst>
              <a:ext uri="{FF2B5EF4-FFF2-40B4-BE49-F238E27FC236}">
                <a16:creationId xmlns:a16="http://schemas.microsoft.com/office/drawing/2014/main" id="{9D9213CE-88F8-8732-68E8-A8764E0EDF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2627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BC372840-B649-84A2-AD61-8CE02D7C8F21}"/>
            </a:ext>
          </a:extLst>
        </p:cNvPr>
        <p:cNvGrpSpPr/>
        <p:nvPr/>
      </p:nvGrpSpPr>
      <p:grpSpPr>
        <a:xfrm>
          <a:off x="0" y="0"/>
          <a:ext cx="0" cy="0"/>
          <a:chOff x="0" y="0"/>
          <a:chExt cx="0" cy="0"/>
        </a:xfrm>
      </p:grpSpPr>
      <p:sp>
        <p:nvSpPr>
          <p:cNvPr id="54" name="Google Shape;54;gd206afaa83_0_0:notes">
            <a:extLst>
              <a:ext uri="{FF2B5EF4-FFF2-40B4-BE49-F238E27FC236}">
                <a16:creationId xmlns:a16="http://schemas.microsoft.com/office/drawing/2014/main" id="{6A67C7E1-DF89-D108-DFE4-E0FB9ECCC8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a:extLst>
              <a:ext uri="{FF2B5EF4-FFF2-40B4-BE49-F238E27FC236}">
                <a16:creationId xmlns:a16="http://schemas.microsoft.com/office/drawing/2014/main" id="{ADF6BBDF-1621-AFD5-F61A-092A1CB73A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06004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CC1009F8-F90C-0D82-5EF0-2C1BE07B1C5B}"/>
            </a:ext>
          </a:extLst>
        </p:cNvPr>
        <p:cNvGrpSpPr/>
        <p:nvPr/>
      </p:nvGrpSpPr>
      <p:grpSpPr>
        <a:xfrm>
          <a:off x="0" y="0"/>
          <a:ext cx="0" cy="0"/>
          <a:chOff x="0" y="0"/>
          <a:chExt cx="0" cy="0"/>
        </a:xfrm>
      </p:grpSpPr>
      <p:sp>
        <p:nvSpPr>
          <p:cNvPr id="54" name="Google Shape;54;gd206afaa83_0_0:notes">
            <a:extLst>
              <a:ext uri="{FF2B5EF4-FFF2-40B4-BE49-F238E27FC236}">
                <a16:creationId xmlns:a16="http://schemas.microsoft.com/office/drawing/2014/main" id="{DD7FE42D-1F68-1593-7C22-264C37BF1D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a:extLst>
              <a:ext uri="{FF2B5EF4-FFF2-40B4-BE49-F238E27FC236}">
                <a16:creationId xmlns:a16="http://schemas.microsoft.com/office/drawing/2014/main" id="{BAB8A11B-2C91-6077-F5D0-CCE04C501C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6717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A38B79CE-2CF1-B5B8-5FB6-80E7301BBDC3}"/>
            </a:ext>
          </a:extLst>
        </p:cNvPr>
        <p:cNvGrpSpPr/>
        <p:nvPr/>
      </p:nvGrpSpPr>
      <p:grpSpPr>
        <a:xfrm>
          <a:off x="0" y="0"/>
          <a:ext cx="0" cy="0"/>
          <a:chOff x="0" y="0"/>
          <a:chExt cx="0" cy="0"/>
        </a:xfrm>
      </p:grpSpPr>
      <p:sp>
        <p:nvSpPr>
          <p:cNvPr id="54" name="Google Shape;54;gd206afaa83_0_0:notes">
            <a:extLst>
              <a:ext uri="{FF2B5EF4-FFF2-40B4-BE49-F238E27FC236}">
                <a16:creationId xmlns:a16="http://schemas.microsoft.com/office/drawing/2014/main" id="{4CD40265-0752-0DBB-7BE5-2A3C93DB5D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a:extLst>
              <a:ext uri="{FF2B5EF4-FFF2-40B4-BE49-F238E27FC236}">
                <a16:creationId xmlns:a16="http://schemas.microsoft.com/office/drawing/2014/main" id="{21780B47-2F9A-7B45-8C97-E086A26091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3866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026548CF-42C9-1235-D07F-2A17CEAD8D8B}"/>
            </a:ext>
          </a:extLst>
        </p:cNvPr>
        <p:cNvGrpSpPr/>
        <p:nvPr/>
      </p:nvGrpSpPr>
      <p:grpSpPr>
        <a:xfrm>
          <a:off x="0" y="0"/>
          <a:ext cx="0" cy="0"/>
          <a:chOff x="0" y="0"/>
          <a:chExt cx="0" cy="0"/>
        </a:xfrm>
      </p:grpSpPr>
      <p:sp>
        <p:nvSpPr>
          <p:cNvPr id="54" name="Google Shape;54;gd206afaa83_0_0:notes">
            <a:extLst>
              <a:ext uri="{FF2B5EF4-FFF2-40B4-BE49-F238E27FC236}">
                <a16:creationId xmlns:a16="http://schemas.microsoft.com/office/drawing/2014/main" id="{8FEF2B34-8C83-C111-5FF9-A958AFD2FA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a:extLst>
              <a:ext uri="{FF2B5EF4-FFF2-40B4-BE49-F238E27FC236}">
                <a16:creationId xmlns:a16="http://schemas.microsoft.com/office/drawing/2014/main" id="{7B03893E-0F9C-6F82-FFDE-4BAFB24785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361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8CF5076F-54C9-6EA6-80B0-65D3CE2DDFF4}"/>
            </a:ext>
          </a:extLst>
        </p:cNvPr>
        <p:cNvGrpSpPr/>
        <p:nvPr/>
      </p:nvGrpSpPr>
      <p:grpSpPr>
        <a:xfrm>
          <a:off x="0" y="0"/>
          <a:ext cx="0" cy="0"/>
          <a:chOff x="0" y="0"/>
          <a:chExt cx="0" cy="0"/>
        </a:xfrm>
      </p:grpSpPr>
      <p:sp>
        <p:nvSpPr>
          <p:cNvPr id="54" name="Google Shape;54;gd206afaa83_0_0:notes">
            <a:extLst>
              <a:ext uri="{FF2B5EF4-FFF2-40B4-BE49-F238E27FC236}">
                <a16:creationId xmlns:a16="http://schemas.microsoft.com/office/drawing/2014/main" id="{17465EE0-5289-CE13-98C2-0660A028F6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a:extLst>
              <a:ext uri="{FF2B5EF4-FFF2-40B4-BE49-F238E27FC236}">
                <a16:creationId xmlns:a16="http://schemas.microsoft.com/office/drawing/2014/main" id="{868E6969-0C5E-5178-1523-933DDC0289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97298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AF36E5EC-D737-F8A1-A649-522CE35B9E38}"/>
            </a:ext>
          </a:extLst>
        </p:cNvPr>
        <p:cNvGrpSpPr/>
        <p:nvPr/>
      </p:nvGrpSpPr>
      <p:grpSpPr>
        <a:xfrm>
          <a:off x="0" y="0"/>
          <a:ext cx="0" cy="0"/>
          <a:chOff x="0" y="0"/>
          <a:chExt cx="0" cy="0"/>
        </a:xfrm>
      </p:grpSpPr>
      <p:sp>
        <p:nvSpPr>
          <p:cNvPr id="54" name="Google Shape;54;gd206afaa83_0_0:notes">
            <a:extLst>
              <a:ext uri="{FF2B5EF4-FFF2-40B4-BE49-F238E27FC236}">
                <a16:creationId xmlns:a16="http://schemas.microsoft.com/office/drawing/2014/main" id="{50F63214-DBE5-4A08-E1B1-2994969EEF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a:extLst>
              <a:ext uri="{FF2B5EF4-FFF2-40B4-BE49-F238E27FC236}">
                <a16:creationId xmlns:a16="http://schemas.microsoft.com/office/drawing/2014/main" id="{2FBA04B2-D232-0EBD-0F3B-67ACC0FFD5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59911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B5D0F5D0-86C8-BCD7-6B1F-C250932853C7}"/>
            </a:ext>
          </a:extLst>
        </p:cNvPr>
        <p:cNvGrpSpPr/>
        <p:nvPr/>
      </p:nvGrpSpPr>
      <p:grpSpPr>
        <a:xfrm>
          <a:off x="0" y="0"/>
          <a:ext cx="0" cy="0"/>
          <a:chOff x="0" y="0"/>
          <a:chExt cx="0" cy="0"/>
        </a:xfrm>
      </p:grpSpPr>
      <p:sp>
        <p:nvSpPr>
          <p:cNvPr id="54" name="Google Shape;54;gd206afaa83_0_0:notes">
            <a:extLst>
              <a:ext uri="{FF2B5EF4-FFF2-40B4-BE49-F238E27FC236}">
                <a16:creationId xmlns:a16="http://schemas.microsoft.com/office/drawing/2014/main" id="{0F5762A6-984C-71C5-3AEC-BCBDF2816C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a:extLst>
              <a:ext uri="{FF2B5EF4-FFF2-40B4-BE49-F238E27FC236}">
                <a16:creationId xmlns:a16="http://schemas.microsoft.com/office/drawing/2014/main" id="{66698B47-3A78-945C-A962-25FB334395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718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2EEB6798-72A9-20CB-0E0B-3EF9187E7D8E}"/>
            </a:ext>
          </a:extLst>
        </p:cNvPr>
        <p:cNvGrpSpPr/>
        <p:nvPr/>
      </p:nvGrpSpPr>
      <p:grpSpPr>
        <a:xfrm>
          <a:off x="0" y="0"/>
          <a:ext cx="0" cy="0"/>
          <a:chOff x="0" y="0"/>
          <a:chExt cx="0" cy="0"/>
        </a:xfrm>
      </p:grpSpPr>
      <p:sp>
        <p:nvSpPr>
          <p:cNvPr id="54" name="Google Shape;54;gd206afaa83_0_0:notes">
            <a:extLst>
              <a:ext uri="{FF2B5EF4-FFF2-40B4-BE49-F238E27FC236}">
                <a16:creationId xmlns:a16="http://schemas.microsoft.com/office/drawing/2014/main" id="{5E35D6B7-5241-B264-9961-BB318A81FD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a:extLst>
              <a:ext uri="{FF2B5EF4-FFF2-40B4-BE49-F238E27FC236}">
                <a16:creationId xmlns:a16="http://schemas.microsoft.com/office/drawing/2014/main" id="{E04EC6DB-F379-9CC8-80EA-4636587CE6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911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FC26D84F-5A9A-FC01-2EA2-B4F0B2FA0EC5}"/>
            </a:ext>
          </a:extLst>
        </p:cNvPr>
        <p:cNvGrpSpPr/>
        <p:nvPr/>
      </p:nvGrpSpPr>
      <p:grpSpPr>
        <a:xfrm>
          <a:off x="0" y="0"/>
          <a:ext cx="0" cy="0"/>
          <a:chOff x="0" y="0"/>
          <a:chExt cx="0" cy="0"/>
        </a:xfrm>
      </p:grpSpPr>
      <p:sp>
        <p:nvSpPr>
          <p:cNvPr id="54" name="Google Shape;54;gd206afaa83_0_0:notes">
            <a:extLst>
              <a:ext uri="{FF2B5EF4-FFF2-40B4-BE49-F238E27FC236}">
                <a16:creationId xmlns:a16="http://schemas.microsoft.com/office/drawing/2014/main" id="{290B083F-F840-F321-AD55-95E30222A9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a:extLst>
              <a:ext uri="{FF2B5EF4-FFF2-40B4-BE49-F238E27FC236}">
                <a16:creationId xmlns:a16="http://schemas.microsoft.com/office/drawing/2014/main" id="{E59D7B8E-A6C3-AA6A-282B-B80D8F9E92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9009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F091C81F-41AF-A7D4-0FE2-97FBDC9CECF2}"/>
            </a:ext>
          </a:extLst>
        </p:cNvPr>
        <p:cNvGrpSpPr/>
        <p:nvPr/>
      </p:nvGrpSpPr>
      <p:grpSpPr>
        <a:xfrm>
          <a:off x="0" y="0"/>
          <a:ext cx="0" cy="0"/>
          <a:chOff x="0" y="0"/>
          <a:chExt cx="0" cy="0"/>
        </a:xfrm>
      </p:grpSpPr>
      <p:sp>
        <p:nvSpPr>
          <p:cNvPr id="54" name="Google Shape;54;gd206afaa83_0_0:notes">
            <a:extLst>
              <a:ext uri="{FF2B5EF4-FFF2-40B4-BE49-F238E27FC236}">
                <a16:creationId xmlns:a16="http://schemas.microsoft.com/office/drawing/2014/main" id="{0F721B5B-35EA-484A-7D39-71182CF2CB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a:extLst>
              <a:ext uri="{FF2B5EF4-FFF2-40B4-BE49-F238E27FC236}">
                <a16:creationId xmlns:a16="http://schemas.microsoft.com/office/drawing/2014/main" id="{DF70B5F1-A3CB-4444-C609-13A34D5B17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6255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4D522EED-7CDC-CD46-B496-0EE5855751DE}"/>
            </a:ext>
          </a:extLst>
        </p:cNvPr>
        <p:cNvGrpSpPr/>
        <p:nvPr/>
      </p:nvGrpSpPr>
      <p:grpSpPr>
        <a:xfrm>
          <a:off x="0" y="0"/>
          <a:ext cx="0" cy="0"/>
          <a:chOff x="0" y="0"/>
          <a:chExt cx="0" cy="0"/>
        </a:xfrm>
      </p:grpSpPr>
      <p:sp>
        <p:nvSpPr>
          <p:cNvPr id="54" name="Google Shape;54;gd206afaa83_0_0:notes">
            <a:extLst>
              <a:ext uri="{FF2B5EF4-FFF2-40B4-BE49-F238E27FC236}">
                <a16:creationId xmlns:a16="http://schemas.microsoft.com/office/drawing/2014/main" id="{A7E9884E-6C72-6904-6AD9-6ED9589CC5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a:extLst>
              <a:ext uri="{FF2B5EF4-FFF2-40B4-BE49-F238E27FC236}">
                <a16:creationId xmlns:a16="http://schemas.microsoft.com/office/drawing/2014/main" id="{538400C9-8883-C9D0-7D2F-B949FD37A0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2571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F1E5A9B3-5764-C139-1BD6-52F3CEDC8835}"/>
            </a:ext>
          </a:extLst>
        </p:cNvPr>
        <p:cNvGrpSpPr/>
        <p:nvPr/>
      </p:nvGrpSpPr>
      <p:grpSpPr>
        <a:xfrm>
          <a:off x="0" y="0"/>
          <a:ext cx="0" cy="0"/>
          <a:chOff x="0" y="0"/>
          <a:chExt cx="0" cy="0"/>
        </a:xfrm>
      </p:grpSpPr>
      <p:sp>
        <p:nvSpPr>
          <p:cNvPr id="54" name="Google Shape;54;gd206afaa83_0_0:notes">
            <a:extLst>
              <a:ext uri="{FF2B5EF4-FFF2-40B4-BE49-F238E27FC236}">
                <a16:creationId xmlns:a16="http://schemas.microsoft.com/office/drawing/2014/main" id="{0C4F74B4-CB88-D313-ADA4-A88AB2B83D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a:extLst>
              <a:ext uri="{FF2B5EF4-FFF2-40B4-BE49-F238E27FC236}">
                <a16:creationId xmlns:a16="http://schemas.microsoft.com/office/drawing/2014/main" id="{51116AA9-7438-7596-4DF8-A5B9021509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0911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4641E196-C96E-3743-20F5-214B1194E40B}"/>
            </a:ext>
          </a:extLst>
        </p:cNvPr>
        <p:cNvGrpSpPr/>
        <p:nvPr/>
      </p:nvGrpSpPr>
      <p:grpSpPr>
        <a:xfrm>
          <a:off x="0" y="0"/>
          <a:ext cx="0" cy="0"/>
          <a:chOff x="0" y="0"/>
          <a:chExt cx="0" cy="0"/>
        </a:xfrm>
      </p:grpSpPr>
      <p:sp>
        <p:nvSpPr>
          <p:cNvPr id="54" name="Google Shape;54;gd206afaa83_0_0:notes">
            <a:extLst>
              <a:ext uri="{FF2B5EF4-FFF2-40B4-BE49-F238E27FC236}">
                <a16:creationId xmlns:a16="http://schemas.microsoft.com/office/drawing/2014/main" id="{75E9451E-E558-56D8-63E5-69DBFF59AD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a:extLst>
              <a:ext uri="{FF2B5EF4-FFF2-40B4-BE49-F238E27FC236}">
                <a16:creationId xmlns:a16="http://schemas.microsoft.com/office/drawing/2014/main" id="{9153BF67-2247-9B8D-CAE6-51201D7709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1723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2C6982FE-B51B-6BDF-8B13-40C492198960}"/>
            </a:ext>
          </a:extLst>
        </p:cNvPr>
        <p:cNvGrpSpPr/>
        <p:nvPr/>
      </p:nvGrpSpPr>
      <p:grpSpPr>
        <a:xfrm>
          <a:off x="0" y="0"/>
          <a:ext cx="0" cy="0"/>
          <a:chOff x="0" y="0"/>
          <a:chExt cx="0" cy="0"/>
        </a:xfrm>
      </p:grpSpPr>
      <p:sp>
        <p:nvSpPr>
          <p:cNvPr id="54" name="Google Shape;54;gd206afaa83_0_0:notes">
            <a:extLst>
              <a:ext uri="{FF2B5EF4-FFF2-40B4-BE49-F238E27FC236}">
                <a16:creationId xmlns:a16="http://schemas.microsoft.com/office/drawing/2014/main" id="{00492679-48B1-1D12-0E61-3CAF149A06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a:extLst>
              <a:ext uri="{FF2B5EF4-FFF2-40B4-BE49-F238E27FC236}">
                <a16:creationId xmlns:a16="http://schemas.microsoft.com/office/drawing/2014/main" id="{B601FEBE-3E67-146E-7F61-E235E463DBC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106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7832EE65-B10A-C58D-8F60-2C845CE3F3A7}"/>
            </a:ext>
          </a:extLst>
        </p:cNvPr>
        <p:cNvGrpSpPr/>
        <p:nvPr/>
      </p:nvGrpSpPr>
      <p:grpSpPr>
        <a:xfrm>
          <a:off x="0" y="0"/>
          <a:ext cx="0" cy="0"/>
          <a:chOff x="0" y="0"/>
          <a:chExt cx="0" cy="0"/>
        </a:xfrm>
      </p:grpSpPr>
      <p:sp>
        <p:nvSpPr>
          <p:cNvPr id="54" name="Google Shape;54;gd206afaa83_0_0:notes">
            <a:extLst>
              <a:ext uri="{FF2B5EF4-FFF2-40B4-BE49-F238E27FC236}">
                <a16:creationId xmlns:a16="http://schemas.microsoft.com/office/drawing/2014/main" id="{A79C34FF-44C4-D302-47B1-4428C5C2E9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a:extLst>
              <a:ext uri="{FF2B5EF4-FFF2-40B4-BE49-F238E27FC236}">
                <a16:creationId xmlns:a16="http://schemas.microsoft.com/office/drawing/2014/main" id="{59704BFF-4668-1F6A-68FB-A0C223159F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1152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87356" y="1629550"/>
            <a:ext cx="3422400" cy="1524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87356" y="3147050"/>
            <a:ext cx="3607200" cy="366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8" Type="http://schemas.openxmlformats.org/officeDocument/2006/relationships/hyperlink" Target="https://shorturl.at/sDj4T" TargetMode="External"/><Relationship Id="rId3" Type="http://schemas.openxmlformats.org/officeDocument/2006/relationships/image" Target="../media/image1.jpg"/><Relationship Id="rId7" Type="http://schemas.openxmlformats.org/officeDocument/2006/relationships/hyperlink" Target="https://shorturl.at/c9WyU"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http://infolab.stanford.edu/~ullman/" TargetMode="External"/><Relationship Id="rId5" Type="http://schemas.openxmlformats.org/officeDocument/2006/relationships/hyperlink" Target="https://twitter.com/anand_raj" TargetMode="External"/><Relationship Id="rId4" Type="http://schemas.openxmlformats.org/officeDocument/2006/relationships/hyperlink" Target="http://cs.stanford.edu/~jure/"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1" name="Rectangle 10">
            <a:extLst>
              <a:ext uri="{FF2B5EF4-FFF2-40B4-BE49-F238E27FC236}">
                <a16:creationId xmlns:a16="http://schemas.microsoft.com/office/drawing/2014/main" id="{34511980-27FB-F607-9EA2-2EECBA660BE1}"/>
              </a:ext>
            </a:extLst>
          </p:cNvPr>
          <p:cNvSpPr/>
          <p:nvPr/>
        </p:nvSpPr>
        <p:spPr>
          <a:xfrm>
            <a:off x="0" y="0"/>
            <a:ext cx="4216320" cy="5143500"/>
          </a:xfrm>
          <a:prstGeom prst="rect">
            <a:avLst/>
          </a:prstGeom>
          <a:gradFill flip="none" rotWithShape="1">
            <a:gsLst>
              <a:gs pos="0">
                <a:schemeClr val="accent1">
                  <a:lumMod val="5000"/>
                  <a:lumOff val="95000"/>
                  <a:alpha val="0"/>
                </a:schemeClr>
              </a:gs>
              <a:gs pos="21000">
                <a:schemeClr val="accent1">
                  <a:lumMod val="5000"/>
                  <a:lumOff val="95000"/>
                  <a:alpha val="64000"/>
                </a:schemeClr>
              </a:gs>
              <a:gs pos="100000">
                <a:srgbClr val="0065A9">
                  <a:alpha val="68000"/>
                </a:srgbClr>
              </a:gs>
              <a:gs pos="90000">
                <a:srgbClr val="0065A9">
                  <a:alpha val="68000"/>
                </a:srgbClr>
              </a:gs>
              <a:gs pos="100000">
                <a:srgbClr val="0065A9">
                  <a:alpha val="64000"/>
                </a:srgb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Google Shape;57;p15"/>
          <p:cNvSpPr txBox="1">
            <a:spLocks noGrp="1"/>
          </p:cNvSpPr>
          <p:nvPr>
            <p:ph type="ctrTitle"/>
          </p:nvPr>
        </p:nvSpPr>
        <p:spPr>
          <a:xfrm>
            <a:off x="197719" y="346008"/>
            <a:ext cx="5287090" cy="243588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XỬ LÍ </a:t>
            </a:r>
            <a:br>
              <a:rPr lang="en" dirty="0"/>
            </a:br>
            <a:r>
              <a:rPr lang="en" dirty="0"/>
              <a:t>DỮ LIỆU LỚN</a:t>
            </a:r>
            <a:br>
              <a:rPr lang="en" dirty="0"/>
            </a:br>
            <a:r>
              <a:rPr lang="en-US" dirty="0"/>
              <a:t>FREQUENT ITEMSETS </a:t>
            </a:r>
            <a:endParaRPr dirty="0"/>
          </a:p>
        </p:txBody>
      </p:sp>
      <p:sp>
        <p:nvSpPr>
          <p:cNvPr id="59" name="Google Shape;59;p15"/>
          <p:cNvSpPr/>
          <p:nvPr/>
        </p:nvSpPr>
        <p:spPr>
          <a:xfrm rot="5400000">
            <a:off x="7464244" y="3469259"/>
            <a:ext cx="692400" cy="692400"/>
          </a:xfrm>
          <a:prstGeom prst="ellipse">
            <a:avLst/>
          </a:prstGeom>
          <a:solidFill>
            <a:srgbClr val="FFFFFF"/>
          </a:solidFill>
          <a:ln w="2857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1"/>
              </a:solidFill>
              <a:latin typeface="Fira Sans Extra Condensed"/>
              <a:ea typeface="Fira Sans Extra Condensed"/>
              <a:cs typeface="Fira Sans Extra Condensed"/>
              <a:sym typeface="Fira Sans Extra Condensed"/>
            </a:endParaRPr>
          </a:p>
        </p:txBody>
      </p:sp>
      <p:sp>
        <p:nvSpPr>
          <p:cNvPr id="60" name="Google Shape;60;p15"/>
          <p:cNvSpPr/>
          <p:nvPr/>
        </p:nvSpPr>
        <p:spPr>
          <a:xfrm rot="5400000">
            <a:off x="6633319" y="3469259"/>
            <a:ext cx="692400" cy="692400"/>
          </a:xfrm>
          <a:prstGeom prst="ellipse">
            <a:avLst/>
          </a:prstGeom>
          <a:solidFill>
            <a:srgbClr val="FFFFFF"/>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2"/>
              </a:solidFill>
              <a:latin typeface="Fira Sans Extra Condensed"/>
              <a:ea typeface="Fira Sans Extra Condensed"/>
              <a:cs typeface="Fira Sans Extra Condensed"/>
              <a:sym typeface="Fira Sans Extra Condensed"/>
            </a:endParaRPr>
          </a:p>
        </p:txBody>
      </p:sp>
      <p:sp>
        <p:nvSpPr>
          <p:cNvPr id="61" name="Google Shape;61;p15"/>
          <p:cNvSpPr/>
          <p:nvPr/>
        </p:nvSpPr>
        <p:spPr>
          <a:xfrm rot="5400000">
            <a:off x="5802394" y="3469259"/>
            <a:ext cx="692400" cy="692400"/>
          </a:xfrm>
          <a:prstGeom prst="ellipse">
            <a:avLst/>
          </a:prstGeom>
          <a:solidFill>
            <a:srgbClr val="FFFFFF"/>
          </a:solidFill>
          <a:ln w="2857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3"/>
              </a:solidFill>
              <a:latin typeface="Fira Sans Extra Condensed"/>
              <a:ea typeface="Fira Sans Extra Condensed"/>
              <a:cs typeface="Fira Sans Extra Condensed"/>
              <a:sym typeface="Fira Sans Extra Condensed"/>
            </a:endParaRPr>
          </a:p>
        </p:txBody>
      </p:sp>
      <p:sp>
        <p:nvSpPr>
          <p:cNvPr id="62" name="Google Shape;62;p15"/>
          <p:cNvSpPr/>
          <p:nvPr/>
        </p:nvSpPr>
        <p:spPr>
          <a:xfrm rot="5400000">
            <a:off x="4971469" y="3469259"/>
            <a:ext cx="692400" cy="692400"/>
          </a:xfrm>
          <a:prstGeom prst="ellipse">
            <a:avLst/>
          </a:prstGeom>
          <a:solidFill>
            <a:srgbClr val="FFFFFF"/>
          </a:solidFill>
          <a:ln w="28575"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4"/>
              </a:solidFill>
              <a:latin typeface="Fira Sans Extra Condensed"/>
              <a:ea typeface="Fira Sans Extra Condensed"/>
              <a:cs typeface="Fira Sans Extra Condensed"/>
              <a:sym typeface="Fira Sans Extra Condensed"/>
            </a:endParaRPr>
          </a:p>
        </p:txBody>
      </p:sp>
      <p:sp>
        <p:nvSpPr>
          <p:cNvPr id="63" name="Google Shape;63;p15"/>
          <p:cNvSpPr/>
          <p:nvPr/>
        </p:nvSpPr>
        <p:spPr>
          <a:xfrm rot="5400000">
            <a:off x="5980990" y="962641"/>
            <a:ext cx="1230000" cy="12684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15"/>
          <p:cNvGrpSpPr/>
          <p:nvPr/>
        </p:nvGrpSpPr>
        <p:grpSpPr>
          <a:xfrm>
            <a:off x="6373463" y="1220354"/>
            <a:ext cx="379746" cy="379756"/>
            <a:chOff x="-2571737" y="2403625"/>
            <a:chExt cx="292225" cy="291425"/>
          </a:xfrm>
        </p:grpSpPr>
        <p:sp>
          <p:nvSpPr>
            <p:cNvPr id="65" name="Google Shape;65;p15"/>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15"/>
          <p:cNvSpPr/>
          <p:nvPr/>
        </p:nvSpPr>
        <p:spPr>
          <a:xfrm>
            <a:off x="5838205" y="1687645"/>
            <a:ext cx="1450500" cy="2856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a:solidFill>
                  <a:schemeClr val="dk1"/>
                </a:solidFill>
                <a:latin typeface="Fira Sans Extra Condensed"/>
                <a:ea typeface="Fira Sans Extra Condensed"/>
                <a:cs typeface="Fira Sans Extra Condensed"/>
                <a:sym typeface="Fira Sans Extra Condensed"/>
              </a:rPr>
              <a:t>Big Data</a:t>
            </a:r>
            <a:endParaRPr sz="1900" b="1">
              <a:solidFill>
                <a:schemeClr val="dk1"/>
              </a:solidFill>
              <a:latin typeface="Fira Sans Extra Condensed"/>
              <a:ea typeface="Fira Sans Extra Condensed"/>
              <a:cs typeface="Fira Sans Extra Condensed"/>
              <a:sym typeface="Fira Sans Extra Condensed"/>
            </a:endParaRPr>
          </a:p>
        </p:txBody>
      </p:sp>
      <p:cxnSp>
        <p:nvCxnSpPr>
          <p:cNvPr id="73" name="Google Shape;73;p15"/>
          <p:cNvCxnSpPr>
            <a:stCxn id="63" idx="3"/>
            <a:endCxn id="62" idx="2"/>
          </p:cNvCxnSpPr>
          <p:nvPr/>
        </p:nvCxnSpPr>
        <p:spPr>
          <a:xfrm rot="5400000">
            <a:off x="5328190" y="2201341"/>
            <a:ext cx="1257300" cy="1278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4" name="Google Shape;74;p15"/>
          <p:cNvCxnSpPr>
            <a:stCxn id="63" idx="3"/>
            <a:endCxn id="61" idx="2"/>
          </p:cNvCxnSpPr>
          <p:nvPr/>
        </p:nvCxnSpPr>
        <p:spPr>
          <a:xfrm rot="5400000">
            <a:off x="5743690" y="2616841"/>
            <a:ext cx="1257300" cy="447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5" name="Google Shape;75;p15"/>
          <p:cNvCxnSpPr>
            <a:stCxn id="63" idx="3"/>
            <a:endCxn id="60" idx="2"/>
          </p:cNvCxnSpPr>
          <p:nvPr/>
        </p:nvCxnSpPr>
        <p:spPr>
          <a:xfrm rot="-5400000" flipH="1">
            <a:off x="6159040" y="2648791"/>
            <a:ext cx="1257300" cy="3834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6" name="Google Shape;76;p15"/>
          <p:cNvCxnSpPr>
            <a:stCxn id="63" idx="3"/>
            <a:endCxn id="59" idx="2"/>
          </p:cNvCxnSpPr>
          <p:nvPr/>
        </p:nvCxnSpPr>
        <p:spPr>
          <a:xfrm rot="-5400000" flipH="1">
            <a:off x="6574540" y="2233291"/>
            <a:ext cx="1257300" cy="1214400"/>
          </a:xfrm>
          <a:prstGeom prst="bentConnector3">
            <a:avLst>
              <a:gd name="adj1" fmla="val 50004"/>
            </a:avLst>
          </a:prstGeom>
          <a:noFill/>
          <a:ln w="28575" cap="flat" cmpd="sng">
            <a:solidFill>
              <a:schemeClr val="accent6"/>
            </a:solidFill>
            <a:prstDash val="solid"/>
            <a:round/>
            <a:headEnd type="none" w="med" len="med"/>
            <a:tailEnd type="none" w="med" len="med"/>
          </a:ln>
        </p:spPr>
      </p:cxnSp>
      <p:grpSp>
        <p:nvGrpSpPr>
          <p:cNvPr id="77" name="Google Shape;77;p15"/>
          <p:cNvGrpSpPr/>
          <p:nvPr/>
        </p:nvGrpSpPr>
        <p:grpSpPr>
          <a:xfrm>
            <a:off x="5142093" y="3632583"/>
            <a:ext cx="351136" cy="365769"/>
            <a:chOff x="-65129950" y="2646800"/>
            <a:chExt cx="311125" cy="317425"/>
          </a:xfrm>
        </p:grpSpPr>
        <p:sp>
          <p:nvSpPr>
            <p:cNvPr id="78" name="Google Shape;78;p15"/>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15"/>
          <p:cNvGrpSpPr/>
          <p:nvPr/>
        </p:nvGrpSpPr>
        <p:grpSpPr>
          <a:xfrm>
            <a:off x="5965703" y="3632603"/>
            <a:ext cx="365756" cy="365747"/>
            <a:chOff x="1412450" y="1954475"/>
            <a:chExt cx="297750" cy="296175"/>
          </a:xfrm>
        </p:grpSpPr>
        <p:sp>
          <p:nvSpPr>
            <p:cNvPr id="81" name="Google Shape;81;p15"/>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15"/>
          <p:cNvGrpSpPr/>
          <p:nvPr/>
        </p:nvGrpSpPr>
        <p:grpSpPr>
          <a:xfrm>
            <a:off x="6782916" y="3632592"/>
            <a:ext cx="393186" cy="365766"/>
            <a:chOff x="-62890750" y="2296300"/>
            <a:chExt cx="330825" cy="317450"/>
          </a:xfrm>
        </p:grpSpPr>
        <p:sp>
          <p:nvSpPr>
            <p:cNvPr id="84" name="Google Shape;84;p15"/>
            <p:cNvSpPr/>
            <p:nvPr/>
          </p:nvSpPr>
          <p:spPr>
            <a:xfrm>
              <a:off x="-62890750" y="2296300"/>
              <a:ext cx="313500" cy="195375"/>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62874975" y="2417475"/>
              <a:ext cx="315050" cy="196275"/>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62822225" y="2357750"/>
              <a:ext cx="193000" cy="192975"/>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15"/>
          <p:cNvGrpSpPr/>
          <p:nvPr/>
        </p:nvGrpSpPr>
        <p:grpSpPr>
          <a:xfrm>
            <a:off x="7627546" y="3632577"/>
            <a:ext cx="365770" cy="365770"/>
            <a:chOff x="-3137650" y="2408950"/>
            <a:chExt cx="291450" cy="292125"/>
          </a:xfrm>
        </p:grpSpPr>
        <p:sp>
          <p:nvSpPr>
            <p:cNvPr id="88" name="Google Shape;88;p15"/>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blue and red logo&#10;&#10;AI-generated content may be incorrect.">
            <a:extLst>
              <a:ext uri="{FF2B5EF4-FFF2-40B4-BE49-F238E27FC236}">
                <a16:creationId xmlns:a16="http://schemas.microsoft.com/office/drawing/2014/main" id="{B6504F6F-4FC8-FBAC-EA65-90B15E0A75B2}"/>
              </a:ext>
            </a:extLst>
          </p:cNvPr>
          <p:cNvPicPr>
            <a:picLocks noChangeAspect="1"/>
          </p:cNvPicPr>
          <p:nvPr/>
        </p:nvPicPr>
        <p:blipFill>
          <a:blip r:embed="rId3"/>
          <a:srcRect l="-1" t="22280" r="1649" b="19132"/>
          <a:stretch/>
        </p:blipFill>
        <p:spPr>
          <a:xfrm>
            <a:off x="8079774" y="90616"/>
            <a:ext cx="981848" cy="584887"/>
          </a:xfrm>
          <a:prstGeom prst="rect">
            <a:avLst/>
          </a:prstGeom>
        </p:spPr>
      </p:pic>
      <p:sp>
        <p:nvSpPr>
          <p:cNvPr id="4" name="Rectangle 3">
            <a:extLst>
              <a:ext uri="{FF2B5EF4-FFF2-40B4-BE49-F238E27FC236}">
                <a16:creationId xmlns:a16="http://schemas.microsoft.com/office/drawing/2014/main" id="{6420724D-82B5-CB7C-A645-FD3FB83D2540}"/>
              </a:ext>
            </a:extLst>
          </p:cNvPr>
          <p:cNvSpPr/>
          <p:nvPr/>
        </p:nvSpPr>
        <p:spPr>
          <a:xfrm>
            <a:off x="0" y="5045529"/>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34B5843-8D1A-1698-BAB9-CE5B5C56A7E7}"/>
              </a:ext>
            </a:extLst>
          </p:cNvPr>
          <p:cNvSpPr txBox="1"/>
          <p:nvPr/>
        </p:nvSpPr>
        <p:spPr>
          <a:xfrm>
            <a:off x="238743" y="3036494"/>
            <a:ext cx="4459520" cy="738664"/>
          </a:xfrm>
          <a:prstGeom prst="rect">
            <a:avLst/>
          </a:prstGeom>
          <a:noFill/>
        </p:spPr>
        <p:txBody>
          <a:bodyPr wrap="square" rtlCol="0">
            <a:spAutoFit/>
          </a:bodyPr>
          <a:lstStyle>
            <a:defPPr>
              <a:defRPr lang="en-US"/>
            </a:defPPr>
            <a:lvl1pPr marL="0" defTabSz="914400" eaLnBrk="1" latinLnBrk="0" hangingPunct="1">
              <a:defRPr sz="2000" b="1" kern="1200">
                <a:solidFill>
                  <a:schemeClr val="bg1"/>
                </a:solidFill>
                <a:latin typeface="Montserrat ExtraBold" panose="00000900000000000000" pitchFamily="2" charset="0"/>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en-US" sz="1400" dirty="0" err="1">
                <a:solidFill>
                  <a:schemeClr val="tx1"/>
                </a:solidFill>
              </a:rPr>
              <a:t>Người</a:t>
            </a:r>
            <a:r>
              <a:rPr lang="en-US" sz="1400" dirty="0">
                <a:solidFill>
                  <a:schemeClr val="tx1"/>
                </a:solidFill>
              </a:rPr>
              <a:t> </a:t>
            </a:r>
            <a:r>
              <a:rPr lang="en-US" sz="1400" dirty="0" err="1">
                <a:solidFill>
                  <a:schemeClr val="tx1"/>
                </a:solidFill>
              </a:rPr>
              <a:t>thực</a:t>
            </a:r>
            <a:r>
              <a:rPr lang="en-US" sz="1400" dirty="0">
                <a:solidFill>
                  <a:schemeClr val="tx1"/>
                </a:solidFill>
              </a:rPr>
              <a:t> </a:t>
            </a:r>
            <a:r>
              <a:rPr lang="en-US" sz="1400" dirty="0" err="1">
                <a:solidFill>
                  <a:schemeClr val="tx1"/>
                </a:solidFill>
              </a:rPr>
              <a:t>hiện</a:t>
            </a:r>
            <a:r>
              <a:rPr lang="en-US" sz="1400" dirty="0">
                <a:solidFill>
                  <a:schemeClr val="tx1"/>
                </a:solidFill>
              </a:rPr>
              <a:t>:</a:t>
            </a:r>
          </a:p>
          <a:p>
            <a:r>
              <a:rPr lang="en-US" sz="1400" dirty="0">
                <a:solidFill>
                  <a:schemeClr val="tx1"/>
                </a:solidFill>
              </a:rPr>
              <a:t>52200195 – </a:t>
            </a:r>
            <a:r>
              <a:rPr lang="en-US" sz="1400" dirty="0" err="1">
                <a:solidFill>
                  <a:schemeClr val="tx1"/>
                </a:solidFill>
              </a:rPr>
              <a:t>Nguyễn</a:t>
            </a:r>
            <a:r>
              <a:rPr lang="en-US" sz="1400" dirty="0">
                <a:solidFill>
                  <a:schemeClr val="tx1"/>
                </a:solidFill>
              </a:rPr>
              <a:t> Quang Vinh</a:t>
            </a:r>
          </a:p>
          <a:p>
            <a:r>
              <a:rPr lang="en-US" sz="1400" dirty="0">
                <a:solidFill>
                  <a:schemeClr val="tx1"/>
                </a:solidFill>
              </a:rPr>
              <a:t>5220038 – Lê Phan </a:t>
            </a:r>
            <a:r>
              <a:rPr lang="en-US" sz="1400" dirty="0" err="1">
                <a:solidFill>
                  <a:schemeClr val="tx1"/>
                </a:solidFill>
              </a:rPr>
              <a:t>Thế</a:t>
            </a:r>
            <a:r>
              <a:rPr lang="en-US" sz="1400" dirty="0">
                <a:solidFill>
                  <a:schemeClr val="tx1"/>
                </a:solidFill>
              </a:rPr>
              <a:t> </a:t>
            </a:r>
            <a:r>
              <a:rPr lang="en-US" sz="1400" dirty="0" err="1">
                <a:solidFill>
                  <a:schemeClr val="tx1"/>
                </a:solidFill>
              </a:rPr>
              <a:t>Vĩ</a:t>
            </a:r>
            <a:endParaRPr lang="en-US" sz="1400" dirty="0">
              <a:solidFill>
                <a:schemeClr val="tx1"/>
              </a:solidFill>
            </a:endParaRPr>
          </a:p>
        </p:txBody>
      </p:sp>
      <p:sp>
        <p:nvSpPr>
          <p:cNvPr id="10" name="TextBox 9">
            <a:extLst>
              <a:ext uri="{FF2B5EF4-FFF2-40B4-BE49-F238E27FC236}">
                <a16:creationId xmlns:a16="http://schemas.microsoft.com/office/drawing/2014/main" id="{89DE1199-D556-48BF-FCA3-A1C71D9FBC51}"/>
              </a:ext>
            </a:extLst>
          </p:cNvPr>
          <p:cNvSpPr txBox="1"/>
          <p:nvPr/>
        </p:nvSpPr>
        <p:spPr>
          <a:xfrm>
            <a:off x="5537185" y="4695140"/>
            <a:ext cx="4459520" cy="307777"/>
          </a:xfrm>
          <a:prstGeom prst="rect">
            <a:avLst/>
          </a:prstGeom>
          <a:noFill/>
        </p:spPr>
        <p:txBody>
          <a:bodyPr wrap="square" rtlCol="0">
            <a:spAutoFit/>
          </a:bodyPr>
          <a:lstStyle>
            <a:defPPr>
              <a:defRPr lang="en-US"/>
            </a:defPPr>
            <a:lvl1pPr marL="0" defTabSz="914400" eaLnBrk="1" latinLnBrk="0" hangingPunct="1">
              <a:defRPr sz="2000" b="1" kern="1200">
                <a:solidFill>
                  <a:schemeClr val="bg1"/>
                </a:solidFill>
                <a:latin typeface="Montserrat ExtraBold" panose="00000900000000000000" pitchFamily="2" charset="0"/>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en-US" sz="1400" dirty="0">
                <a:solidFill>
                  <a:schemeClr val="tx1"/>
                </a:solidFill>
              </a:rPr>
              <a:t>GV </a:t>
            </a:r>
            <a:r>
              <a:rPr lang="en-US" sz="1400" dirty="0" err="1">
                <a:solidFill>
                  <a:schemeClr val="tx1"/>
                </a:solidFill>
              </a:rPr>
              <a:t>Hướng</a:t>
            </a:r>
            <a:r>
              <a:rPr lang="en-US" sz="1400" dirty="0">
                <a:solidFill>
                  <a:schemeClr val="tx1"/>
                </a:solidFill>
              </a:rPr>
              <a:t> </a:t>
            </a:r>
            <a:r>
              <a:rPr lang="en-US" sz="1400" dirty="0" err="1">
                <a:solidFill>
                  <a:schemeClr val="tx1"/>
                </a:solidFill>
              </a:rPr>
              <a:t>Dẫn</a:t>
            </a:r>
            <a:r>
              <a:rPr lang="en-US" sz="1400" dirty="0">
                <a:solidFill>
                  <a:schemeClr val="tx1"/>
                </a:solidFill>
              </a:rPr>
              <a:t>: TS </a:t>
            </a:r>
            <a:r>
              <a:rPr lang="en-US" sz="1400" dirty="0" err="1">
                <a:solidFill>
                  <a:schemeClr val="tx1"/>
                </a:solidFill>
              </a:rPr>
              <a:t>Nguyễn</a:t>
            </a:r>
            <a:r>
              <a:rPr lang="en-US" sz="1400" dirty="0">
                <a:solidFill>
                  <a:schemeClr val="tx1"/>
                </a:solidFill>
              </a:rPr>
              <a:t> </a:t>
            </a:r>
            <a:r>
              <a:rPr lang="en-US" sz="1400" dirty="0" err="1">
                <a:solidFill>
                  <a:schemeClr val="tx1"/>
                </a:solidFill>
              </a:rPr>
              <a:t>Hải</a:t>
            </a:r>
            <a:r>
              <a:rPr lang="en-US" sz="1400" dirty="0">
                <a:solidFill>
                  <a:schemeClr val="tx1"/>
                </a:solidFill>
              </a:rPr>
              <a:t> </a:t>
            </a:r>
            <a:r>
              <a:rPr lang="en-US" sz="1400" dirty="0" err="1">
                <a:solidFill>
                  <a:schemeClr val="tx1"/>
                </a:solidFill>
              </a:rPr>
              <a:t>Đăng</a:t>
            </a:r>
            <a:endParaRPr lang="en-US" sz="1400" dirty="0">
              <a:solidFill>
                <a:schemeClr val="tx1"/>
              </a:solidFill>
            </a:endParaRPr>
          </a:p>
        </p:txBody>
      </p:sp>
      <p:sp>
        <p:nvSpPr>
          <p:cNvPr id="15" name="Rectangle 14">
            <a:extLst>
              <a:ext uri="{FF2B5EF4-FFF2-40B4-BE49-F238E27FC236}">
                <a16:creationId xmlns:a16="http://schemas.microsoft.com/office/drawing/2014/main" id="{9B2AEF84-306A-C41D-CEBE-899EF67C53DB}"/>
              </a:ext>
            </a:extLst>
          </p:cNvPr>
          <p:cNvSpPr/>
          <p:nvPr/>
        </p:nvSpPr>
        <p:spPr>
          <a:xfrm>
            <a:off x="9425246" y="678505"/>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10B49248-4CBC-5205-387E-BBF2E4AB798D}"/>
            </a:ext>
          </a:extLst>
        </p:cNvPr>
        <p:cNvGrpSpPr/>
        <p:nvPr/>
      </p:nvGrpSpPr>
      <p:grpSpPr>
        <a:xfrm>
          <a:off x="0" y="0"/>
          <a:ext cx="0" cy="0"/>
          <a:chOff x="0" y="0"/>
          <a:chExt cx="0" cy="0"/>
        </a:xfrm>
      </p:grpSpPr>
      <p:pic>
        <p:nvPicPr>
          <p:cNvPr id="3" name="Picture 2" descr="A blue and red logo&#10;&#10;AI-generated content may be incorrect.">
            <a:extLst>
              <a:ext uri="{FF2B5EF4-FFF2-40B4-BE49-F238E27FC236}">
                <a16:creationId xmlns:a16="http://schemas.microsoft.com/office/drawing/2014/main" id="{8CB2E253-A48E-64F5-8105-81DF37068AA7}"/>
              </a:ext>
            </a:extLst>
          </p:cNvPr>
          <p:cNvPicPr>
            <a:picLocks noChangeAspect="1"/>
          </p:cNvPicPr>
          <p:nvPr/>
        </p:nvPicPr>
        <p:blipFill>
          <a:blip r:embed="rId3"/>
          <a:srcRect l="-1" t="22280" r="1649" b="19132"/>
          <a:stretch/>
        </p:blipFill>
        <p:spPr>
          <a:xfrm>
            <a:off x="8079774" y="90616"/>
            <a:ext cx="981848" cy="584887"/>
          </a:xfrm>
          <a:prstGeom prst="rect">
            <a:avLst/>
          </a:prstGeom>
        </p:spPr>
      </p:pic>
      <p:sp>
        <p:nvSpPr>
          <p:cNvPr id="4" name="Rectangle 3">
            <a:extLst>
              <a:ext uri="{FF2B5EF4-FFF2-40B4-BE49-F238E27FC236}">
                <a16:creationId xmlns:a16="http://schemas.microsoft.com/office/drawing/2014/main" id="{E6518D99-91F4-DA0D-FD6C-10A8ECB3B2FD}"/>
              </a:ext>
            </a:extLst>
          </p:cNvPr>
          <p:cNvSpPr/>
          <p:nvPr/>
        </p:nvSpPr>
        <p:spPr>
          <a:xfrm>
            <a:off x="0" y="5045529"/>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370F120-409E-9895-11BC-BAF843C2A7D6}"/>
              </a:ext>
            </a:extLst>
          </p:cNvPr>
          <p:cNvSpPr/>
          <p:nvPr/>
        </p:nvSpPr>
        <p:spPr>
          <a:xfrm>
            <a:off x="0" y="678505"/>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C722052-2344-0CC8-B922-EAB09FBDFCCD}"/>
              </a:ext>
            </a:extLst>
          </p:cNvPr>
          <p:cNvSpPr txBox="1"/>
          <p:nvPr/>
        </p:nvSpPr>
        <p:spPr>
          <a:xfrm>
            <a:off x="-1" y="142229"/>
            <a:ext cx="4909751" cy="523220"/>
          </a:xfrm>
          <a:prstGeom prst="rect">
            <a:avLst/>
          </a:prstGeom>
          <a:noFill/>
        </p:spPr>
        <p:txBody>
          <a:bodyPr wrap="square" rtlCol="0">
            <a:spAutoFit/>
          </a:bodyPr>
          <a:lstStyle>
            <a:defPPr marR="0" lvl="0" algn="l" rtl="0">
              <a:lnSpc>
                <a:spcPct val="100000"/>
              </a:lnSpc>
              <a:spcBef>
                <a:spcPts val="0"/>
              </a:spcBef>
              <a:spcAft>
                <a:spcPts val="0"/>
              </a:spcAft>
            </a:defPPr>
            <a:lvl1pPr marL="0" defTabSz="914400" eaLnBrk="1" latinLnBrk="0" hangingPunct="1">
              <a:defRPr b="1" kern="1200">
                <a:solidFill>
                  <a:schemeClr val="tx1"/>
                </a:solidFill>
                <a:latin typeface="Montserrat ExtraBold" panose="00000900000000000000" pitchFamily="2" charset="0"/>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en-US" sz="2800" dirty="0"/>
              <a:t>2. GIẢI THUẬT A - PRIORI</a:t>
            </a:r>
          </a:p>
        </p:txBody>
      </p:sp>
      <p:sp>
        <p:nvSpPr>
          <p:cNvPr id="6" name="TextBox 5">
            <a:extLst>
              <a:ext uri="{FF2B5EF4-FFF2-40B4-BE49-F238E27FC236}">
                <a16:creationId xmlns:a16="http://schemas.microsoft.com/office/drawing/2014/main" id="{9134D4F6-7CE1-CD46-357C-A0276A040407}"/>
              </a:ext>
            </a:extLst>
          </p:cNvPr>
          <p:cNvSpPr txBox="1"/>
          <p:nvPr/>
        </p:nvSpPr>
        <p:spPr>
          <a:xfrm>
            <a:off x="0" y="776476"/>
            <a:ext cx="9144000"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marL="457200" indent="-457200">
              <a:buAutoNum type="arabicPeriod"/>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7EE1118-0E77-D721-44CB-13ABFFEA80B5}"/>
              </a:ext>
            </a:extLst>
          </p:cNvPr>
          <p:cNvSpPr txBox="1"/>
          <p:nvPr/>
        </p:nvSpPr>
        <p:spPr>
          <a:xfrm>
            <a:off x="0" y="776476"/>
            <a:ext cx="9144000" cy="3317190"/>
          </a:xfrm>
          <a:prstGeom prst="rect">
            <a:avLst/>
          </a:prstGeom>
          <a:noFill/>
        </p:spPr>
        <p:txBody>
          <a:bodyPr wrap="square" rtlCol="0">
            <a:spAutoFit/>
          </a:bodyPr>
          <a:lstStyle/>
          <a:p>
            <a:pPr marL="230188" indent="231775" algn="just" fontAlgn="base">
              <a:lnSpc>
                <a:spcPts val="2250"/>
              </a:lnSpc>
            </a:pPr>
            <a:r>
              <a:rPr lang="vi-VN" sz="1800" b="0" i="0" dirty="0">
                <a:solidFill>
                  <a:srgbClr val="000000"/>
                </a:solidFill>
                <a:effectLst/>
                <a:latin typeface="Times New Roman" panose="02020603050405020304" pitchFamily="18" charset="0"/>
              </a:rPr>
              <a:t>Thuật toán A-Priori được thiết kế để tìm kiếm các itemset phổ biến trong một tập hợp các giỏ hàng (baskets). Mục tiêu là xác định các item hoặc tập hợp các item có mặt trong một số lượng giỏ hàng đủ lớn (đạt ngưỡng hỗ trợ, support threshold). </a:t>
            </a:r>
            <a:endParaRPr lang="en-US" sz="1800" b="0" i="0" dirty="0">
              <a:solidFill>
                <a:srgbClr val="000000"/>
              </a:solidFill>
              <a:effectLst/>
              <a:latin typeface="Times New Roman" panose="02020603050405020304" pitchFamily="18" charset="0"/>
            </a:endParaRPr>
          </a:p>
          <a:p>
            <a:pPr marL="230188" indent="231775" algn="just" fontAlgn="base">
              <a:lnSpc>
                <a:spcPts val="2250"/>
              </a:lnSpc>
            </a:pPr>
            <a:r>
              <a:rPr lang="en-US" sz="1800" dirty="0" err="1">
                <a:latin typeface="Times New Roman" panose="02020603050405020304" pitchFamily="18" charset="0"/>
              </a:rPr>
              <a:t>Thuật</a:t>
            </a:r>
            <a:r>
              <a:rPr lang="en-US" sz="1800" dirty="0">
                <a:latin typeface="Times New Roman" panose="02020603050405020304" pitchFamily="18" charset="0"/>
              </a:rPr>
              <a:t> </a:t>
            </a:r>
            <a:r>
              <a:rPr lang="en-US" sz="1800" dirty="0" err="1">
                <a:latin typeface="Times New Roman" panose="02020603050405020304" pitchFamily="18" charset="0"/>
              </a:rPr>
              <a:t>toán</a:t>
            </a:r>
            <a:r>
              <a:rPr lang="en-US" sz="1800" dirty="0">
                <a:latin typeface="Times New Roman" panose="02020603050405020304" pitchFamily="18" charset="0"/>
              </a:rPr>
              <a:t> </a:t>
            </a:r>
            <a:r>
              <a:rPr lang="en-US" sz="1800" dirty="0" err="1">
                <a:latin typeface="Times New Roman" panose="02020603050405020304" pitchFamily="18" charset="0"/>
              </a:rPr>
              <a:t>sẽ</a:t>
            </a:r>
            <a:r>
              <a:rPr lang="en-US" sz="1800" dirty="0">
                <a:latin typeface="Times New Roman" panose="02020603050405020304" pitchFamily="18" charset="0"/>
              </a:rPr>
              <a:t> </a:t>
            </a:r>
            <a:r>
              <a:rPr lang="en-US" sz="1800" dirty="0" err="1">
                <a:latin typeface="Times New Roman" panose="02020603050405020304" pitchFamily="18" charset="0"/>
              </a:rPr>
              <a:t>trải</a:t>
            </a:r>
            <a:r>
              <a:rPr lang="en-US" sz="1800" dirty="0">
                <a:latin typeface="Times New Roman" panose="02020603050405020304" pitchFamily="18" charset="0"/>
              </a:rPr>
              <a:t> qua 2 </a:t>
            </a:r>
            <a:r>
              <a:rPr lang="en-US" sz="1800" dirty="0" err="1">
                <a:latin typeface="Times New Roman" panose="02020603050405020304" pitchFamily="18" charset="0"/>
              </a:rPr>
              <a:t>lần</a:t>
            </a:r>
            <a:r>
              <a:rPr lang="en-US" sz="1800" dirty="0">
                <a:latin typeface="Times New Roman" panose="02020603050405020304" pitchFamily="18" charset="0"/>
              </a:rPr>
              <a:t> </a:t>
            </a:r>
            <a:r>
              <a:rPr lang="en-US" sz="1800" dirty="0" err="1">
                <a:latin typeface="Times New Roman" panose="02020603050405020304" pitchFamily="18" charset="0"/>
              </a:rPr>
              <a:t>quét</a:t>
            </a:r>
            <a:r>
              <a:rPr lang="en-US" sz="1800" dirty="0">
                <a:latin typeface="Times New Roman" panose="02020603050405020304" pitchFamily="18" charset="0"/>
              </a:rPr>
              <a:t>:</a:t>
            </a:r>
          </a:p>
          <a:p>
            <a:pPr marL="914400" indent="-230188" algn="just" fontAlgn="base">
              <a:lnSpc>
                <a:spcPts val="2250"/>
              </a:lnSpc>
              <a:buFont typeface="Arial" panose="020B0604020202020204" pitchFamily="34" charset="0"/>
              <a:buChar char="•"/>
            </a:pPr>
            <a:r>
              <a:rPr lang="vi-VN" sz="1800" dirty="0">
                <a:latin typeface="Times New Roman" panose="02020603050405020304" pitchFamily="18" charset="0"/>
              </a:rPr>
              <a:t>Trong lần quét đầu tiên, thuật toán tính toán tần suất xuất hiện của từng item (singleton). Những item có tần suất xuất hiện đủ cao sẽ được coi là phổ biến (frequent). </a:t>
            </a:r>
            <a:endParaRPr lang="en-US" sz="1800" dirty="0">
              <a:latin typeface="Times New Roman" panose="02020603050405020304" pitchFamily="18" charset="0"/>
            </a:endParaRPr>
          </a:p>
          <a:p>
            <a:pPr marL="914400" indent="-230188" algn="just" fontAlgn="base">
              <a:lnSpc>
                <a:spcPts val="2250"/>
              </a:lnSpc>
              <a:buFont typeface="Arial" panose="020B0604020202020204" pitchFamily="34" charset="0"/>
              <a:buChar char="•"/>
            </a:pPr>
            <a:r>
              <a:rPr lang="vi-VN" sz="1800" dirty="0">
                <a:latin typeface="Times New Roman" panose="02020603050405020304" pitchFamily="18" charset="0"/>
              </a:rPr>
              <a:t>Trong lần quét thứ hai, thuật toán sẽ tập trung vào việc đếm tất cả các cặp item (pairs) từ các item phổ biến. Một cặp {i, j} chỉ có thể là phổ biến nếu cả hai item i và j đều là phổ biến. </a:t>
            </a:r>
            <a:endParaRPr lang="en-US" sz="1800" dirty="0">
              <a:latin typeface="Times New Roman" panose="02020603050405020304" pitchFamily="18" charset="0"/>
            </a:endParaRPr>
          </a:p>
          <a:p>
            <a:pPr marL="230188" indent="231775" algn="just" fontAlgn="base">
              <a:lnSpc>
                <a:spcPts val="2250"/>
              </a:lnSpc>
            </a:pPr>
            <a:endParaRPr lang="en-US" sz="1800" dirty="0">
              <a:latin typeface="Times New Roman" panose="02020603050405020304" pitchFamily="18" charset="0"/>
            </a:endParaRPr>
          </a:p>
        </p:txBody>
      </p:sp>
    </p:spTree>
    <p:extLst>
      <p:ext uri="{BB962C8B-B14F-4D97-AF65-F5344CB8AC3E}">
        <p14:creationId xmlns:p14="http://schemas.microsoft.com/office/powerpoint/2010/main" val="522842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027F8805-94F1-5E81-531B-2A28034846FA}"/>
            </a:ext>
          </a:extLst>
        </p:cNvPr>
        <p:cNvGrpSpPr/>
        <p:nvPr/>
      </p:nvGrpSpPr>
      <p:grpSpPr>
        <a:xfrm>
          <a:off x="0" y="0"/>
          <a:ext cx="0" cy="0"/>
          <a:chOff x="0" y="0"/>
          <a:chExt cx="0" cy="0"/>
        </a:xfrm>
      </p:grpSpPr>
      <p:pic>
        <p:nvPicPr>
          <p:cNvPr id="3" name="Picture 2" descr="A blue and red logo&#10;&#10;AI-generated content may be incorrect.">
            <a:extLst>
              <a:ext uri="{FF2B5EF4-FFF2-40B4-BE49-F238E27FC236}">
                <a16:creationId xmlns:a16="http://schemas.microsoft.com/office/drawing/2014/main" id="{1B357017-F5F8-E8D9-3E57-9FA0F99256A4}"/>
              </a:ext>
            </a:extLst>
          </p:cNvPr>
          <p:cNvPicPr>
            <a:picLocks noChangeAspect="1"/>
          </p:cNvPicPr>
          <p:nvPr/>
        </p:nvPicPr>
        <p:blipFill>
          <a:blip r:embed="rId3"/>
          <a:srcRect l="-1" t="22280" r="1649" b="19132"/>
          <a:stretch/>
        </p:blipFill>
        <p:spPr>
          <a:xfrm>
            <a:off x="8079774" y="90616"/>
            <a:ext cx="981848" cy="584887"/>
          </a:xfrm>
          <a:prstGeom prst="rect">
            <a:avLst/>
          </a:prstGeom>
        </p:spPr>
      </p:pic>
      <p:sp>
        <p:nvSpPr>
          <p:cNvPr id="4" name="Rectangle 3">
            <a:extLst>
              <a:ext uri="{FF2B5EF4-FFF2-40B4-BE49-F238E27FC236}">
                <a16:creationId xmlns:a16="http://schemas.microsoft.com/office/drawing/2014/main" id="{359B0960-F8C9-EF98-DA26-82C2DBDE61CF}"/>
              </a:ext>
            </a:extLst>
          </p:cNvPr>
          <p:cNvSpPr/>
          <p:nvPr/>
        </p:nvSpPr>
        <p:spPr>
          <a:xfrm>
            <a:off x="0" y="5045529"/>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C6BEBFE-9AB1-2864-FD81-048D2A5FB47C}"/>
              </a:ext>
            </a:extLst>
          </p:cNvPr>
          <p:cNvSpPr/>
          <p:nvPr/>
        </p:nvSpPr>
        <p:spPr>
          <a:xfrm>
            <a:off x="0" y="678505"/>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AE8006F-E0EE-3F43-8262-162990775868}"/>
              </a:ext>
            </a:extLst>
          </p:cNvPr>
          <p:cNvSpPr txBox="1"/>
          <p:nvPr/>
        </p:nvSpPr>
        <p:spPr>
          <a:xfrm>
            <a:off x="-1" y="142229"/>
            <a:ext cx="4909751" cy="523220"/>
          </a:xfrm>
          <a:prstGeom prst="rect">
            <a:avLst/>
          </a:prstGeom>
          <a:noFill/>
        </p:spPr>
        <p:txBody>
          <a:bodyPr wrap="square" rtlCol="0">
            <a:spAutoFit/>
          </a:bodyPr>
          <a:lstStyle>
            <a:defPPr marR="0" lvl="0" algn="l" rtl="0">
              <a:lnSpc>
                <a:spcPct val="100000"/>
              </a:lnSpc>
              <a:spcBef>
                <a:spcPts val="0"/>
              </a:spcBef>
              <a:spcAft>
                <a:spcPts val="0"/>
              </a:spcAft>
            </a:defPPr>
            <a:lvl1pPr marL="0" defTabSz="914400" eaLnBrk="1" latinLnBrk="0" hangingPunct="1">
              <a:defRPr b="1" kern="1200">
                <a:solidFill>
                  <a:schemeClr val="tx1"/>
                </a:solidFill>
                <a:latin typeface="Montserrat ExtraBold" panose="00000900000000000000" pitchFamily="2" charset="0"/>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en-US" sz="2800" dirty="0"/>
              <a:t>2. GIẢI THUẬT A - PRIORI</a:t>
            </a:r>
          </a:p>
        </p:txBody>
      </p:sp>
      <p:sp>
        <p:nvSpPr>
          <p:cNvPr id="6" name="TextBox 5">
            <a:extLst>
              <a:ext uri="{FF2B5EF4-FFF2-40B4-BE49-F238E27FC236}">
                <a16:creationId xmlns:a16="http://schemas.microsoft.com/office/drawing/2014/main" id="{F09D4879-F0C5-4A57-BA31-AC192A2A733F}"/>
              </a:ext>
            </a:extLst>
          </p:cNvPr>
          <p:cNvSpPr txBox="1"/>
          <p:nvPr/>
        </p:nvSpPr>
        <p:spPr>
          <a:xfrm>
            <a:off x="0" y="776476"/>
            <a:ext cx="9144000"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marL="457200" indent="-457200">
              <a:buAutoNum type="arabicPeriod"/>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AD2A5F9-AE31-1577-96B6-0CEF2C42A64E}"/>
              </a:ext>
            </a:extLst>
          </p:cNvPr>
          <p:cNvSpPr txBox="1"/>
          <p:nvPr/>
        </p:nvSpPr>
        <p:spPr>
          <a:xfrm>
            <a:off x="0" y="776476"/>
            <a:ext cx="9144000" cy="3612143"/>
          </a:xfrm>
          <a:prstGeom prst="rect">
            <a:avLst/>
          </a:prstGeom>
          <a:noFill/>
        </p:spPr>
        <p:txBody>
          <a:bodyPr wrap="square" rtlCol="0">
            <a:spAutoFit/>
          </a:bodyPr>
          <a:lstStyle/>
          <a:p>
            <a:pPr marL="230188" indent="231775" algn="just" fontAlgn="base">
              <a:lnSpc>
                <a:spcPts val="2250"/>
              </a:lnSpc>
            </a:pPr>
            <a:r>
              <a:rPr lang="en-US" sz="1800" b="0" i="0" dirty="0" err="1">
                <a:solidFill>
                  <a:srgbClr val="000000"/>
                </a:solidFill>
                <a:effectLst/>
                <a:latin typeface="Times New Roman" panose="02020603050405020304" pitchFamily="18" charset="0"/>
              </a:rPr>
              <a:t>Thuật</a:t>
            </a:r>
            <a:r>
              <a:rPr lang="en-US" sz="1800" b="0" i="0" dirty="0">
                <a:solidFill>
                  <a:srgbClr val="000000"/>
                </a:solidFill>
                <a:effectLst/>
                <a:latin typeface="Times New Roman" panose="02020603050405020304" pitchFamily="18" charset="0"/>
              </a:rPr>
              <a:t> </a:t>
            </a:r>
            <a:r>
              <a:rPr lang="en-US" sz="1800" b="0" i="0" dirty="0" err="1">
                <a:solidFill>
                  <a:srgbClr val="000000"/>
                </a:solidFill>
                <a:effectLst/>
                <a:latin typeface="Times New Roman" panose="02020603050405020304" pitchFamily="18" charset="0"/>
              </a:rPr>
              <a:t>toán</a:t>
            </a:r>
            <a:r>
              <a:rPr lang="en-US" sz="1800" b="0" i="0" dirty="0">
                <a:solidFill>
                  <a:srgbClr val="000000"/>
                </a:solidFill>
                <a:effectLst/>
                <a:latin typeface="Times New Roman" panose="02020603050405020304" pitchFamily="18" charset="0"/>
              </a:rPr>
              <a:t> A – Priori </a:t>
            </a:r>
            <a:r>
              <a:rPr lang="en-US" sz="1800" b="0" i="0" dirty="0" err="1">
                <a:solidFill>
                  <a:srgbClr val="000000"/>
                </a:solidFill>
                <a:effectLst/>
                <a:latin typeface="Times New Roman" panose="02020603050405020304" pitchFamily="18" charset="0"/>
              </a:rPr>
              <a:t>với</a:t>
            </a:r>
            <a:r>
              <a:rPr lang="en-US" sz="1800" b="0" i="0" dirty="0">
                <a:solidFill>
                  <a:srgbClr val="000000"/>
                </a:solidFill>
                <a:effectLst/>
                <a:latin typeface="Times New Roman" panose="02020603050405020304" pitchFamily="18" charset="0"/>
              </a:rPr>
              <a:t> </a:t>
            </a:r>
            <a:r>
              <a:rPr lang="en-US" sz="1800" b="0" i="0" dirty="0" err="1">
                <a:solidFill>
                  <a:srgbClr val="000000"/>
                </a:solidFill>
                <a:effectLst/>
                <a:latin typeface="Times New Roman" panose="02020603050405020304" pitchFamily="18" charset="0"/>
              </a:rPr>
              <a:t>tất</a:t>
            </a:r>
            <a:r>
              <a:rPr lang="en-US" sz="1800" b="0" i="0" dirty="0">
                <a:solidFill>
                  <a:srgbClr val="000000"/>
                </a:solidFill>
                <a:effectLst/>
                <a:latin typeface="Times New Roman" panose="02020603050405020304" pitchFamily="18" charset="0"/>
              </a:rPr>
              <a:t> </a:t>
            </a:r>
            <a:r>
              <a:rPr lang="en-US" sz="1800" b="0" i="0" dirty="0" err="1">
                <a:solidFill>
                  <a:srgbClr val="000000"/>
                </a:solidFill>
                <a:effectLst/>
                <a:latin typeface="Times New Roman" panose="02020603050405020304" pitchFamily="18" charset="0"/>
              </a:rPr>
              <a:t>cả</a:t>
            </a:r>
            <a:r>
              <a:rPr lang="en-US" sz="1800" b="0" i="0" dirty="0">
                <a:solidFill>
                  <a:srgbClr val="000000"/>
                </a:solidFill>
                <a:effectLst/>
                <a:latin typeface="Times New Roman" panose="02020603050405020304" pitchFamily="18" charset="0"/>
              </a:rPr>
              <a:t> </a:t>
            </a:r>
            <a:r>
              <a:rPr lang="en-US" sz="1800" b="0" i="0" dirty="0" err="1">
                <a:solidFill>
                  <a:srgbClr val="000000"/>
                </a:solidFill>
                <a:effectLst/>
                <a:latin typeface="Times New Roman" panose="02020603050405020304" pitchFamily="18" charset="0"/>
              </a:rPr>
              <a:t>tập</a:t>
            </a:r>
            <a:r>
              <a:rPr lang="en-US" sz="1800" b="0" i="0" dirty="0">
                <a:solidFill>
                  <a:srgbClr val="000000"/>
                </a:solidFill>
                <a:effectLst/>
                <a:latin typeface="Times New Roman" panose="02020603050405020304" pitchFamily="18" charset="0"/>
              </a:rPr>
              <a:t> </a:t>
            </a:r>
            <a:r>
              <a:rPr lang="en-US" sz="1800" b="0" i="0" dirty="0" err="1">
                <a:solidFill>
                  <a:srgbClr val="000000"/>
                </a:solidFill>
                <a:effectLst/>
                <a:latin typeface="Times New Roman" panose="02020603050405020304" pitchFamily="18" charset="0"/>
              </a:rPr>
              <a:t>mục</a:t>
            </a:r>
            <a:r>
              <a:rPr lang="en-US" sz="1800" b="0" i="0" dirty="0">
                <a:solidFill>
                  <a:srgbClr val="000000"/>
                </a:solidFill>
                <a:effectLst/>
                <a:latin typeface="Times New Roman" panose="02020603050405020304" pitchFamily="18" charset="0"/>
              </a:rPr>
              <a:t> </a:t>
            </a:r>
            <a:r>
              <a:rPr lang="en-US" sz="1800" b="0" i="0" dirty="0" err="1">
                <a:solidFill>
                  <a:srgbClr val="000000"/>
                </a:solidFill>
                <a:effectLst/>
                <a:latin typeface="Times New Roman" panose="02020603050405020304" pitchFamily="18" charset="0"/>
              </a:rPr>
              <a:t>phổ</a:t>
            </a:r>
            <a:r>
              <a:rPr lang="en-US" sz="1800" b="0" i="0" dirty="0">
                <a:solidFill>
                  <a:srgbClr val="000000"/>
                </a:solidFill>
                <a:effectLst/>
                <a:latin typeface="Times New Roman" panose="02020603050405020304" pitchFamily="18" charset="0"/>
              </a:rPr>
              <a:t> </a:t>
            </a:r>
            <a:r>
              <a:rPr lang="en-US" sz="1800" b="0" i="0" dirty="0" err="1">
                <a:solidFill>
                  <a:srgbClr val="000000"/>
                </a:solidFill>
                <a:effectLst/>
                <a:latin typeface="Times New Roman" panose="02020603050405020304" pitchFamily="18" charset="0"/>
              </a:rPr>
              <a:t>biến</a:t>
            </a:r>
            <a:r>
              <a:rPr lang="en-US" sz="1800" b="0" i="0" dirty="0">
                <a:solidFill>
                  <a:srgbClr val="000000"/>
                </a:solidFill>
                <a:effectLst/>
                <a:latin typeface="Times New Roman" panose="02020603050405020304" pitchFamily="18" charset="0"/>
              </a:rPr>
              <a:t>:</a:t>
            </a:r>
          </a:p>
          <a:p>
            <a:pPr marL="230188" indent="231775" algn="just" fontAlgn="base">
              <a:lnSpc>
                <a:spcPts val="2250"/>
              </a:lnSpc>
            </a:pPr>
            <a:r>
              <a:rPr lang="vi-VN" sz="1800" dirty="0">
                <a:latin typeface="Times New Roman" panose="02020603050405020304" pitchFamily="18" charset="0"/>
              </a:rPr>
              <a:t>Bắt đầu với tập đơn (L1): </a:t>
            </a:r>
          </a:p>
          <a:p>
            <a:pPr marL="914400" indent="-230188" algn="just" fontAlgn="base">
              <a:lnSpc>
                <a:spcPts val="2250"/>
              </a:lnSpc>
              <a:buFont typeface="Arial" panose="020B0604020202020204" pitchFamily="34" charset="0"/>
              <a:buChar char="•"/>
            </a:pPr>
            <a:r>
              <a:rPr lang="vi-VN" sz="1800" dirty="0">
                <a:latin typeface="Times New Roman" panose="02020603050405020304" pitchFamily="18" charset="0"/>
              </a:rPr>
              <a:t>Xác định tập hợp tất cả các item đơn lẻ (C1) từ dữ liệu giao dịch. </a:t>
            </a:r>
          </a:p>
          <a:p>
            <a:pPr marL="914400" indent="-230188" algn="just" fontAlgn="base">
              <a:lnSpc>
                <a:spcPts val="2250"/>
              </a:lnSpc>
              <a:buFont typeface="Arial" panose="020B0604020202020204" pitchFamily="34" charset="0"/>
              <a:buChar char="•"/>
            </a:pPr>
            <a:r>
              <a:rPr lang="vi-VN" sz="1800" dirty="0">
                <a:latin typeface="Times New Roman" panose="02020603050405020304" pitchFamily="18" charset="0"/>
              </a:rPr>
              <a:t>Đếm số lần xuất hiện của từng item trong toàn bộ tập dữ liệu. </a:t>
            </a:r>
          </a:p>
          <a:p>
            <a:pPr marL="914400" indent="-230188" algn="just" fontAlgn="base">
              <a:lnSpc>
                <a:spcPts val="2250"/>
              </a:lnSpc>
              <a:buFont typeface="Arial" panose="020B0604020202020204" pitchFamily="34" charset="0"/>
              <a:buChar char="•"/>
            </a:pPr>
            <a:r>
              <a:rPr lang="vi-VN" sz="1800" dirty="0">
                <a:latin typeface="Times New Roman" panose="02020603050405020304" pitchFamily="18" charset="0"/>
              </a:rPr>
              <a:t>Giữ lại các item có tần suất xuất hiện ≥ ngưỡng hỗ trợ s → tập hợp này gọi là L1. </a:t>
            </a:r>
            <a:endParaRPr lang="en-US" sz="1800" dirty="0">
              <a:latin typeface="Times New Roman" panose="02020603050405020304" pitchFamily="18" charset="0"/>
            </a:endParaRPr>
          </a:p>
          <a:p>
            <a:pPr marL="230188" indent="231775" algn="just" fontAlgn="base">
              <a:lnSpc>
                <a:spcPts val="2250"/>
              </a:lnSpc>
            </a:pPr>
            <a:r>
              <a:rPr lang="vi-VN" sz="1800" dirty="0">
                <a:latin typeface="Times New Roman" panose="02020603050405020304" pitchFamily="18" charset="0"/>
              </a:rPr>
              <a:t>Tạo tập ứng viên (Ck) và kiểm tra tính phổ biến (Lk): </a:t>
            </a:r>
          </a:p>
          <a:p>
            <a:pPr marL="914400" indent="-230188" algn="just" fontAlgn="base">
              <a:lnSpc>
                <a:spcPts val="2250"/>
              </a:lnSpc>
              <a:buFont typeface="Arial" panose="020B0604020202020204" pitchFamily="34" charset="0"/>
              <a:buChar char="•"/>
            </a:pPr>
            <a:r>
              <a:rPr lang="vi-VN" sz="1800" dirty="0">
                <a:latin typeface="Times New Roman" panose="02020603050405020304" pitchFamily="18" charset="0"/>
              </a:rPr>
              <a:t>Sử dụng tập L(k-1) để tạo danh sách ứng viên Ck (tập hợp các item có thể phổ biến). </a:t>
            </a:r>
          </a:p>
          <a:p>
            <a:pPr marL="914400" indent="-230188" algn="just" fontAlgn="base">
              <a:lnSpc>
                <a:spcPts val="2250"/>
              </a:lnSpc>
              <a:buFont typeface="Arial" panose="020B0604020202020204" pitchFamily="34" charset="0"/>
              <a:buChar char="•"/>
            </a:pPr>
            <a:r>
              <a:rPr lang="vi-VN" sz="1800" dirty="0">
                <a:latin typeface="Times New Roman" panose="02020603050405020304" pitchFamily="18" charset="0"/>
              </a:rPr>
              <a:t>Đếm số lần xuất hiện của từng tập hợp trong Ck trong toàn bộ tập dữ liệu. </a:t>
            </a:r>
          </a:p>
          <a:p>
            <a:pPr marL="914400" indent="-230188" algn="just" fontAlgn="base">
              <a:lnSpc>
                <a:spcPts val="2250"/>
              </a:lnSpc>
              <a:buFont typeface="Arial" panose="020B0604020202020204" pitchFamily="34" charset="0"/>
              <a:buChar char="•"/>
            </a:pPr>
            <a:r>
              <a:rPr lang="vi-VN" sz="1800" dirty="0">
                <a:latin typeface="Times New Roman" panose="02020603050405020304" pitchFamily="18" charset="0"/>
              </a:rPr>
              <a:t>Các tập mục có số lần xuất hiện ≥ ngưỡng hỗ trợ s tạo thành tập Lk. </a:t>
            </a:r>
          </a:p>
          <a:p>
            <a:pPr marL="914400" indent="-230188" algn="just" fontAlgn="base">
              <a:lnSpc>
                <a:spcPts val="2250"/>
              </a:lnSpc>
              <a:buFont typeface="Arial" panose="020B0604020202020204" pitchFamily="34" charset="0"/>
              <a:buChar char="•"/>
            </a:pPr>
            <a:r>
              <a:rPr lang="vi-VN" sz="1800" dirty="0">
                <a:latin typeface="Times New Roman" panose="02020603050405020304" pitchFamily="18" charset="0"/>
              </a:rPr>
              <a:t>Lặp lại quá trình này cho đến khi không còn tập phổ biến nào mới được tìm thấy. </a:t>
            </a:r>
          </a:p>
          <a:p>
            <a:pPr marL="230188" indent="231775" algn="just" fontAlgn="base">
              <a:lnSpc>
                <a:spcPts val="2250"/>
              </a:lnSpc>
            </a:pPr>
            <a:endParaRPr lang="en-US" sz="1800" dirty="0">
              <a:latin typeface="Times New Roman" panose="02020603050405020304" pitchFamily="18" charset="0"/>
            </a:endParaRPr>
          </a:p>
          <a:p>
            <a:pPr marL="230188" indent="231775" algn="just" fontAlgn="base">
              <a:lnSpc>
                <a:spcPts val="2250"/>
              </a:lnSpc>
            </a:pPr>
            <a:endParaRPr lang="en-US" sz="1800" dirty="0">
              <a:latin typeface="Times New Roman" panose="02020603050405020304" pitchFamily="18" charset="0"/>
            </a:endParaRPr>
          </a:p>
        </p:txBody>
      </p:sp>
    </p:spTree>
    <p:extLst>
      <p:ext uri="{BB962C8B-B14F-4D97-AF65-F5344CB8AC3E}">
        <p14:creationId xmlns:p14="http://schemas.microsoft.com/office/powerpoint/2010/main" val="2051800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D4804706-3F53-67BA-8BB2-8B8CA87F6F39}"/>
            </a:ext>
          </a:extLst>
        </p:cNvPr>
        <p:cNvGrpSpPr/>
        <p:nvPr/>
      </p:nvGrpSpPr>
      <p:grpSpPr>
        <a:xfrm>
          <a:off x="0" y="0"/>
          <a:ext cx="0" cy="0"/>
          <a:chOff x="0" y="0"/>
          <a:chExt cx="0" cy="0"/>
        </a:xfrm>
      </p:grpSpPr>
      <p:pic>
        <p:nvPicPr>
          <p:cNvPr id="3" name="Picture 2" descr="A blue and red logo&#10;&#10;AI-generated content may be incorrect.">
            <a:extLst>
              <a:ext uri="{FF2B5EF4-FFF2-40B4-BE49-F238E27FC236}">
                <a16:creationId xmlns:a16="http://schemas.microsoft.com/office/drawing/2014/main" id="{32860199-4728-35F0-91D3-70B46BFA802C}"/>
              </a:ext>
            </a:extLst>
          </p:cNvPr>
          <p:cNvPicPr>
            <a:picLocks noChangeAspect="1"/>
          </p:cNvPicPr>
          <p:nvPr/>
        </p:nvPicPr>
        <p:blipFill>
          <a:blip r:embed="rId3"/>
          <a:srcRect l="-1" t="22280" r="1649" b="19132"/>
          <a:stretch/>
        </p:blipFill>
        <p:spPr>
          <a:xfrm>
            <a:off x="8079774" y="90616"/>
            <a:ext cx="981848" cy="584887"/>
          </a:xfrm>
          <a:prstGeom prst="rect">
            <a:avLst/>
          </a:prstGeom>
        </p:spPr>
      </p:pic>
      <p:sp>
        <p:nvSpPr>
          <p:cNvPr id="4" name="Rectangle 3">
            <a:extLst>
              <a:ext uri="{FF2B5EF4-FFF2-40B4-BE49-F238E27FC236}">
                <a16:creationId xmlns:a16="http://schemas.microsoft.com/office/drawing/2014/main" id="{ED55EC7E-16E1-DB95-5BC0-55019AE50CBB}"/>
              </a:ext>
            </a:extLst>
          </p:cNvPr>
          <p:cNvSpPr/>
          <p:nvPr/>
        </p:nvSpPr>
        <p:spPr>
          <a:xfrm>
            <a:off x="0" y="5045529"/>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EB9D16A-BEB5-1C71-DB8C-82F9FA4C7B56}"/>
              </a:ext>
            </a:extLst>
          </p:cNvPr>
          <p:cNvSpPr/>
          <p:nvPr/>
        </p:nvSpPr>
        <p:spPr>
          <a:xfrm>
            <a:off x="0" y="678505"/>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E87D606-7DB5-2D8A-DBF0-DFD1F104B7D6}"/>
              </a:ext>
            </a:extLst>
          </p:cNvPr>
          <p:cNvSpPr txBox="1"/>
          <p:nvPr/>
        </p:nvSpPr>
        <p:spPr>
          <a:xfrm>
            <a:off x="-1" y="142229"/>
            <a:ext cx="8155460" cy="523220"/>
          </a:xfrm>
          <a:prstGeom prst="rect">
            <a:avLst/>
          </a:prstGeom>
          <a:noFill/>
        </p:spPr>
        <p:txBody>
          <a:bodyPr wrap="square" rtlCol="0">
            <a:spAutoFit/>
          </a:bodyPr>
          <a:lstStyle>
            <a:defPPr marR="0" lvl="0" algn="l" rtl="0">
              <a:lnSpc>
                <a:spcPct val="100000"/>
              </a:lnSpc>
              <a:spcBef>
                <a:spcPts val="0"/>
              </a:spcBef>
              <a:spcAft>
                <a:spcPts val="0"/>
              </a:spcAft>
            </a:defPPr>
            <a:lvl1pPr marL="0" defTabSz="914400" eaLnBrk="1" latinLnBrk="0" hangingPunct="1">
              <a:defRPr b="1" kern="1200">
                <a:solidFill>
                  <a:schemeClr val="tx1"/>
                </a:solidFill>
                <a:latin typeface="Montserrat ExtraBold" panose="00000900000000000000" pitchFamily="2" charset="0"/>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en-US" sz="2800" dirty="0"/>
              <a:t>3. XỬ LÍ DỮ LIỆU LỚN VỚI BỘ NHỚ CHÍNH</a:t>
            </a:r>
          </a:p>
        </p:txBody>
      </p:sp>
      <p:sp>
        <p:nvSpPr>
          <p:cNvPr id="6" name="TextBox 5">
            <a:extLst>
              <a:ext uri="{FF2B5EF4-FFF2-40B4-BE49-F238E27FC236}">
                <a16:creationId xmlns:a16="http://schemas.microsoft.com/office/drawing/2014/main" id="{2385F1C2-407B-E2EB-9350-00EA96FEF116}"/>
              </a:ext>
            </a:extLst>
          </p:cNvPr>
          <p:cNvSpPr txBox="1"/>
          <p:nvPr/>
        </p:nvSpPr>
        <p:spPr>
          <a:xfrm>
            <a:off x="0" y="776476"/>
            <a:ext cx="9144000"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marL="457200" indent="-457200">
              <a:buAutoNum type="arabicPeriod"/>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F15233B-C005-00A0-9958-0FB3A803BCA4}"/>
              </a:ext>
            </a:extLst>
          </p:cNvPr>
          <p:cNvSpPr txBox="1"/>
          <p:nvPr/>
        </p:nvSpPr>
        <p:spPr>
          <a:xfrm>
            <a:off x="0" y="776476"/>
            <a:ext cx="9144000" cy="1842427"/>
          </a:xfrm>
          <a:prstGeom prst="rect">
            <a:avLst/>
          </a:prstGeom>
          <a:noFill/>
        </p:spPr>
        <p:txBody>
          <a:bodyPr wrap="square" rtlCol="0">
            <a:spAutoFit/>
          </a:bodyPr>
          <a:lstStyle/>
          <a:p>
            <a:pPr marL="230188" indent="231775" algn="just" fontAlgn="base">
              <a:lnSpc>
                <a:spcPts val="2250"/>
              </a:lnSpc>
            </a:pPr>
            <a:r>
              <a:rPr lang="en-US" sz="1800" dirty="0" err="1">
                <a:latin typeface="Times New Roman" panose="02020603050405020304" pitchFamily="18" charset="0"/>
              </a:rPr>
              <a:t>Hạn</a:t>
            </a:r>
            <a:r>
              <a:rPr lang="en-US" sz="1800" dirty="0">
                <a:latin typeface="Times New Roman" panose="02020603050405020304" pitchFamily="18" charset="0"/>
              </a:rPr>
              <a:t> </a:t>
            </a:r>
            <a:r>
              <a:rPr lang="en-US" sz="1800" dirty="0" err="1">
                <a:latin typeface="Times New Roman" panose="02020603050405020304" pitchFamily="18" charset="0"/>
              </a:rPr>
              <a:t>chế</a:t>
            </a:r>
            <a:r>
              <a:rPr lang="en-US" sz="1800" dirty="0">
                <a:latin typeface="Times New Roman" panose="02020603050405020304" pitchFamily="18" charset="0"/>
              </a:rPr>
              <a:t> </a:t>
            </a:r>
            <a:r>
              <a:rPr lang="en-US" sz="1800" dirty="0" err="1">
                <a:latin typeface="Times New Roman" panose="02020603050405020304" pitchFamily="18" charset="0"/>
              </a:rPr>
              <a:t>của</a:t>
            </a:r>
            <a:r>
              <a:rPr lang="en-US" sz="1800" dirty="0">
                <a:latin typeface="Times New Roman" panose="02020603050405020304" pitchFamily="18" charset="0"/>
              </a:rPr>
              <a:t> A-priori: </a:t>
            </a:r>
            <a:r>
              <a:rPr lang="vi-VN" sz="1800" dirty="0">
                <a:latin typeface="Times New Roman" panose="02020603050405020304" pitchFamily="18" charset="0"/>
              </a:rPr>
              <a:t>bước đếm các cặp ứng viên (C2) đòi hỏi bộ nhớ lớn vì phải lưu trữ tất cả các cặp có khả năng xảy ra. Khi tập dữ liệu rất lớn, nếu bộ nhớ chính không đủ, hệ thống sẽ phải “thrash” – tức là dữ liệu liên tục được chuyển giữa bộ nhớ chính và ổ đĩa, làm giảm hiệu năng xử lý.</a:t>
            </a:r>
            <a:endParaRPr lang="en-US" sz="1800" dirty="0">
              <a:latin typeface="Times New Roman" panose="02020603050405020304" pitchFamily="18" charset="0"/>
            </a:endParaRPr>
          </a:p>
          <a:p>
            <a:pPr marL="230188" indent="231775" algn="just" fontAlgn="base">
              <a:lnSpc>
                <a:spcPts val="2250"/>
              </a:lnSpc>
            </a:pPr>
            <a:endParaRPr lang="en-US" sz="1800" dirty="0">
              <a:latin typeface="Times New Roman" panose="02020603050405020304" pitchFamily="18" charset="0"/>
            </a:endParaRPr>
          </a:p>
          <a:p>
            <a:pPr marL="230188" indent="231775" algn="just" fontAlgn="base">
              <a:lnSpc>
                <a:spcPts val="2250"/>
              </a:lnSpc>
            </a:pPr>
            <a:endParaRPr lang="en-US" sz="1800" dirty="0">
              <a:latin typeface="Times New Roman" panose="02020603050405020304" pitchFamily="18" charset="0"/>
            </a:endParaRPr>
          </a:p>
        </p:txBody>
      </p:sp>
    </p:spTree>
    <p:extLst>
      <p:ext uri="{BB962C8B-B14F-4D97-AF65-F5344CB8AC3E}">
        <p14:creationId xmlns:p14="http://schemas.microsoft.com/office/powerpoint/2010/main" val="997057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CC7A2D25-3EE6-674C-5BE7-12438FF67B3C}"/>
            </a:ext>
          </a:extLst>
        </p:cNvPr>
        <p:cNvGrpSpPr/>
        <p:nvPr/>
      </p:nvGrpSpPr>
      <p:grpSpPr>
        <a:xfrm>
          <a:off x="0" y="0"/>
          <a:ext cx="0" cy="0"/>
          <a:chOff x="0" y="0"/>
          <a:chExt cx="0" cy="0"/>
        </a:xfrm>
      </p:grpSpPr>
      <p:pic>
        <p:nvPicPr>
          <p:cNvPr id="3" name="Picture 2" descr="A blue and red logo&#10;&#10;AI-generated content may be incorrect.">
            <a:extLst>
              <a:ext uri="{FF2B5EF4-FFF2-40B4-BE49-F238E27FC236}">
                <a16:creationId xmlns:a16="http://schemas.microsoft.com/office/drawing/2014/main" id="{A3695357-678E-3159-C366-8774BDC8F5DA}"/>
              </a:ext>
            </a:extLst>
          </p:cNvPr>
          <p:cNvPicPr>
            <a:picLocks noChangeAspect="1"/>
          </p:cNvPicPr>
          <p:nvPr/>
        </p:nvPicPr>
        <p:blipFill>
          <a:blip r:embed="rId3"/>
          <a:srcRect l="-1" t="22280" r="1649" b="19132"/>
          <a:stretch/>
        </p:blipFill>
        <p:spPr>
          <a:xfrm>
            <a:off x="8079774" y="90616"/>
            <a:ext cx="981848" cy="584887"/>
          </a:xfrm>
          <a:prstGeom prst="rect">
            <a:avLst/>
          </a:prstGeom>
        </p:spPr>
      </p:pic>
      <p:sp>
        <p:nvSpPr>
          <p:cNvPr id="4" name="Rectangle 3">
            <a:extLst>
              <a:ext uri="{FF2B5EF4-FFF2-40B4-BE49-F238E27FC236}">
                <a16:creationId xmlns:a16="http://schemas.microsoft.com/office/drawing/2014/main" id="{D712F4EA-2862-9655-A137-C1A98C71B2BC}"/>
              </a:ext>
            </a:extLst>
          </p:cNvPr>
          <p:cNvSpPr/>
          <p:nvPr/>
        </p:nvSpPr>
        <p:spPr>
          <a:xfrm>
            <a:off x="0" y="5045529"/>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99AE1FC-641C-0298-BC13-05C853C7EA5A}"/>
              </a:ext>
            </a:extLst>
          </p:cNvPr>
          <p:cNvSpPr/>
          <p:nvPr/>
        </p:nvSpPr>
        <p:spPr>
          <a:xfrm>
            <a:off x="0" y="678505"/>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EBEA864-2D78-E8A4-A120-9D64D5407703}"/>
              </a:ext>
            </a:extLst>
          </p:cNvPr>
          <p:cNvSpPr txBox="1"/>
          <p:nvPr/>
        </p:nvSpPr>
        <p:spPr>
          <a:xfrm>
            <a:off x="-1" y="142229"/>
            <a:ext cx="8155460" cy="523220"/>
          </a:xfrm>
          <a:prstGeom prst="rect">
            <a:avLst/>
          </a:prstGeom>
          <a:noFill/>
        </p:spPr>
        <p:txBody>
          <a:bodyPr wrap="square" rtlCol="0">
            <a:spAutoFit/>
          </a:bodyPr>
          <a:lstStyle>
            <a:defPPr marR="0" lvl="0" algn="l" rtl="0">
              <a:lnSpc>
                <a:spcPct val="100000"/>
              </a:lnSpc>
              <a:spcBef>
                <a:spcPts val="0"/>
              </a:spcBef>
              <a:spcAft>
                <a:spcPts val="0"/>
              </a:spcAft>
            </a:defPPr>
            <a:lvl1pPr marL="0" defTabSz="914400" eaLnBrk="1" latinLnBrk="0" hangingPunct="1">
              <a:defRPr b="1" kern="1200">
                <a:solidFill>
                  <a:schemeClr val="tx1"/>
                </a:solidFill>
                <a:latin typeface="Montserrat ExtraBold" panose="00000900000000000000" pitchFamily="2" charset="0"/>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en-US" sz="2800" dirty="0"/>
              <a:t>3. XỬ LÍ DỮ LIỆU LỚN VỚI BỘ NHỚ CHÍNH</a:t>
            </a:r>
          </a:p>
        </p:txBody>
      </p:sp>
      <p:sp>
        <p:nvSpPr>
          <p:cNvPr id="6" name="TextBox 5">
            <a:extLst>
              <a:ext uri="{FF2B5EF4-FFF2-40B4-BE49-F238E27FC236}">
                <a16:creationId xmlns:a16="http://schemas.microsoft.com/office/drawing/2014/main" id="{8EAF34DA-F585-6763-A7A1-EC31435BD154}"/>
              </a:ext>
            </a:extLst>
          </p:cNvPr>
          <p:cNvSpPr txBox="1"/>
          <p:nvPr/>
        </p:nvSpPr>
        <p:spPr>
          <a:xfrm>
            <a:off x="0" y="776476"/>
            <a:ext cx="9144000"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marL="457200" indent="-457200">
              <a:buAutoNum type="arabicPeriod"/>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012103B-03C9-2F65-E8D8-262F7E675603}"/>
              </a:ext>
            </a:extLst>
          </p:cNvPr>
          <p:cNvSpPr txBox="1"/>
          <p:nvPr/>
        </p:nvSpPr>
        <p:spPr>
          <a:xfrm>
            <a:off x="0" y="776476"/>
            <a:ext cx="9144000" cy="3047886"/>
          </a:xfrm>
          <a:prstGeom prst="rect">
            <a:avLst/>
          </a:prstGeom>
          <a:noFill/>
        </p:spPr>
        <p:txBody>
          <a:bodyPr wrap="square" rtlCol="0">
            <a:spAutoFit/>
          </a:bodyPr>
          <a:lstStyle/>
          <a:p>
            <a:pPr marL="230188" indent="231775" algn="just" fontAlgn="base">
              <a:lnSpc>
                <a:spcPts val="2250"/>
              </a:lnSpc>
            </a:pPr>
            <a:r>
              <a:rPr lang="vi-VN" sz="1800" b="1" i="1" dirty="0">
                <a:latin typeface="Times New Roman" panose="02020603050405020304" pitchFamily="18" charset="0"/>
              </a:rPr>
              <a:t>Giải thuật PCY: </a:t>
            </a:r>
          </a:p>
          <a:p>
            <a:pPr marL="230188" indent="231775" algn="just" fontAlgn="base">
              <a:lnSpc>
                <a:spcPts val="2250"/>
              </a:lnSpc>
            </a:pPr>
            <a:r>
              <a:rPr lang="vi-VN" sz="1800" b="1" dirty="0">
                <a:latin typeface="Times New Roman" panose="02020603050405020304" pitchFamily="18" charset="0"/>
              </a:rPr>
              <a:t>Phương pháp: </a:t>
            </a:r>
            <a:r>
              <a:rPr lang="vi-VN" sz="1800" dirty="0">
                <a:latin typeface="Times New Roman" panose="02020603050405020304" pitchFamily="18" charset="0"/>
              </a:rPr>
              <a:t>Trong lần duyệt đầu tiên, PCY sử dụng một hàm băm để ánh xạ các cặp mục vào các bucket trong bảng băm và đếm số lần xuất hiện của chúng. Sau đó, các bucket có số đếm vượt ngưỡng hỗ trợ được đánh dấu là "phổ biến". </a:t>
            </a:r>
          </a:p>
          <a:p>
            <a:pPr marL="230188" indent="231775" algn="just" fontAlgn="base">
              <a:lnSpc>
                <a:spcPts val="2250"/>
              </a:lnSpc>
            </a:pPr>
            <a:r>
              <a:rPr lang="vi-VN" sz="1800" b="1" dirty="0">
                <a:latin typeface="Times New Roman" panose="02020603050405020304" pitchFamily="18" charset="0"/>
              </a:rPr>
              <a:t>Ưu điểm: </a:t>
            </a:r>
            <a:r>
              <a:rPr lang="vi-VN" sz="1800" dirty="0">
                <a:latin typeface="Times New Roman" panose="02020603050405020304" pitchFamily="18" charset="0"/>
              </a:rPr>
              <a:t>Giảm số lượng cặp mục cần xem xét trong các lần duyệt tiếp theo bằng cách loại bỏ sớm các cặp không phổ biến. </a:t>
            </a:r>
          </a:p>
          <a:p>
            <a:pPr marL="230188" indent="231775" algn="just" fontAlgn="base">
              <a:lnSpc>
                <a:spcPts val="2250"/>
              </a:lnSpc>
            </a:pPr>
            <a:r>
              <a:rPr lang="vi-VN" sz="1800" b="1" dirty="0">
                <a:latin typeface="Times New Roman" panose="02020603050405020304" pitchFamily="18" charset="0"/>
              </a:rPr>
              <a:t>Hạn chế: </a:t>
            </a:r>
            <a:r>
              <a:rPr lang="vi-VN" sz="1800" dirty="0">
                <a:latin typeface="Times New Roman" panose="02020603050405020304" pitchFamily="18" charset="0"/>
              </a:rPr>
              <a:t>Hiệu quả phụ thuộc vào kích thước của bảng băm và hàm băm được sử dụng; nếu nhiều cặp mục được ánh xạ vào cùng một bucket (hiện tượng va chạm), có thể dẫn đến việc giữ lại các cặp không phổ biến. </a:t>
            </a:r>
            <a:endParaRPr lang="en-US" sz="1800" dirty="0">
              <a:latin typeface="Times New Roman" panose="02020603050405020304" pitchFamily="18" charset="0"/>
            </a:endParaRPr>
          </a:p>
          <a:p>
            <a:pPr marL="230188" indent="231775" algn="just" fontAlgn="base">
              <a:lnSpc>
                <a:spcPts val="2250"/>
              </a:lnSpc>
            </a:pPr>
            <a:endParaRPr lang="en-US" sz="1800" dirty="0">
              <a:latin typeface="Times New Roman" panose="02020603050405020304" pitchFamily="18" charset="0"/>
            </a:endParaRPr>
          </a:p>
        </p:txBody>
      </p:sp>
    </p:spTree>
    <p:extLst>
      <p:ext uri="{BB962C8B-B14F-4D97-AF65-F5344CB8AC3E}">
        <p14:creationId xmlns:p14="http://schemas.microsoft.com/office/powerpoint/2010/main" val="3028435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B2F4F357-6C8E-D607-0EE6-5BE857C4B072}"/>
            </a:ext>
          </a:extLst>
        </p:cNvPr>
        <p:cNvGrpSpPr/>
        <p:nvPr/>
      </p:nvGrpSpPr>
      <p:grpSpPr>
        <a:xfrm>
          <a:off x="0" y="0"/>
          <a:ext cx="0" cy="0"/>
          <a:chOff x="0" y="0"/>
          <a:chExt cx="0" cy="0"/>
        </a:xfrm>
      </p:grpSpPr>
      <p:pic>
        <p:nvPicPr>
          <p:cNvPr id="3" name="Picture 2" descr="A blue and red logo&#10;&#10;AI-generated content may be incorrect.">
            <a:extLst>
              <a:ext uri="{FF2B5EF4-FFF2-40B4-BE49-F238E27FC236}">
                <a16:creationId xmlns:a16="http://schemas.microsoft.com/office/drawing/2014/main" id="{EE5A7AF0-2013-9B7C-5BEB-DDB7C980EE16}"/>
              </a:ext>
            </a:extLst>
          </p:cNvPr>
          <p:cNvPicPr>
            <a:picLocks noChangeAspect="1"/>
          </p:cNvPicPr>
          <p:nvPr/>
        </p:nvPicPr>
        <p:blipFill>
          <a:blip r:embed="rId3"/>
          <a:srcRect l="-1" t="22280" r="1649" b="19132"/>
          <a:stretch/>
        </p:blipFill>
        <p:spPr>
          <a:xfrm>
            <a:off x="8079774" y="90616"/>
            <a:ext cx="981848" cy="584887"/>
          </a:xfrm>
          <a:prstGeom prst="rect">
            <a:avLst/>
          </a:prstGeom>
        </p:spPr>
      </p:pic>
      <p:sp>
        <p:nvSpPr>
          <p:cNvPr id="4" name="Rectangle 3">
            <a:extLst>
              <a:ext uri="{FF2B5EF4-FFF2-40B4-BE49-F238E27FC236}">
                <a16:creationId xmlns:a16="http://schemas.microsoft.com/office/drawing/2014/main" id="{AE2908DC-9FAD-7F49-7771-C2A95EF54656}"/>
              </a:ext>
            </a:extLst>
          </p:cNvPr>
          <p:cNvSpPr/>
          <p:nvPr/>
        </p:nvSpPr>
        <p:spPr>
          <a:xfrm>
            <a:off x="0" y="5045529"/>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DCBA6FE-4B77-5B4E-F945-83587C067867}"/>
              </a:ext>
            </a:extLst>
          </p:cNvPr>
          <p:cNvSpPr/>
          <p:nvPr/>
        </p:nvSpPr>
        <p:spPr>
          <a:xfrm>
            <a:off x="0" y="678505"/>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B63F13F-3197-35C2-F978-6920CE371F02}"/>
              </a:ext>
            </a:extLst>
          </p:cNvPr>
          <p:cNvSpPr txBox="1"/>
          <p:nvPr/>
        </p:nvSpPr>
        <p:spPr>
          <a:xfrm>
            <a:off x="-1" y="142229"/>
            <a:ext cx="8155460" cy="523220"/>
          </a:xfrm>
          <a:prstGeom prst="rect">
            <a:avLst/>
          </a:prstGeom>
          <a:noFill/>
        </p:spPr>
        <p:txBody>
          <a:bodyPr wrap="square" rtlCol="0">
            <a:spAutoFit/>
          </a:bodyPr>
          <a:lstStyle>
            <a:defPPr marR="0" lvl="0" algn="l" rtl="0">
              <a:lnSpc>
                <a:spcPct val="100000"/>
              </a:lnSpc>
              <a:spcBef>
                <a:spcPts val="0"/>
              </a:spcBef>
              <a:spcAft>
                <a:spcPts val="0"/>
              </a:spcAft>
            </a:defPPr>
            <a:lvl1pPr marL="0" defTabSz="914400" eaLnBrk="1" latinLnBrk="0" hangingPunct="1">
              <a:defRPr b="1" kern="1200">
                <a:solidFill>
                  <a:schemeClr val="tx1"/>
                </a:solidFill>
                <a:latin typeface="Montserrat ExtraBold" panose="00000900000000000000" pitchFamily="2" charset="0"/>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en-US" sz="2800" dirty="0"/>
              <a:t>3. XỬ LÍ DỮ LIỆU LỚN VỚI BỘ NHỚ CHÍNH</a:t>
            </a:r>
          </a:p>
        </p:txBody>
      </p:sp>
      <p:sp>
        <p:nvSpPr>
          <p:cNvPr id="6" name="TextBox 5">
            <a:extLst>
              <a:ext uri="{FF2B5EF4-FFF2-40B4-BE49-F238E27FC236}">
                <a16:creationId xmlns:a16="http://schemas.microsoft.com/office/drawing/2014/main" id="{72ABC447-0111-FCEB-47C5-EA31534584FE}"/>
              </a:ext>
            </a:extLst>
          </p:cNvPr>
          <p:cNvSpPr txBox="1"/>
          <p:nvPr/>
        </p:nvSpPr>
        <p:spPr>
          <a:xfrm>
            <a:off x="0" y="776476"/>
            <a:ext cx="9144000"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marL="457200" indent="-457200">
              <a:buAutoNum type="arabicPeriod"/>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4FD00E0-E50A-BB05-4E74-56D9A1A6FDBC}"/>
              </a:ext>
            </a:extLst>
          </p:cNvPr>
          <p:cNvSpPr txBox="1"/>
          <p:nvPr/>
        </p:nvSpPr>
        <p:spPr>
          <a:xfrm>
            <a:off x="0" y="776476"/>
            <a:ext cx="9144000" cy="2727285"/>
          </a:xfrm>
          <a:prstGeom prst="rect">
            <a:avLst/>
          </a:prstGeom>
          <a:noFill/>
        </p:spPr>
        <p:txBody>
          <a:bodyPr wrap="square" rtlCol="0">
            <a:spAutoFit/>
          </a:bodyPr>
          <a:lstStyle/>
          <a:p>
            <a:pPr marL="230188" indent="231775" algn="just" fontAlgn="base">
              <a:lnSpc>
                <a:spcPts val="2250"/>
              </a:lnSpc>
            </a:pPr>
            <a:r>
              <a:rPr lang="vi-VN" sz="1800" b="1" i="1" dirty="0">
                <a:latin typeface="Times New Roman" panose="02020603050405020304" pitchFamily="18" charset="0"/>
              </a:rPr>
              <a:t>Giải thuật </a:t>
            </a:r>
            <a:r>
              <a:rPr lang="en-US" sz="1800" b="1" i="1" dirty="0">
                <a:latin typeface="Times New Roman" panose="02020603050405020304" pitchFamily="18" charset="0"/>
              </a:rPr>
              <a:t>Multistage </a:t>
            </a:r>
            <a:r>
              <a:rPr lang="vi-VN" sz="1800" b="1" i="1" dirty="0">
                <a:latin typeface="Times New Roman" panose="02020603050405020304" pitchFamily="18" charset="0"/>
              </a:rPr>
              <a:t>: </a:t>
            </a:r>
          </a:p>
          <a:p>
            <a:pPr marL="230188" indent="231775" algn="just" fontAlgn="base">
              <a:lnSpc>
                <a:spcPts val="2250"/>
              </a:lnSpc>
            </a:pPr>
            <a:r>
              <a:rPr lang="vi-VN" sz="1800" b="1" dirty="0">
                <a:latin typeface="Times New Roman" panose="02020603050405020304" pitchFamily="18" charset="0"/>
              </a:rPr>
              <a:t>Phương pháp: </a:t>
            </a:r>
            <a:r>
              <a:rPr lang="vi-VN" sz="1800" dirty="0">
                <a:latin typeface="Times New Roman" panose="02020603050405020304" pitchFamily="18" charset="0"/>
              </a:rPr>
              <a:t>Mở rộng từ PCY bằng cách sử dụng nhiều bảng băm liên tiếp qua các lần duyệt. Sau mỗi lần duyệt, chỉ các cặp mục ánh xạ vào các bucket "phổ biến" mới được xem xét trong lần duyệt tiếp theo với một hàm băm khác.</a:t>
            </a:r>
          </a:p>
          <a:p>
            <a:pPr marL="230188" indent="231775" algn="just" fontAlgn="base">
              <a:lnSpc>
                <a:spcPts val="2250"/>
              </a:lnSpc>
            </a:pPr>
            <a:r>
              <a:rPr lang="vi-VN" sz="1800" b="1" dirty="0">
                <a:latin typeface="Times New Roman" panose="02020603050405020304" pitchFamily="18" charset="0"/>
              </a:rPr>
              <a:t>Ưu điểm: </a:t>
            </a:r>
            <a:r>
              <a:rPr lang="vi-VN" sz="1800" b="0" i="0" dirty="0">
                <a:solidFill>
                  <a:srgbClr val="000000"/>
                </a:solidFill>
                <a:effectLst/>
                <a:latin typeface="Times New Roman" panose="02020603050405020304" pitchFamily="18" charset="0"/>
              </a:rPr>
              <a:t>Giảm thêm số lượng cặp mục cần xem xét bằng cách áp dụng nhiều hàm băm và bảng băm, giúp loại bỏ nhiều cặp không phổ biến hơn. </a:t>
            </a:r>
            <a:endParaRPr lang="vi-VN" sz="1800" dirty="0">
              <a:latin typeface="Times New Roman" panose="02020603050405020304" pitchFamily="18" charset="0"/>
            </a:endParaRPr>
          </a:p>
          <a:p>
            <a:pPr marL="230188" indent="231775" algn="just" fontAlgn="base">
              <a:lnSpc>
                <a:spcPts val="2250"/>
              </a:lnSpc>
            </a:pPr>
            <a:r>
              <a:rPr lang="vi-VN" sz="1800" b="1" dirty="0">
                <a:latin typeface="Times New Roman" panose="02020603050405020304" pitchFamily="18" charset="0"/>
              </a:rPr>
              <a:t>Hạn chế: </a:t>
            </a:r>
            <a:r>
              <a:rPr lang="vi-VN" sz="1800" b="0" i="0" dirty="0">
                <a:solidFill>
                  <a:srgbClr val="000000"/>
                </a:solidFill>
                <a:effectLst/>
                <a:latin typeface="Times New Roman" panose="02020603050405020304" pitchFamily="18" charset="0"/>
              </a:rPr>
              <a:t>Yêu cầu nhiều lần duyệt dữ liệu hơn, dẫn đến tăng thời gian xử lý và tài nguyên tính toán</a:t>
            </a:r>
            <a:r>
              <a:rPr lang="vi-VN" sz="1800" dirty="0">
                <a:latin typeface="Times New Roman" panose="02020603050405020304" pitchFamily="18" charset="0"/>
              </a:rPr>
              <a:t>. </a:t>
            </a:r>
            <a:endParaRPr lang="en-US" sz="1800" dirty="0">
              <a:latin typeface="Times New Roman" panose="02020603050405020304" pitchFamily="18" charset="0"/>
            </a:endParaRPr>
          </a:p>
          <a:p>
            <a:pPr marL="230188" indent="231775" algn="just" fontAlgn="base">
              <a:lnSpc>
                <a:spcPts val="2250"/>
              </a:lnSpc>
            </a:pPr>
            <a:endParaRPr lang="en-US" sz="1800" dirty="0">
              <a:latin typeface="Times New Roman" panose="02020603050405020304" pitchFamily="18" charset="0"/>
            </a:endParaRPr>
          </a:p>
        </p:txBody>
      </p:sp>
    </p:spTree>
    <p:extLst>
      <p:ext uri="{BB962C8B-B14F-4D97-AF65-F5344CB8AC3E}">
        <p14:creationId xmlns:p14="http://schemas.microsoft.com/office/powerpoint/2010/main" val="215620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3DFAB0E7-753A-EA52-C283-6549134947B5}"/>
            </a:ext>
          </a:extLst>
        </p:cNvPr>
        <p:cNvGrpSpPr/>
        <p:nvPr/>
      </p:nvGrpSpPr>
      <p:grpSpPr>
        <a:xfrm>
          <a:off x="0" y="0"/>
          <a:ext cx="0" cy="0"/>
          <a:chOff x="0" y="0"/>
          <a:chExt cx="0" cy="0"/>
        </a:xfrm>
      </p:grpSpPr>
      <p:pic>
        <p:nvPicPr>
          <p:cNvPr id="3" name="Picture 2" descr="A blue and red logo&#10;&#10;AI-generated content may be incorrect.">
            <a:extLst>
              <a:ext uri="{FF2B5EF4-FFF2-40B4-BE49-F238E27FC236}">
                <a16:creationId xmlns:a16="http://schemas.microsoft.com/office/drawing/2014/main" id="{01E58BCF-5DCB-D337-6371-C175B0881584}"/>
              </a:ext>
            </a:extLst>
          </p:cNvPr>
          <p:cNvPicPr>
            <a:picLocks noChangeAspect="1"/>
          </p:cNvPicPr>
          <p:nvPr/>
        </p:nvPicPr>
        <p:blipFill>
          <a:blip r:embed="rId3"/>
          <a:srcRect l="-1" t="22280" r="1649" b="19132"/>
          <a:stretch/>
        </p:blipFill>
        <p:spPr>
          <a:xfrm>
            <a:off x="8079774" y="90616"/>
            <a:ext cx="981848" cy="584887"/>
          </a:xfrm>
          <a:prstGeom prst="rect">
            <a:avLst/>
          </a:prstGeom>
        </p:spPr>
      </p:pic>
      <p:sp>
        <p:nvSpPr>
          <p:cNvPr id="4" name="Rectangle 3">
            <a:extLst>
              <a:ext uri="{FF2B5EF4-FFF2-40B4-BE49-F238E27FC236}">
                <a16:creationId xmlns:a16="http://schemas.microsoft.com/office/drawing/2014/main" id="{34D13BE4-6079-3153-86BE-A1B1326F053C}"/>
              </a:ext>
            </a:extLst>
          </p:cNvPr>
          <p:cNvSpPr/>
          <p:nvPr/>
        </p:nvSpPr>
        <p:spPr>
          <a:xfrm>
            <a:off x="0" y="5045529"/>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AB7D551-DF1A-6483-803D-C5ECAA724DA3}"/>
              </a:ext>
            </a:extLst>
          </p:cNvPr>
          <p:cNvSpPr/>
          <p:nvPr/>
        </p:nvSpPr>
        <p:spPr>
          <a:xfrm>
            <a:off x="0" y="678505"/>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946E85C-0E62-C2D7-6856-C0CBF5D6309E}"/>
              </a:ext>
            </a:extLst>
          </p:cNvPr>
          <p:cNvSpPr txBox="1"/>
          <p:nvPr/>
        </p:nvSpPr>
        <p:spPr>
          <a:xfrm>
            <a:off x="-1" y="142229"/>
            <a:ext cx="8155460" cy="523220"/>
          </a:xfrm>
          <a:prstGeom prst="rect">
            <a:avLst/>
          </a:prstGeom>
          <a:noFill/>
        </p:spPr>
        <p:txBody>
          <a:bodyPr wrap="square" rtlCol="0">
            <a:spAutoFit/>
          </a:bodyPr>
          <a:lstStyle>
            <a:defPPr marR="0" lvl="0" algn="l" rtl="0">
              <a:lnSpc>
                <a:spcPct val="100000"/>
              </a:lnSpc>
              <a:spcBef>
                <a:spcPts val="0"/>
              </a:spcBef>
              <a:spcAft>
                <a:spcPts val="0"/>
              </a:spcAft>
            </a:defPPr>
            <a:lvl1pPr marL="0" defTabSz="914400" eaLnBrk="1" latinLnBrk="0" hangingPunct="1">
              <a:defRPr b="1" kern="1200">
                <a:solidFill>
                  <a:schemeClr val="tx1"/>
                </a:solidFill>
                <a:latin typeface="Montserrat ExtraBold" panose="00000900000000000000" pitchFamily="2" charset="0"/>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en-US" sz="2800" dirty="0"/>
              <a:t>3. XỬ LÍ DỮ LIỆU LỚN VỚI BỘ NHỚ CHÍNH</a:t>
            </a:r>
          </a:p>
        </p:txBody>
      </p:sp>
      <p:sp>
        <p:nvSpPr>
          <p:cNvPr id="6" name="TextBox 5">
            <a:extLst>
              <a:ext uri="{FF2B5EF4-FFF2-40B4-BE49-F238E27FC236}">
                <a16:creationId xmlns:a16="http://schemas.microsoft.com/office/drawing/2014/main" id="{9EA49140-6548-8271-4CAB-B763D1E3FD18}"/>
              </a:ext>
            </a:extLst>
          </p:cNvPr>
          <p:cNvSpPr txBox="1"/>
          <p:nvPr/>
        </p:nvSpPr>
        <p:spPr>
          <a:xfrm>
            <a:off x="0" y="776476"/>
            <a:ext cx="9144000"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marL="457200" indent="-457200">
              <a:buAutoNum type="arabicPeriod"/>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D411575-2E15-85AC-2104-F41FBE2CF48A}"/>
              </a:ext>
            </a:extLst>
          </p:cNvPr>
          <p:cNvSpPr txBox="1"/>
          <p:nvPr/>
        </p:nvSpPr>
        <p:spPr>
          <a:xfrm>
            <a:off x="0" y="776476"/>
            <a:ext cx="9144000" cy="3022238"/>
          </a:xfrm>
          <a:prstGeom prst="rect">
            <a:avLst/>
          </a:prstGeom>
          <a:noFill/>
        </p:spPr>
        <p:txBody>
          <a:bodyPr wrap="square" rtlCol="0">
            <a:spAutoFit/>
          </a:bodyPr>
          <a:lstStyle/>
          <a:p>
            <a:pPr marL="230188" indent="231775" algn="just" fontAlgn="base">
              <a:lnSpc>
                <a:spcPts val="2250"/>
              </a:lnSpc>
            </a:pPr>
            <a:r>
              <a:rPr lang="vi-VN" sz="1800" b="1" i="1" dirty="0">
                <a:latin typeface="Times New Roman" panose="02020603050405020304" pitchFamily="18" charset="0"/>
              </a:rPr>
              <a:t>Giải thuật </a:t>
            </a:r>
            <a:r>
              <a:rPr lang="en-US" sz="1800" b="1" i="1" dirty="0" err="1">
                <a:latin typeface="Times New Roman" panose="02020603050405020304" pitchFamily="18" charset="0"/>
              </a:rPr>
              <a:t>Multihash</a:t>
            </a:r>
            <a:r>
              <a:rPr lang="en-US" sz="1800" b="1" i="1" dirty="0">
                <a:latin typeface="Times New Roman" panose="02020603050405020304" pitchFamily="18" charset="0"/>
              </a:rPr>
              <a:t> </a:t>
            </a:r>
            <a:r>
              <a:rPr lang="vi-VN" sz="1800" b="1" i="1" dirty="0">
                <a:latin typeface="Times New Roman" panose="02020603050405020304" pitchFamily="18" charset="0"/>
              </a:rPr>
              <a:t>: </a:t>
            </a:r>
          </a:p>
          <a:p>
            <a:pPr marL="230188" indent="231775" algn="just" fontAlgn="base">
              <a:lnSpc>
                <a:spcPts val="2250"/>
              </a:lnSpc>
            </a:pPr>
            <a:r>
              <a:rPr lang="vi-VN" sz="1800" b="1" dirty="0">
                <a:latin typeface="Times New Roman" panose="02020603050405020304" pitchFamily="18" charset="0"/>
              </a:rPr>
              <a:t>Phương pháp: </a:t>
            </a:r>
            <a:r>
              <a:rPr lang="vi-VN" sz="1800" b="0" i="0" dirty="0">
                <a:solidFill>
                  <a:srgbClr val="000000"/>
                </a:solidFill>
                <a:effectLst/>
                <a:latin typeface="Times New Roman" panose="02020603050405020304" pitchFamily="18" charset="0"/>
              </a:rPr>
              <a:t>Thay vì sử dụng nhiều bảng băm qua các lần duyệt như Multistage, Multihash sử dụng nhiều hàm băm và bảng băm đồng thời trong một lần duyệt duy nhất. Mỗi cặp mục được ánh xạ vào nhiều bảng băm khác nhau, và chỉ các cặp ánh xạ vào các bucket "phổ biến" trong tất cả các bảng băm mới được xem xét trong các bước tiếp theo.  </a:t>
            </a:r>
            <a:endParaRPr lang="en-US" sz="1800" b="0" i="0" dirty="0">
              <a:solidFill>
                <a:srgbClr val="000000"/>
              </a:solidFill>
              <a:effectLst/>
              <a:latin typeface="Times New Roman" panose="02020603050405020304" pitchFamily="18" charset="0"/>
            </a:endParaRPr>
          </a:p>
          <a:p>
            <a:pPr marL="230188" indent="231775" algn="just" fontAlgn="base">
              <a:lnSpc>
                <a:spcPts val="2250"/>
              </a:lnSpc>
            </a:pPr>
            <a:r>
              <a:rPr lang="vi-VN" sz="1800" b="1" dirty="0">
                <a:latin typeface="Times New Roman" panose="02020603050405020304" pitchFamily="18" charset="0"/>
              </a:rPr>
              <a:t>Ưu điểm: </a:t>
            </a:r>
            <a:r>
              <a:rPr lang="vi-VN" sz="1800" b="0" i="0" dirty="0">
                <a:solidFill>
                  <a:srgbClr val="000000"/>
                </a:solidFill>
                <a:effectLst/>
                <a:latin typeface="Times New Roman" panose="02020603050405020304" pitchFamily="18" charset="0"/>
              </a:rPr>
              <a:t>Giảm số lượng cặp mục cần xem xét trong các lần duyệt tiếp theo mà không cần tăng số lần duyệt dữ liệu, tiết kiệm thời gian so với Multistage. </a:t>
            </a:r>
            <a:endParaRPr lang="vi-VN" sz="1800" dirty="0">
              <a:latin typeface="Times New Roman" panose="02020603050405020304" pitchFamily="18" charset="0"/>
            </a:endParaRPr>
          </a:p>
          <a:p>
            <a:pPr marL="230188" indent="231775" algn="just" fontAlgn="base">
              <a:lnSpc>
                <a:spcPts val="2250"/>
              </a:lnSpc>
            </a:pPr>
            <a:r>
              <a:rPr lang="vi-VN" sz="1800" b="1" dirty="0">
                <a:latin typeface="Times New Roman" panose="02020603050405020304" pitchFamily="18" charset="0"/>
              </a:rPr>
              <a:t>Hạn chế: </a:t>
            </a:r>
            <a:r>
              <a:rPr lang="vi-VN" sz="1800" b="0" i="0" dirty="0">
                <a:solidFill>
                  <a:srgbClr val="000000"/>
                </a:solidFill>
                <a:effectLst/>
                <a:latin typeface="Times New Roman" panose="02020603050405020304" pitchFamily="18" charset="0"/>
              </a:rPr>
              <a:t>Mỗi bảng băm có ít bucket hơn (do chia sẻ bộ nhớ), có thể dẫn đến tăng khả năng va chạm và giảm hiệu quả nếu không được cấu hình phù hợp. </a:t>
            </a:r>
            <a:endParaRPr lang="en-US" sz="1800" dirty="0">
              <a:latin typeface="Times New Roman" panose="02020603050405020304" pitchFamily="18" charset="0"/>
            </a:endParaRPr>
          </a:p>
          <a:p>
            <a:pPr marL="230188" indent="231775" algn="just" fontAlgn="base">
              <a:lnSpc>
                <a:spcPts val="2250"/>
              </a:lnSpc>
            </a:pPr>
            <a:endParaRPr lang="en-US" sz="1800" dirty="0">
              <a:latin typeface="Times New Roman" panose="02020603050405020304" pitchFamily="18" charset="0"/>
            </a:endParaRPr>
          </a:p>
        </p:txBody>
      </p:sp>
    </p:spTree>
    <p:extLst>
      <p:ext uri="{BB962C8B-B14F-4D97-AF65-F5344CB8AC3E}">
        <p14:creationId xmlns:p14="http://schemas.microsoft.com/office/powerpoint/2010/main" val="2209967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2B3C0CBF-854A-6DEF-8614-208D447B44ED}"/>
            </a:ext>
          </a:extLst>
        </p:cNvPr>
        <p:cNvGrpSpPr/>
        <p:nvPr/>
      </p:nvGrpSpPr>
      <p:grpSpPr>
        <a:xfrm>
          <a:off x="0" y="0"/>
          <a:ext cx="0" cy="0"/>
          <a:chOff x="0" y="0"/>
          <a:chExt cx="0" cy="0"/>
        </a:xfrm>
      </p:grpSpPr>
      <p:pic>
        <p:nvPicPr>
          <p:cNvPr id="3" name="Picture 2" descr="A blue and red logo&#10;&#10;AI-generated content may be incorrect.">
            <a:extLst>
              <a:ext uri="{FF2B5EF4-FFF2-40B4-BE49-F238E27FC236}">
                <a16:creationId xmlns:a16="http://schemas.microsoft.com/office/drawing/2014/main" id="{FFC1A2E7-4C53-DA5C-CE09-3185000D99F5}"/>
              </a:ext>
            </a:extLst>
          </p:cNvPr>
          <p:cNvPicPr>
            <a:picLocks noChangeAspect="1"/>
          </p:cNvPicPr>
          <p:nvPr/>
        </p:nvPicPr>
        <p:blipFill>
          <a:blip r:embed="rId3"/>
          <a:srcRect l="-1" t="22280" r="1649" b="19132"/>
          <a:stretch/>
        </p:blipFill>
        <p:spPr>
          <a:xfrm>
            <a:off x="8079774" y="90616"/>
            <a:ext cx="981848" cy="584887"/>
          </a:xfrm>
          <a:prstGeom prst="rect">
            <a:avLst/>
          </a:prstGeom>
        </p:spPr>
      </p:pic>
      <p:sp>
        <p:nvSpPr>
          <p:cNvPr id="4" name="Rectangle 3">
            <a:extLst>
              <a:ext uri="{FF2B5EF4-FFF2-40B4-BE49-F238E27FC236}">
                <a16:creationId xmlns:a16="http://schemas.microsoft.com/office/drawing/2014/main" id="{B8BA0947-1CF1-12F2-6A98-6C80951DC44E}"/>
              </a:ext>
            </a:extLst>
          </p:cNvPr>
          <p:cNvSpPr/>
          <p:nvPr/>
        </p:nvSpPr>
        <p:spPr>
          <a:xfrm>
            <a:off x="0" y="5045529"/>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901FACD-110D-484B-E777-F5A30BA87CB4}"/>
              </a:ext>
            </a:extLst>
          </p:cNvPr>
          <p:cNvSpPr/>
          <p:nvPr/>
        </p:nvSpPr>
        <p:spPr>
          <a:xfrm>
            <a:off x="0" y="678505"/>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F71ACC0-D4B0-D3D7-2BD6-C17899D73787}"/>
              </a:ext>
            </a:extLst>
          </p:cNvPr>
          <p:cNvSpPr txBox="1"/>
          <p:nvPr/>
        </p:nvSpPr>
        <p:spPr>
          <a:xfrm>
            <a:off x="-1" y="142229"/>
            <a:ext cx="8155460" cy="523220"/>
          </a:xfrm>
          <a:prstGeom prst="rect">
            <a:avLst/>
          </a:prstGeom>
          <a:noFill/>
        </p:spPr>
        <p:txBody>
          <a:bodyPr wrap="square" rtlCol="0">
            <a:spAutoFit/>
          </a:bodyPr>
          <a:lstStyle>
            <a:defPPr marR="0" lvl="0" algn="l" rtl="0">
              <a:lnSpc>
                <a:spcPct val="100000"/>
              </a:lnSpc>
              <a:spcBef>
                <a:spcPts val="0"/>
              </a:spcBef>
              <a:spcAft>
                <a:spcPts val="0"/>
              </a:spcAft>
            </a:defPPr>
            <a:lvl1pPr marL="0" defTabSz="914400" eaLnBrk="1" latinLnBrk="0" hangingPunct="1">
              <a:defRPr b="1" kern="1200">
                <a:solidFill>
                  <a:schemeClr val="tx1"/>
                </a:solidFill>
                <a:latin typeface="Montserrat ExtraBold" panose="00000900000000000000" pitchFamily="2" charset="0"/>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en-US" sz="2800" dirty="0"/>
              <a:t>4. GIẢI THUẬT LIMIT-PASS</a:t>
            </a:r>
          </a:p>
        </p:txBody>
      </p:sp>
      <p:sp>
        <p:nvSpPr>
          <p:cNvPr id="6" name="TextBox 5">
            <a:extLst>
              <a:ext uri="{FF2B5EF4-FFF2-40B4-BE49-F238E27FC236}">
                <a16:creationId xmlns:a16="http://schemas.microsoft.com/office/drawing/2014/main" id="{2697D96F-D50B-F1FE-165C-F0F56B899A8C}"/>
              </a:ext>
            </a:extLst>
          </p:cNvPr>
          <p:cNvSpPr txBox="1"/>
          <p:nvPr/>
        </p:nvSpPr>
        <p:spPr>
          <a:xfrm>
            <a:off x="0" y="776476"/>
            <a:ext cx="9144000"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marL="457200" indent="-457200">
              <a:buAutoNum type="arabicPeriod"/>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33F554C-07F9-6D2C-79A5-40B98CF6F270}"/>
              </a:ext>
            </a:extLst>
          </p:cNvPr>
          <p:cNvSpPr txBox="1"/>
          <p:nvPr/>
        </p:nvSpPr>
        <p:spPr>
          <a:xfrm>
            <a:off x="0" y="776476"/>
            <a:ext cx="9144000" cy="2137380"/>
          </a:xfrm>
          <a:prstGeom prst="rect">
            <a:avLst/>
          </a:prstGeom>
          <a:noFill/>
        </p:spPr>
        <p:txBody>
          <a:bodyPr wrap="square" rtlCol="0">
            <a:spAutoFit/>
          </a:bodyPr>
          <a:lstStyle/>
          <a:p>
            <a:pPr marL="230188" indent="231775" algn="just" fontAlgn="base">
              <a:lnSpc>
                <a:spcPts val="2250"/>
              </a:lnSpc>
            </a:pPr>
            <a:r>
              <a:rPr lang="en-US" sz="1800" b="1" i="1" dirty="0" err="1">
                <a:latin typeface="Times New Roman" panose="02020603050405020304" pitchFamily="18" charset="0"/>
              </a:rPr>
              <a:t>Các</a:t>
            </a:r>
            <a:r>
              <a:rPr lang="en-US" sz="1800" b="1" i="1" dirty="0">
                <a:latin typeface="Times New Roman" panose="02020603050405020304" pitchFamily="18" charset="0"/>
              </a:rPr>
              <a:t> </a:t>
            </a:r>
            <a:r>
              <a:rPr lang="en-US" sz="1800" b="1" i="1" dirty="0" err="1">
                <a:latin typeface="Times New Roman" panose="02020603050405020304" pitchFamily="18" charset="0"/>
              </a:rPr>
              <a:t>giải</a:t>
            </a:r>
            <a:r>
              <a:rPr lang="en-US" sz="1800" b="1" i="1" dirty="0">
                <a:latin typeface="Times New Roman" panose="02020603050405020304" pitchFamily="18" charset="0"/>
              </a:rPr>
              <a:t> </a:t>
            </a:r>
            <a:r>
              <a:rPr lang="en-US" sz="1800" b="1" i="1" dirty="0" err="1">
                <a:latin typeface="Times New Roman" panose="02020603050405020304" pitchFamily="18" charset="0"/>
              </a:rPr>
              <a:t>thuật</a:t>
            </a:r>
            <a:r>
              <a:rPr lang="en-US" sz="1800" b="1" i="1" dirty="0">
                <a:latin typeface="Times New Roman" panose="02020603050405020304" pitchFamily="18" charset="0"/>
              </a:rPr>
              <a:t> </a:t>
            </a:r>
            <a:r>
              <a:rPr lang="en-US" sz="1800" b="1" i="1" dirty="0" err="1">
                <a:latin typeface="Times New Roman" panose="02020603050405020304" pitchFamily="18" charset="0"/>
              </a:rPr>
              <a:t>giới</a:t>
            </a:r>
            <a:r>
              <a:rPr lang="en-US" sz="1800" b="1" i="1" dirty="0">
                <a:latin typeface="Times New Roman" panose="02020603050405020304" pitchFamily="18" charset="0"/>
              </a:rPr>
              <a:t> </a:t>
            </a:r>
            <a:r>
              <a:rPr lang="en-US" sz="1800" b="1" i="1" dirty="0" err="1">
                <a:latin typeface="Times New Roman" panose="02020603050405020304" pitchFamily="18" charset="0"/>
              </a:rPr>
              <a:t>hạn</a:t>
            </a:r>
            <a:r>
              <a:rPr lang="en-US" sz="1800" b="1" i="1" dirty="0">
                <a:latin typeface="Times New Roman" panose="02020603050405020304" pitchFamily="18" charset="0"/>
              </a:rPr>
              <a:t> </a:t>
            </a:r>
            <a:r>
              <a:rPr lang="en-US" sz="1800" b="1" i="1" dirty="0" err="1">
                <a:latin typeface="Times New Roman" panose="02020603050405020304" pitchFamily="18" charset="0"/>
              </a:rPr>
              <a:t>lượt</a:t>
            </a:r>
            <a:r>
              <a:rPr lang="en-US" sz="1800" b="1" i="1" dirty="0">
                <a:latin typeface="Times New Roman" panose="02020603050405020304" pitchFamily="18" charset="0"/>
              </a:rPr>
              <a:t> </a:t>
            </a:r>
            <a:r>
              <a:rPr lang="en-US" sz="1800" b="1" i="1" dirty="0" err="1">
                <a:latin typeface="Times New Roman" panose="02020603050405020304" pitchFamily="18" charset="0"/>
              </a:rPr>
              <a:t>quét</a:t>
            </a:r>
            <a:r>
              <a:rPr lang="en-US" sz="1800" b="1" i="1" dirty="0">
                <a:latin typeface="Times New Roman" panose="02020603050405020304" pitchFamily="18" charset="0"/>
              </a:rPr>
              <a:t>:</a:t>
            </a:r>
          </a:p>
          <a:p>
            <a:pPr marL="230188" indent="231775" algn="just" fontAlgn="base">
              <a:lnSpc>
                <a:spcPts val="2250"/>
              </a:lnSpc>
            </a:pPr>
            <a:r>
              <a:rPr lang="en-US" sz="1800" dirty="0" err="1">
                <a:effectLst/>
                <a:latin typeface="Times New Roman" panose="02020603050405020304" pitchFamily="18" charset="0"/>
                <a:ea typeface="Times New Roman" panose="02020603050405020304" pitchFamily="18" charset="0"/>
              </a:rPr>
              <a:t>Giải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thuật</a:t>
            </a:r>
            <a:r>
              <a:rPr lang="en-US" sz="1800" dirty="0">
                <a:effectLst/>
                <a:latin typeface="Times New Roman" panose="02020603050405020304" pitchFamily="18" charset="0"/>
                <a:ea typeface="Times New Roman" panose="02020603050405020304" pitchFamily="18" charset="0"/>
              </a:rPr>
              <a:t> Sample, Randomized</a:t>
            </a:r>
          </a:p>
          <a:p>
            <a:pPr marL="230188" indent="231775" algn="just" fontAlgn="base">
              <a:lnSpc>
                <a:spcPts val="2250"/>
              </a:lnSpc>
            </a:pPr>
            <a:r>
              <a:rPr lang="en-US" sz="1800" dirty="0" err="1">
                <a:effectLst/>
                <a:latin typeface="Times New Roman" panose="02020603050405020304" pitchFamily="18" charset="0"/>
                <a:ea typeface="Times New Roman" panose="02020603050405020304" pitchFamily="18" charset="0"/>
              </a:rPr>
              <a:t>Giải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Savasere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Omiecinski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Navathe</a:t>
            </a:r>
            <a:endParaRPr lang="en-US" sz="1800" i="1" dirty="0">
              <a:effectLst/>
              <a:latin typeface="Times New Roman" panose="02020603050405020304" pitchFamily="18" charset="0"/>
              <a:ea typeface="Times New Roman" panose="02020603050405020304" pitchFamily="18" charset="0"/>
            </a:endParaRPr>
          </a:p>
          <a:p>
            <a:pPr marL="230188" indent="231775" algn="just" fontAlgn="base">
              <a:lnSpc>
                <a:spcPts val="2250"/>
              </a:lnSpc>
            </a:pPr>
            <a:r>
              <a:rPr lang="en-US" sz="1800" dirty="0" err="1">
                <a:effectLst/>
                <a:latin typeface="Times New Roman" panose="02020603050405020304" pitchFamily="18" charset="0"/>
                <a:ea typeface="Times New Roman" panose="02020603050405020304" pitchFamily="18" charset="0"/>
              </a:rPr>
              <a:t>Giải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thuật</a:t>
            </a:r>
            <a:r>
              <a:rPr lang="en-US" sz="1800" dirty="0">
                <a:effectLst/>
                <a:latin typeface="Times New Roman" panose="02020603050405020304" pitchFamily="18" charset="0"/>
                <a:ea typeface="Times New Roman" panose="02020603050405020304" pitchFamily="18" charset="0"/>
              </a:rPr>
              <a:t> SON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MapReduce</a:t>
            </a:r>
            <a:endParaRPr lang="en-US" sz="1800" i="1" dirty="0">
              <a:latin typeface="Times New Roman" panose="02020603050405020304" pitchFamily="18" charset="0"/>
              <a:ea typeface="Times New Roman" panose="02020603050405020304" pitchFamily="18" charset="0"/>
            </a:endParaRPr>
          </a:p>
          <a:p>
            <a:pPr marL="230188" indent="231775" algn="just" fontAlgn="base">
              <a:lnSpc>
                <a:spcPts val="2250"/>
              </a:lnSpc>
            </a:pPr>
            <a:r>
              <a:rPr lang="en-US" sz="1800" dirty="0" err="1">
                <a:effectLst/>
                <a:latin typeface="Times New Roman" panose="02020603050405020304" pitchFamily="18" charset="0"/>
                <a:ea typeface="Times New Roman" panose="02020603050405020304" pitchFamily="18" charset="0"/>
              </a:rPr>
              <a:t>Giải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thuật</a:t>
            </a:r>
            <a:r>
              <a:rPr lang="en-US" sz="1800" dirty="0">
                <a:effectLst/>
                <a:latin typeface="Times New Roman" panose="02020603050405020304" pitchFamily="18" charset="0"/>
                <a:ea typeface="Times New Roman" panose="02020603050405020304" pitchFamily="18" charset="0"/>
              </a:rPr>
              <a:t> Toivonen</a:t>
            </a:r>
          </a:p>
          <a:p>
            <a:pPr marL="230188" indent="231775" algn="just" fontAlgn="base">
              <a:lnSpc>
                <a:spcPts val="2250"/>
              </a:lnSpc>
            </a:pPr>
            <a:endParaRPr lang="en-US" sz="1800" dirty="0">
              <a:latin typeface="Times New Roman" panose="02020603050405020304" pitchFamily="18" charset="0"/>
            </a:endParaRPr>
          </a:p>
          <a:p>
            <a:pPr marL="230188" indent="231775" algn="just" fontAlgn="base">
              <a:lnSpc>
                <a:spcPts val="2250"/>
              </a:lnSpc>
            </a:pPr>
            <a:endParaRPr lang="en-US" sz="1800" dirty="0">
              <a:latin typeface="Times New Roman" panose="02020603050405020304" pitchFamily="18" charset="0"/>
            </a:endParaRPr>
          </a:p>
        </p:txBody>
      </p:sp>
    </p:spTree>
    <p:extLst>
      <p:ext uri="{BB962C8B-B14F-4D97-AF65-F5344CB8AC3E}">
        <p14:creationId xmlns:p14="http://schemas.microsoft.com/office/powerpoint/2010/main" val="15636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CB67751D-4C09-34EC-D9B6-5E6261F1F0CB}"/>
            </a:ext>
          </a:extLst>
        </p:cNvPr>
        <p:cNvGrpSpPr/>
        <p:nvPr/>
      </p:nvGrpSpPr>
      <p:grpSpPr>
        <a:xfrm>
          <a:off x="0" y="0"/>
          <a:ext cx="0" cy="0"/>
          <a:chOff x="0" y="0"/>
          <a:chExt cx="0" cy="0"/>
        </a:xfrm>
      </p:grpSpPr>
      <p:pic>
        <p:nvPicPr>
          <p:cNvPr id="3" name="Picture 2" descr="A blue and red logo&#10;&#10;AI-generated content may be incorrect.">
            <a:extLst>
              <a:ext uri="{FF2B5EF4-FFF2-40B4-BE49-F238E27FC236}">
                <a16:creationId xmlns:a16="http://schemas.microsoft.com/office/drawing/2014/main" id="{64495D7F-62D9-B5A8-B24B-22AE724DCA74}"/>
              </a:ext>
            </a:extLst>
          </p:cNvPr>
          <p:cNvPicPr>
            <a:picLocks noChangeAspect="1"/>
          </p:cNvPicPr>
          <p:nvPr/>
        </p:nvPicPr>
        <p:blipFill>
          <a:blip r:embed="rId3"/>
          <a:srcRect l="-1" t="22280" r="1649" b="19132"/>
          <a:stretch/>
        </p:blipFill>
        <p:spPr>
          <a:xfrm>
            <a:off x="8079774" y="90616"/>
            <a:ext cx="981848" cy="584887"/>
          </a:xfrm>
          <a:prstGeom prst="rect">
            <a:avLst/>
          </a:prstGeom>
        </p:spPr>
      </p:pic>
      <p:sp>
        <p:nvSpPr>
          <p:cNvPr id="4" name="Rectangle 3">
            <a:extLst>
              <a:ext uri="{FF2B5EF4-FFF2-40B4-BE49-F238E27FC236}">
                <a16:creationId xmlns:a16="http://schemas.microsoft.com/office/drawing/2014/main" id="{E31E9A28-EC4F-BF47-E50B-1189373C8B75}"/>
              </a:ext>
            </a:extLst>
          </p:cNvPr>
          <p:cNvSpPr/>
          <p:nvPr/>
        </p:nvSpPr>
        <p:spPr>
          <a:xfrm>
            <a:off x="0" y="5045529"/>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B49F95-DA4C-A3D9-8B42-FC5D84E03BFB}"/>
              </a:ext>
            </a:extLst>
          </p:cNvPr>
          <p:cNvSpPr/>
          <p:nvPr/>
        </p:nvSpPr>
        <p:spPr>
          <a:xfrm>
            <a:off x="0" y="678505"/>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164BC5E-6227-D16E-163B-675F26E449F2}"/>
              </a:ext>
            </a:extLst>
          </p:cNvPr>
          <p:cNvSpPr txBox="1"/>
          <p:nvPr/>
        </p:nvSpPr>
        <p:spPr>
          <a:xfrm>
            <a:off x="-1" y="142229"/>
            <a:ext cx="8155460" cy="523220"/>
          </a:xfrm>
          <a:prstGeom prst="rect">
            <a:avLst/>
          </a:prstGeom>
          <a:noFill/>
        </p:spPr>
        <p:txBody>
          <a:bodyPr wrap="square" rtlCol="0">
            <a:spAutoFit/>
          </a:bodyPr>
          <a:lstStyle>
            <a:defPPr marR="0" lvl="0" algn="l" rtl="0">
              <a:lnSpc>
                <a:spcPct val="100000"/>
              </a:lnSpc>
              <a:spcBef>
                <a:spcPts val="0"/>
              </a:spcBef>
              <a:spcAft>
                <a:spcPts val="0"/>
              </a:spcAft>
            </a:defPPr>
            <a:lvl1pPr marL="0" defTabSz="914400" eaLnBrk="1" latinLnBrk="0" hangingPunct="1">
              <a:defRPr b="1" kern="1200">
                <a:solidFill>
                  <a:schemeClr val="tx1"/>
                </a:solidFill>
                <a:latin typeface="Montserrat ExtraBold" panose="00000900000000000000" pitchFamily="2" charset="0"/>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en-US" sz="2800" dirty="0"/>
              <a:t>4. GIẢI THUẬT LIMIT-PASS</a:t>
            </a:r>
          </a:p>
        </p:txBody>
      </p:sp>
      <p:sp>
        <p:nvSpPr>
          <p:cNvPr id="6" name="TextBox 5">
            <a:extLst>
              <a:ext uri="{FF2B5EF4-FFF2-40B4-BE49-F238E27FC236}">
                <a16:creationId xmlns:a16="http://schemas.microsoft.com/office/drawing/2014/main" id="{E2B2E13D-8CF6-E530-63DB-030B4EE039D8}"/>
              </a:ext>
            </a:extLst>
          </p:cNvPr>
          <p:cNvSpPr txBox="1"/>
          <p:nvPr/>
        </p:nvSpPr>
        <p:spPr>
          <a:xfrm>
            <a:off x="0" y="776476"/>
            <a:ext cx="9144000"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marL="457200" indent="-457200">
              <a:buAutoNum type="arabicPeriod"/>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4251A05-1BE0-3C64-60B9-C3B88F92841D}"/>
              </a:ext>
            </a:extLst>
          </p:cNvPr>
          <p:cNvSpPr txBox="1"/>
          <p:nvPr/>
        </p:nvSpPr>
        <p:spPr>
          <a:xfrm>
            <a:off x="0" y="776476"/>
            <a:ext cx="9144000" cy="3612143"/>
          </a:xfrm>
          <a:prstGeom prst="rect">
            <a:avLst/>
          </a:prstGeom>
          <a:noFill/>
        </p:spPr>
        <p:txBody>
          <a:bodyPr wrap="square" rtlCol="0">
            <a:spAutoFit/>
          </a:bodyPr>
          <a:lstStyle/>
          <a:p>
            <a:pPr marL="230188" indent="231775" algn="just" fontAlgn="base">
              <a:lnSpc>
                <a:spcPts val="2250"/>
              </a:lnSpc>
              <a:buFont typeface="Arial"/>
              <a:buAutoNum type="arabicPeriod"/>
            </a:pPr>
            <a:r>
              <a:rPr lang="vi-VN" sz="1800" b="1" dirty="0">
                <a:latin typeface="Times New Roman" panose="02020603050405020304" pitchFamily="18" charset="0"/>
              </a:rPr>
              <a:t>Giải thuật SON (Savasere, Omiecinski, và Navathe)</a:t>
            </a:r>
          </a:p>
          <a:p>
            <a:pPr marL="230188" lvl="1" indent="231775" algn="just" fontAlgn="base">
              <a:lnSpc>
                <a:spcPts val="2250"/>
              </a:lnSpc>
            </a:pPr>
            <a:r>
              <a:rPr lang="vi-VN" sz="1800" dirty="0">
                <a:latin typeface="Times New Roman" panose="02020603050405020304" pitchFamily="18" charset="0"/>
              </a:rPr>
              <a:t>Đây là một trong những phương pháp hiệu quả để khai phá tập mục phổ biến trên tập dữ liệu lớn bằng cách sử dụng phương pháp chia nhỏ dữ liệu và xử lý cục bộ từng phần trước khi tổng hợp.</a:t>
            </a:r>
          </a:p>
          <a:p>
            <a:pPr marL="230188" lvl="1" indent="231775" algn="just" fontAlgn="base">
              <a:lnSpc>
                <a:spcPts val="2250"/>
              </a:lnSpc>
            </a:pPr>
            <a:r>
              <a:rPr lang="vi-VN" sz="1800" dirty="0">
                <a:latin typeface="Times New Roman" panose="02020603050405020304" pitchFamily="18" charset="0"/>
              </a:rPr>
              <a:t>Giải thuật này áp dụng tốt trong môi trường phân tán, đặc biệt khi kết hợp với MapReduce.</a:t>
            </a:r>
          </a:p>
          <a:p>
            <a:pPr marL="230188" indent="231775" algn="just" fontAlgn="base">
              <a:lnSpc>
                <a:spcPts val="2250"/>
              </a:lnSpc>
              <a:buFont typeface="Arial"/>
              <a:buAutoNum type="arabicPeriod"/>
            </a:pPr>
            <a:r>
              <a:rPr lang="vi-VN" sz="1800" b="1" dirty="0">
                <a:latin typeface="Times New Roman" panose="02020603050405020304" pitchFamily="18" charset="0"/>
              </a:rPr>
              <a:t>Giải thuật MapReduce</a:t>
            </a:r>
          </a:p>
          <a:p>
            <a:pPr marL="230188" lvl="1" indent="231775" algn="just" fontAlgn="base">
              <a:lnSpc>
                <a:spcPts val="2250"/>
              </a:lnSpc>
            </a:pPr>
            <a:r>
              <a:rPr lang="vi-VN" sz="1800" dirty="0">
                <a:latin typeface="Times New Roman" panose="02020603050405020304" pitchFamily="18" charset="0"/>
              </a:rPr>
              <a:t>Là một mô hình lập trình mạnh mẽ giúp xử lý dữ liệu lớn theo cách phân tán trên nhiều node.</a:t>
            </a:r>
          </a:p>
          <a:p>
            <a:pPr marL="230188" lvl="1" indent="231775" algn="just" fontAlgn="base">
              <a:lnSpc>
                <a:spcPts val="2250"/>
              </a:lnSpc>
            </a:pPr>
            <a:r>
              <a:rPr lang="vi-VN" sz="1800" dirty="0">
                <a:latin typeface="Times New Roman" panose="02020603050405020304" pitchFamily="18" charset="0"/>
              </a:rPr>
              <a:t>Được sử dụng rộng rãi trong các hệ thống big data hiện nay, đặc biệt là khi xử lý trên Hadoop hoặc Spark.</a:t>
            </a:r>
          </a:p>
          <a:p>
            <a:pPr marL="230188" lvl="1" indent="231775" algn="just" fontAlgn="base">
              <a:lnSpc>
                <a:spcPts val="2250"/>
              </a:lnSpc>
            </a:pPr>
            <a:r>
              <a:rPr lang="vi-VN" sz="1800" dirty="0">
                <a:latin typeface="Times New Roman" panose="02020603050405020304" pitchFamily="18" charset="0"/>
              </a:rPr>
              <a:t>Kết hợp tốt với SON để tối ưu hiệu suất khai phá tập mục phổ biến.</a:t>
            </a:r>
          </a:p>
          <a:p>
            <a:pPr marL="230188" indent="231775" algn="just" fontAlgn="base">
              <a:lnSpc>
                <a:spcPts val="2250"/>
              </a:lnSpc>
            </a:pPr>
            <a:endParaRPr lang="en-US" sz="1800" dirty="0">
              <a:latin typeface="Times New Roman" panose="02020603050405020304" pitchFamily="18" charset="0"/>
            </a:endParaRPr>
          </a:p>
        </p:txBody>
      </p:sp>
    </p:spTree>
    <p:extLst>
      <p:ext uri="{BB962C8B-B14F-4D97-AF65-F5344CB8AC3E}">
        <p14:creationId xmlns:p14="http://schemas.microsoft.com/office/powerpoint/2010/main" val="2981881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F3D59BBA-AC57-79AB-1D69-0FE68D7CB39B}"/>
            </a:ext>
          </a:extLst>
        </p:cNvPr>
        <p:cNvGrpSpPr/>
        <p:nvPr/>
      </p:nvGrpSpPr>
      <p:grpSpPr>
        <a:xfrm>
          <a:off x="0" y="0"/>
          <a:ext cx="0" cy="0"/>
          <a:chOff x="0" y="0"/>
          <a:chExt cx="0" cy="0"/>
        </a:xfrm>
      </p:grpSpPr>
      <p:pic>
        <p:nvPicPr>
          <p:cNvPr id="3" name="Picture 2" descr="A blue and red logo&#10;&#10;AI-generated content may be incorrect.">
            <a:extLst>
              <a:ext uri="{FF2B5EF4-FFF2-40B4-BE49-F238E27FC236}">
                <a16:creationId xmlns:a16="http://schemas.microsoft.com/office/drawing/2014/main" id="{66843C02-9C85-396C-7FE5-9B573C12686D}"/>
              </a:ext>
            </a:extLst>
          </p:cNvPr>
          <p:cNvPicPr>
            <a:picLocks noChangeAspect="1"/>
          </p:cNvPicPr>
          <p:nvPr/>
        </p:nvPicPr>
        <p:blipFill>
          <a:blip r:embed="rId3"/>
          <a:srcRect l="-1" t="22280" r="1649" b="19132"/>
          <a:stretch/>
        </p:blipFill>
        <p:spPr>
          <a:xfrm>
            <a:off x="8079774" y="90616"/>
            <a:ext cx="981848" cy="584887"/>
          </a:xfrm>
          <a:prstGeom prst="rect">
            <a:avLst/>
          </a:prstGeom>
        </p:spPr>
      </p:pic>
      <p:sp>
        <p:nvSpPr>
          <p:cNvPr id="4" name="Rectangle 3">
            <a:extLst>
              <a:ext uri="{FF2B5EF4-FFF2-40B4-BE49-F238E27FC236}">
                <a16:creationId xmlns:a16="http://schemas.microsoft.com/office/drawing/2014/main" id="{82DFABB3-3E5F-F804-15BD-20DDC5DA5E36}"/>
              </a:ext>
            </a:extLst>
          </p:cNvPr>
          <p:cNvSpPr/>
          <p:nvPr/>
        </p:nvSpPr>
        <p:spPr>
          <a:xfrm>
            <a:off x="0" y="5045529"/>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7540345-E5CE-F7EC-E586-0E613B946F72}"/>
              </a:ext>
            </a:extLst>
          </p:cNvPr>
          <p:cNvSpPr/>
          <p:nvPr/>
        </p:nvSpPr>
        <p:spPr>
          <a:xfrm>
            <a:off x="0" y="678505"/>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EFE5779-8763-DB7D-EEC7-019C51813B35}"/>
              </a:ext>
            </a:extLst>
          </p:cNvPr>
          <p:cNvSpPr txBox="1"/>
          <p:nvPr/>
        </p:nvSpPr>
        <p:spPr>
          <a:xfrm>
            <a:off x="-2" y="142229"/>
            <a:ext cx="8435547" cy="523220"/>
          </a:xfrm>
          <a:prstGeom prst="rect">
            <a:avLst/>
          </a:prstGeom>
          <a:noFill/>
        </p:spPr>
        <p:txBody>
          <a:bodyPr wrap="square" rtlCol="0">
            <a:spAutoFit/>
          </a:bodyPr>
          <a:lstStyle>
            <a:defPPr marR="0" lvl="0" algn="l" rtl="0">
              <a:lnSpc>
                <a:spcPct val="100000"/>
              </a:lnSpc>
              <a:spcBef>
                <a:spcPts val="0"/>
              </a:spcBef>
              <a:spcAft>
                <a:spcPts val="0"/>
              </a:spcAft>
            </a:defPPr>
            <a:lvl1pPr marL="0" defTabSz="914400" eaLnBrk="1" latinLnBrk="0" hangingPunct="1">
              <a:defRPr b="1" kern="1200">
                <a:solidFill>
                  <a:schemeClr val="tx1"/>
                </a:solidFill>
                <a:latin typeface="Montserrat ExtraBold" panose="00000900000000000000" pitchFamily="2" charset="0"/>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en-US" sz="2800" dirty="0"/>
              <a:t>5. ĐẾM TẬP MỤC PHỔ BIẾN TRONG LUỒNG</a:t>
            </a:r>
          </a:p>
        </p:txBody>
      </p:sp>
      <p:sp>
        <p:nvSpPr>
          <p:cNvPr id="6" name="TextBox 5">
            <a:extLst>
              <a:ext uri="{FF2B5EF4-FFF2-40B4-BE49-F238E27FC236}">
                <a16:creationId xmlns:a16="http://schemas.microsoft.com/office/drawing/2014/main" id="{E1AAD187-712F-F4C7-DD8E-38336DE1F20C}"/>
              </a:ext>
            </a:extLst>
          </p:cNvPr>
          <p:cNvSpPr txBox="1"/>
          <p:nvPr/>
        </p:nvSpPr>
        <p:spPr>
          <a:xfrm>
            <a:off x="0" y="776476"/>
            <a:ext cx="9144000"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marL="457200" indent="-457200">
              <a:buAutoNum type="arabicPeriod"/>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8C453B4-8CDD-7113-2D4E-338CB3CC4921}"/>
              </a:ext>
            </a:extLst>
          </p:cNvPr>
          <p:cNvSpPr txBox="1"/>
          <p:nvPr/>
        </p:nvSpPr>
        <p:spPr>
          <a:xfrm>
            <a:off x="0" y="776476"/>
            <a:ext cx="9144000" cy="1842427"/>
          </a:xfrm>
          <a:prstGeom prst="rect">
            <a:avLst/>
          </a:prstGeom>
          <a:noFill/>
        </p:spPr>
        <p:txBody>
          <a:bodyPr wrap="square" rtlCol="0">
            <a:spAutoFit/>
          </a:bodyPr>
          <a:lstStyle/>
          <a:p>
            <a:pPr marL="230188" lvl="1" indent="231775" algn="just" fontAlgn="base">
              <a:lnSpc>
                <a:spcPts val="2250"/>
              </a:lnSpc>
            </a:pPr>
            <a:r>
              <a:rPr lang="vi-VN" sz="1800" b="1" dirty="0">
                <a:latin typeface="Times New Roman" panose="02020603050405020304" pitchFamily="18" charset="0"/>
              </a:rPr>
              <a:t>Phương pháp lấy mẫu (Sampling for Streams)</a:t>
            </a:r>
          </a:p>
          <a:p>
            <a:pPr marL="914400" lvl="1" indent="-230188" algn="just" fontAlgn="base">
              <a:lnSpc>
                <a:spcPts val="2250"/>
              </a:lnSpc>
              <a:buFont typeface="Arial" panose="020B0604020202020204" pitchFamily="34" charset="0"/>
              <a:buChar char="•"/>
            </a:pPr>
            <a:r>
              <a:rPr lang="vi-VN" sz="1800" dirty="0">
                <a:latin typeface="Times New Roman" panose="02020603050405020304" pitchFamily="18" charset="0"/>
              </a:rPr>
              <a:t>Thu thập mẫu dữ liệu: Lưu trữ một số giỏ hàng (baskets) từ luồng dữ liệu.</a:t>
            </a:r>
          </a:p>
          <a:p>
            <a:pPr marL="914400" lvl="1" indent="-230188" algn="just" fontAlgn="base">
              <a:lnSpc>
                <a:spcPts val="2250"/>
              </a:lnSpc>
              <a:buFont typeface="Arial" panose="020B0604020202020204" pitchFamily="34" charset="0"/>
              <a:buChar char="•"/>
            </a:pPr>
            <a:r>
              <a:rPr lang="vi-VN" sz="1800" dirty="0">
                <a:latin typeface="Times New Roman" panose="02020603050405020304" pitchFamily="18" charset="0"/>
              </a:rPr>
              <a:t>Phân tích tập mẫu: Áp dụng thuật toán tìm tập mục phổ biến.</a:t>
            </a:r>
          </a:p>
          <a:p>
            <a:pPr marL="914400" lvl="1" indent="-230188" algn="just" fontAlgn="base">
              <a:lnSpc>
                <a:spcPts val="2250"/>
              </a:lnSpc>
              <a:buFont typeface="Arial" panose="020B0604020202020204" pitchFamily="34" charset="0"/>
              <a:buChar char="•"/>
            </a:pPr>
            <a:r>
              <a:rPr lang="vi-VN" sz="1800" dirty="0">
                <a:latin typeface="Times New Roman" panose="02020603050405020304" pitchFamily="18" charset="0"/>
              </a:rPr>
              <a:t>Cập nhật kết quả: Loại bỏ mục ít phổ biến, thêm mục mới khi đủ tần suất.</a:t>
            </a:r>
          </a:p>
          <a:p>
            <a:pPr marL="914400" lvl="1" indent="-230188" algn="just" fontAlgn="base">
              <a:lnSpc>
                <a:spcPts val="2250"/>
              </a:lnSpc>
              <a:buFont typeface="Arial" panose="020B0604020202020204" pitchFamily="34" charset="0"/>
              <a:buChar char="•"/>
            </a:pPr>
            <a:r>
              <a:rPr lang="vi-VN" sz="1800" dirty="0">
                <a:latin typeface="Times New Roman" panose="02020603050405020304" pitchFamily="18" charset="0"/>
              </a:rPr>
              <a:t>Ưu điểm: Giảm bộ nhớ, phân tích nhanh, dễ cập nhật.</a:t>
            </a:r>
          </a:p>
          <a:p>
            <a:pPr marL="230188" indent="231775" algn="just" fontAlgn="base">
              <a:lnSpc>
                <a:spcPts val="2250"/>
              </a:lnSpc>
            </a:pPr>
            <a:endParaRPr lang="en-US" sz="1800" dirty="0">
              <a:latin typeface="Times New Roman" panose="02020603050405020304" pitchFamily="18" charset="0"/>
            </a:endParaRPr>
          </a:p>
        </p:txBody>
      </p:sp>
    </p:spTree>
    <p:extLst>
      <p:ext uri="{BB962C8B-B14F-4D97-AF65-F5344CB8AC3E}">
        <p14:creationId xmlns:p14="http://schemas.microsoft.com/office/powerpoint/2010/main" val="1141197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715F4FFE-0000-89D7-A527-16BC9A0A6A84}"/>
            </a:ext>
          </a:extLst>
        </p:cNvPr>
        <p:cNvGrpSpPr/>
        <p:nvPr/>
      </p:nvGrpSpPr>
      <p:grpSpPr>
        <a:xfrm>
          <a:off x="0" y="0"/>
          <a:ext cx="0" cy="0"/>
          <a:chOff x="0" y="0"/>
          <a:chExt cx="0" cy="0"/>
        </a:xfrm>
      </p:grpSpPr>
      <p:pic>
        <p:nvPicPr>
          <p:cNvPr id="3" name="Picture 2" descr="A blue and red logo&#10;&#10;AI-generated content may be incorrect.">
            <a:extLst>
              <a:ext uri="{FF2B5EF4-FFF2-40B4-BE49-F238E27FC236}">
                <a16:creationId xmlns:a16="http://schemas.microsoft.com/office/drawing/2014/main" id="{725F91E6-C490-4045-EECC-E10464086C7B}"/>
              </a:ext>
            </a:extLst>
          </p:cNvPr>
          <p:cNvPicPr>
            <a:picLocks noChangeAspect="1"/>
          </p:cNvPicPr>
          <p:nvPr/>
        </p:nvPicPr>
        <p:blipFill>
          <a:blip r:embed="rId3"/>
          <a:srcRect l="-1" t="22280" r="1649" b="19132"/>
          <a:stretch/>
        </p:blipFill>
        <p:spPr>
          <a:xfrm>
            <a:off x="8079774" y="90616"/>
            <a:ext cx="981848" cy="584887"/>
          </a:xfrm>
          <a:prstGeom prst="rect">
            <a:avLst/>
          </a:prstGeom>
        </p:spPr>
      </p:pic>
      <p:sp>
        <p:nvSpPr>
          <p:cNvPr id="4" name="Rectangle 3">
            <a:extLst>
              <a:ext uri="{FF2B5EF4-FFF2-40B4-BE49-F238E27FC236}">
                <a16:creationId xmlns:a16="http://schemas.microsoft.com/office/drawing/2014/main" id="{92C3832F-8363-77CF-F7EE-8E60B1959122}"/>
              </a:ext>
            </a:extLst>
          </p:cNvPr>
          <p:cNvSpPr/>
          <p:nvPr/>
        </p:nvSpPr>
        <p:spPr>
          <a:xfrm>
            <a:off x="0" y="5045529"/>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689D9F9-478D-6112-9379-A94A2551A2B0}"/>
              </a:ext>
            </a:extLst>
          </p:cNvPr>
          <p:cNvSpPr/>
          <p:nvPr/>
        </p:nvSpPr>
        <p:spPr>
          <a:xfrm>
            <a:off x="0" y="678505"/>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E99A8D5-4775-7C1E-2D67-6A5D6325F2EF}"/>
              </a:ext>
            </a:extLst>
          </p:cNvPr>
          <p:cNvSpPr txBox="1"/>
          <p:nvPr/>
        </p:nvSpPr>
        <p:spPr>
          <a:xfrm>
            <a:off x="-2" y="142229"/>
            <a:ext cx="8435547" cy="523220"/>
          </a:xfrm>
          <a:prstGeom prst="rect">
            <a:avLst/>
          </a:prstGeom>
          <a:noFill/>
        </p:spPr>
        <p:txBody>
          <a:bodyPr wrap="square" rtlCol="0">
            <a:spAutoFit/>
          </a:bodyPr>
          <a:lstStyle>
            <a:defPPr marR="0" lvl="0" algn="l" rtl="0">
              <a:lnSpc>
                <a:spcPct val="100000"/>
              </a:lnSpc>
              <a:spcBef>
                <a:spcPts val="0"/>
              </a:spcBef>
              <a:spcAft>
                <a:spcPts val="0"/>
              </a:spcAft>
            </a:defPPr>
            <a:lvl1pPr marL="0" defTabSz="914400" eaLnBrk="1" latinLnBrk="0" hangingPunct="1">
              <a:defRPr b="1" kern="1200">
                <a:solidFill>
                  <a:schemeClr val="tx1"/>
                </a:solidFill>
                <a:latin typeface="Montserrat ExtraBold" panose="00000900000000000000" pitchFamily="2" charset="0"/>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en-US" sz="2800" dirty="0"/>
              <a:t>5. ĐẾM TẬP MỤC PHỔ BIẾN TRONG LUỒNG</a:t>
            </a:r>
          </a:p>
        </p:txBody>
      </p:sp>
      <p:sp>
        <p:nvSpPr>
          <p:cNvPr id="6" name="TextBox 5">
            <a:extLst>
              <a:ext uri="{FF2B5EF4-FFF2-40B4-BE49-F238E27FC236}">
                <a16:creationId xmlns:a16="http://schemas.microsoft.com/office/drawing/2014/main" id="{509441BD-3431-D942-CC00-7B3670ACEB32}"/>
              </a:ext>
            </a:extLst>
          </p:cNvPr>
          <p:cNvSpPr txBox="1"/>
          <p:nvPr/>
        </p:nvSpPr>
        <p:spPr>
          <a:xfrm>
            <a:off x="0" y="776476"/>
            <a:ext cx="9144000"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marL="457200" indent="-457200">
              <a:buAutoNum type="arabicPeriod"/>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CF5EECE-117B-469D-E429-1C44E73BA843}"/>
              </a:ext>
            </a:extLst>
          </p:cNvPr>
          <p:cNvSpPr txBox="1"/>
          <p:nvPr/>
        </p:nvSpPr>
        <p:spPr>
          <a:xfrm>
            <a:off x="0" y="776476"/>
            <a:ext cx="9144000" cy="3317190"/>
          </a:xfrm>
          <a:prstGeom prst="rect">
            <a:avLst/>
          </a:prstGeom>
          <a:noFill/>
        </p:spPr>
        <p:txBody>
          <a:bodyPr wrap="square" rtlCol="0">
            <a:spAutoFit/>
          </a:bodyPr>
          <a:lstStyle/>
          <a:p>
            <a:pPr marL="230188" lvl="1" indent="231775" algn="just" fontAlgn="base">
              <a:lnSpc>
                <a:spcPts val="2250"/>
              </a:lnSpc>
            </a:pPr>
            <a:r>
              <a:rPr lang="vi-VN" sz="1800" b="1" dirty="0">
                <a:latin typeface="Times New Roman" panose="02020603050405020304" pitchFamily="18" charset="0"/>
              </a:rPr>
              <a:t>Phương pháp Decaying Window</a:t>
            </a:r>
            <a:r>
              <a:rPr lang="en-US" sz="1800" b="1" dirty="0">
                <a:latin typeface="Times New Roman" panose="02020603050405020304" pitchFamily="18" charset="0"/>
              </a:rPr>
              <a:t>:</a:t>
            </a:r>
            <a:endParaRPr lang="vi-VN" sz="1800" b="1" dirty="0">
              <a:latin typeface="Times New Roman" panose="02020603050405020304" pitchFamily="18" charset="0"/>
            </a:endParaRPr>
          </a:p>
          <a:p>
            <a:pPr marL="914400" lvl="1" indent="-230188" algn="just" fontAlgn="base">
              <a:lnSpc>
                <a:spcPts val="2250"/>
              </a:lnSpc>
              <a:buFont typeface="Arial" panose="020B0604020202020204" pitchFamily="34" charset="0"/>
              <a:buChar char="•"/>
            </a:pPr>
            <a:r>
              <a:rPr lang="vi-VN" sz="1800" dirty="0">
                <a:latin typeface="Times New Roman" panose="02020603050405020304" pitchFamily="18" charset="0"/>
              </a:rPr>
              <a:t>Nguyên lý: Trọng số của mục giảm theo thời gian ().</a:t>
            </a:r>
          </a:p>
          <a:p>
            <a:pPr marL="914400" lvl="1" indent="-230188" algn="just" fontAlgn="base">
              <a:lnSpc>
                <a:spcPts val="2250"/>
              </a:lnSpc>
              <a:buFont typeface="Arial" panose="020B0604020202020204" pitchFamily="34" charset="0"/>
              <a:buChar char="•"/>
            </a:pPr>
            <a:r>
              <a:rPr lang="vi-VN" sz="1800" dirty="0">
                <a:latin typeface="Times New Roman" panose="02020603050405020304" pitchFamily="18" charset="0"/>
              </a:rPr>
              <a:t>Phát hiện tập mục phổ biến: Xác định điểm số của mục, loại bỏ mục ít phổ biến.</a:t>
            </a:r>
          </a:p>
          <a:p>
            <a:pPr marL="914400" lvl="1" indent="-230188" algn="just" fontAlgn="base">
              <a:lnSpc>
                <a:spcPts val="2250"/>
              </a:lnSpc>
              <a:buFont typeface="Arial" panose="020B0604020202020204" pitchFamily="34" charset="0"/>
              <a:buChar char="•"/>
            </a:pPr>
            <a:r>
              <a:rPr lang="vi-VN" sz="1800" dirty="0">
                <a:latin typeface="Times New Roman" panose="02020603050405020304" pitchFamily="18" charset="0"/>
              </a:rPr>
              <a:t>Ứng dụng: Theo dõi tập mục trong giỏ hàng mà không lưu toàn bộ dữ liệu</a:t>
            </a:r>
            <a:r>
              <a:rPr lang="en-US" sz="1800" dirty="0">
                <a:latin typeface="Times New Roman" panose="02020603050405020304" pitchFamily="18" charset="0"/>
              </a:rPr>
              <a:t>.</a:t>
            </a:r>
          </a:p>
          <a:p>
            <a:pPr marL="230188" lvl="1" indent="231775" algn="just" fontAlgn="base">
              <a:lnSpc>
                <a:spcPts val="2250"/>
              </a:lnSpc>
            </a:pPr>
            <a:r>
              <a:rPr lang="vi-VN" sz="1800" b="1" dirty="0">
                <a:latin typeface="Times New Roman" panose="02020603050405020304" pitchFamily="18" charset="0"/>
              </a:rPr>
              <a:t>Phương pháp Hybrid</a:t>
            </a:r>
            <a:r>
              <a:rPr lang="en-US" sz="1800" b="1" dirty="0">
                <a:latin typeface="Times New Roman" panose="02020603050405020304" pitchFamily="18" charset="0"/>
              </a:rPr>
              <a:t>:</a:t>
            </a:r>
            <a:endParaRPr lang="vi-VN" sz="1800" b="1" dirty="0">
              <a:latin typeface="Times New Roman" panose="02020603050405020304" pitchFamily="18" charset="0"/>
            </a:endParaRPr>
          </a:p>
          <a:p>
            <a:pPr marL="914400" lvl="1" indent="-230188" algn="just" fontAlgn="base">
              <a:lnSpc>
                <a:spcPts val="2250"/>
              </a:lnSpc>
              <a:buFont typeface="Arial" panose="020B0604020202020204" pitchFamily="34" charset="0"/>
              <a:buChar char="•"/>
            </a:pPr>
            <a:r>
              <a:rPr lang="vi-VN" sz="1800" dirty="0">
                <a:latin typeface="Times New Roman" panose="02020603050405020304" pitchFamily="18" charset="0"/>
              </a:rPr>
              <a:t>Giai đoạn 1 – Lấy mẫu: Chạy thuật toán tìm tập mục phổ biến trên một tập con dữ liệu.</a:t>
            </a:r>
          </a:p>
          <a:p>
            <a:pPr marL="914400" lvl="1" indent="-230188" algn="just" fontAlgn="base">
              <a:lnSpc>
                <a:spcPts val="2250"/>
              </a:lnSpc>
              <a:buFont typeface="Arial" panose="020B0604020202020204" pitchFamily="34" charset="0"/>
              <a:buChar char="•"/>
            </a:pPr>
            <a:r>
              <a:rPr lang="vi-VN" sz="1800" dirty="0">
                <a:latin typeface="Times New Roman" panose="02020603050405020304" pitchFamily="18" charset="0"/>
              </a:rPr>
              <a:t>Giai đoạn 2 – Cập nhật theo cửa sổ trượt: Theo dõi tập mục và giảm trọng số theo thời gian.</a:t>
            </a:r>
          </a:p>
          <a:p>
            <a:pPr marL="914400" lvl="1" indent="-230188" algn="just" fontAlgn="base">
              <a:lnSpc>
                <a:spcPts val="2250"/>
              </a:lnSpc>
              <a:buFont typeface="Arial" panose="020B0604020202020204" pitchFamily="34" charset="0"/>
              <a:buChar char="•"/>
            </a:pPr>
            <a:r>
              <a:rPr lang="vi-VN" sz="1800" dirty="0">
                <a:latin typeface="Times New Roman" panose="02020603050405020304" pitchFamily="18" charset="0"/>
              </a:rPr>
              <a:t>Ưu điểm: Kết hợp lợi ích của lấy mẫu và cửa sổ trượt để tối ưu hiệu suất.</a:t>
            </a:r>
          </a:p>
          <a:p>
            <a:pPr marL="230188" lvl="1" algn="just" fontAlgn="base">
              <a:lnSpc>
                <a:spcPts val="2250"/>
              </a:lnSpc>
            </a:pPr>
            <a:endParaRPr lang="vi-VN" sz="1800" dirty="0">
              <a:latin typeface="Times New Roman" panose="02020603050405020304" pitchFamily="18" charset="0"/>
            </a:endParaRPr>
          </a:p>
          <a:p>
            <a:pPr marL="230188" indent="231775" algn="just" fontAlgn="base">
              <a:lnSpc>
                <a:spcPts val="2250"/>
              </a:lnSpc>
            </a:pPr>
            <a:endParaRPr lang="en-US" sz="1800" dirty="0">
              <a:latin typeface="Times New Roman" panose="02020603050405020304" pitchFamily="18" charset="0"/>
            </a:endParaRPr>
          </a:p>
        </p:txBody>
      </p:sp>
    </p:spTree>
    <p:extLst>
      <p:ext uri="{BB962C8B-B14F-4D97-AF65-F5344CB8AC3E}">
        <p14:creationId xmlns:p14="http://schemas.microsoft.com/office/powerpoint/2010/main" val="2006043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2BC47123-372D-429D-8464-17E46BC2497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F3D5BC64-0560-8594-6D15-8DA023871343}"/>
              </a:ext>
            </a:extLst>
          </p:cNvPr>
          <p:cNvSpPr/>
          <p:nvPr/>
        </p:nvSpPr>
        <p:spPr>
          <a:xfrm>
            <a:off x="-5458033" y="0"/>
            <a:ext cx="4216320" cy="5143500"/>
          </a:xfrm>
          <a:prstGeom prst="rect">
            <a:avLst/>
          </a:prstGeom>
          <a:gradFill flip="none" rotWithShape="1">
            <a:gsLst>
              <a:gs pos="0">
                <a:schemeClr val="accent1">
                  <a:lumMod val="5000"/>
                  <a:lumOff val="95000"/>
                  <a:alpha val="0"/>
                </a:schemeClr>
              </a:gs>
              <a:gs pos="21000">
                <a:schemeClr val="accent1">
                  <a:lumMod val="5000"/>
                  <a:lumOff val="95000"/>
                  <a:alpha val="64000"/>
                </a:schemeClr>
              </a:gs>
              <a:gs pos="100000">
                <a:srgbClr val="0065A9">
                  <a:alpha val="68000"/>
                </a:srgbClr>
              </a:gs>
              <a:gs pos="90000">
                <a:srgbClr val="0065A9">
                  <a:alpha val="68000"/>
                </a:srgbClr>
              </a:gs>
              <a:gs pos="100000">
                <a:srgbClr val="0065A9">
                  <a:alpha val="64000"/>
                </a:srgb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Google Shape;57;p15">
            <a:extLst>
              <a:ext uri="{FF2B5EF4-FFF2-40B4-BE49-F238E27FC236}">
                <a16:creationId xmlns:a16="http://schemas.microsoft.com/office/drawing/2014/main" id="{6F95A8D6-41C6-7085-0FAB-5C0399F7D6F5}"/>
              </a:ext>
            </a:extLst>
          </p:cNvPr>
          <p:cNvSpPr txBox="1">
            <a:spLocks noGrp="1"/>
          </p:cNvSpPr>
          <p:nvPr>
            <p:ph type="ctrTitle"/>
          </p:nvPr>
        </p:nvSpPr>
        <p:spPr>
          <a:xfrm>
            <a:off x="-5260314" y="346008"/>
            <a:ext cx="5287090" cy="243588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XỬ LÍ </a:t>
            </a:r>
            <a:br>
              <a:rPr lang="en" dirty="0"/>
            </a:br>
            <a:r>
              <a:rPr lang="en" dirty="0"/>
              <a:t>DỮ LIỆU LỚN</a:t>
            </a:r>
            <a:br>
              <a:rPr lang="en" dirty="0"/>
            </a:br>
            <a:r>
              <a:rPr lang="en-US" dirty="0"/>
              <a:t>FREQUENT ITEMSETS </a:t>
            </a:r>
            <a:endParaRPr dirty="0"/>
          </a:p>
        </p:txBody>
      </p:sp>
      <p:sp>
        <p:nvSpPr>
          <p:cNvPr id="59" name="Google Shape;59;p15">
            <a:extLst>
              <a:ext uri="{FF2B5EF4-FFF2-40B4-BE49-F238E27FC236}">
                <a16:creationId xmlns:a16="http://schemas.microsoft.com/office/drawing/2014/main" id="{453195B2-00F1-442E-6152-5E73DC45281F}"/>
              </a:ext>
            </a:extLst>
          </p:cNvPr>
          <p:cNvSpPr/>
          <p:nvPr/>
        </p:nvSpPr>
        <p:spPr>
          <a:xfrm rot="5400000">
            <a:off x="11748390" y="3469259"/>
            <a:ext cx="692400" cy="692400"/>
          </a:xfrm>
          <a:prstGeom prst="ellipse">
            <a:avLst/>
          </a:prstGeom>
          <a:solidFill>
            <a:srgbClr val="FFFFFF"/>
          </a:solidFill>
          <a:ln w="2857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1"/>
              </a:solidFill>
              <a:latin typeface="Fira Sans Extra Condensed"/>
              <a:ea typeface="Fira Sans Extra Condensed"/>
              <a:cs typeface="Fira Sans Extra Condensed"/>
              <a:sym typeface="Fira Sans Extra Condensed"/>
            </a:endParaRPr>
          </a:p>
        </p:txBody>
      </p:sp>
      <p:sp>
        <p:nvSpPr>
          <p:cNvPr id="60" name="Google Shape;60;p15">
            <a:extLst>
              <a:ext uri="{FF2B5EF4-FFF2-40B4-BE49-F238E27FC236}">
                <a16:creationId xmlns:a16="http://schemas.microsoft.com/office/drawing/2014/main" id="{78009512-C56E-64DD-E606-4D86360B6D53}"/>
              </a:ext>
            </a:extLst>
          </p:cNvPr>
          <p:cNvSpPr/>
          <p:nvPr/>
        </p:nvSpPr>
        <p:spPr>
          <a:xfrm rot="5400000">
            <a:off x="10917465" y="3469259"/>
            <a:ext cx="692400" cy="692400"/>
          </a:xfrm>
          <a:prstGeom prst="ellipse">
            <a:avLst/>
          </a:prstGeom>
          <a:solidFill>
            <a:srgbClr val="FFFFFF"/>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2"/>
              </a:solidFill>
              <a:latin typeface="Fira Sans Extra Condensed"/>
              <a:ea typeface="Fira Sans Extra Condensed"/>
              <a:cs typeface="Fira Sans Extra Condensed"/>
              <a:sym typeface="Fira Sans Extra Condensed"/>
            </a:endParaRPr>
          </a:p>
        </p:txBody>
      </p:sp>
      <p:sp>
        <p:nvSpPr>
          <p:cNvPr id="61" name="Google Shape;61;p15">
            <a:extLst>
              <a:ext uri="{FF2B5EF4-FFF2-40B4-BE49-F238E27FC236}">
                <a16:creationId xmlns:a16="http://schemas.microsoft.com/office/drawing/2014/main" id="{E3438F8E-B122-380C-24C7-13FF332DFD44}"/>
              </a:ext>
            </a:extLst>
          </p:cNvPr>
          <p:cNvSpPr/>
          <p:nvPr/>
        </p:nvSpPr>
        <p:spPr>
          <a:xfrm rot="5400000">
            <a:off x="10086540" y="3469259"/>
            <a:ext cx="692400" cy="692400"/>
          </a:xfrm>
          <a:prstGeom prst="ellipse">
            <a:avLst/>
          </a:prstGeom>
          <a:solidFill>
            <a:srgbClr val="FFFFFF"/>
          </a:solidFill>
          <a:ln w="2857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3"/>
              </a:solidFill>
              <a:latin typeface="Fira Sans Extra Condensed"/>
              <a:ea typeface="Fira Sans Extra Condensed"/>
              <a:cs typeface="Fira Sans Extra Condensed"/>
              <a:sym typeface="Fira Sans Extra Condensed"/>
            </a:endParaRPr>
          </a:p>
        </p:txBody>
      </p:sp>
      <p:sp>
        <p:nvSpPr>
          <p:cNvPr id="62" name="Google Shape;62;p15">
            <a:extLst>
              <a:ext uri="{FF2B5EF4-FFF2-40B4-BE49-F238E27FC236}">
                <a16:creationId xmlns:a16="http://schemas.microsoft.com/office/drawing/2014/main" id="{E125FDA5-34D6-3DCB-A22B-C23BF5A6995A}"/>
              </a:ext>
            </a:extLst>
          </p:cNvPr>
          <p:cNvSpPr/>
          <p:nvPr/>
        </p:nvSpPr>
        <p:spPr>
          <a:xfrm rot="5400000">
            <a:off x="9255615" y="3469259"/>
            <a:ext cx="692400" cy="692400"/>
          </a:xfrm>
          <a:prstGeom prst="ellipse">
            <a:avLst/>
          </a:prstGeom>
          <a:solidFill>
            <a:srgbClr val="FFFFFF"/>
          </a:solidFill>
          <a:ln w="28575"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4"/>
              </a:solidFill>
              <a:latin typeface="Fira Sans Extra Condensed"/>
              <a:ea typeface="Fira Sans Extra Condensed"/>
              <a:cs typeface="Fira Sans Extra Condensed"/>
              <a:sym typeface="Fira Sans Extra Condensed"/>
            </a:endParaRPr>
          </a:p>
        </p:txBody>
      </p:sp>
      <p:sp>
        <p:nvSpPr>
          <p:cNvPr id="63" name="Google Shape;63;p15">
            <a:extLst>
              <a:ext uri="{FF2B5EF4-FFF2-40B4-BE49-F238E27FC236}">
                <a16:creationId xmlns:a16="http://schemas.microsoft.com/office/drawing/2014/main" id="{FAF9364F-F544-734A-BA54-064F376BF94D}"/>
              </a:ext>
            </a:extLst>
          </p:cNvPr>
          <p:cNvSpPr/>
          <p:nvPr/>
        </p:nvSpPr>
        <p:spPr>
          <a:xfrm rot="5400000">
            <a:off x="10265136" y="962641"/>
            <a:ext cx="1230000" cy="12684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15">
            <a:extLst>
              <a:ext uri="{FF2B5EF4-FFF2-40B4-BE49-F238E27FC236}">
                <a16:creationId xmlns:a16="http://schemas.microsoft.com/office/drawing/2014/main" id="{39BFC03B-CC14-B8B7-2DA5-D84F87C901E6}"/>
              </a:ext>
            </a:extLst>
          </p:cNvPr>
          <p:cNvGrpSpPr/>
          <p:nvPr/>
        </p:nvGrpSpPr>
        <p:grpSpPr>
          <a:xfrm>
            <a:off x="10657609" y="1220354"/>
            <a:ext cx="379746" cy="379756"/>
            <a:chOff x="-2571737" y="2403625"/>
            <a:chExt cx="292225" cy="291425"/>
          </a:xfrm>
        </p:grpSpPr>
        <p:sp>
          <p:nvSpPr>
            <p:cNvPr id="65" name="Google Shape;65;p15">
              <a:extLst>
                <a:ext uri="{FF2B5EF4-FFF2-40B4-BE49-F238E27FC236}">
                  <a16:creationId xmlns:a16="http://schemas.microsoft.com/office/drawing/2014/main" id="{C896402F-35D7-D72E-5D1B-4ADF2C128F6F}"/>
                </a:ext>
              </a:extLst>
            </p:cNvPr>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a:extLst>
                <a:ext uri="{FF2B5EF4-FFF2-40B4-BE49-F238E27FC236}">
                  <a16:creationId xmlns:a16="http://schemas.microsoft.com/office/drawing/2014/main" id="{9FFAD0C7-2DAD-D216-D092-47C2DA524D6B}"/>
                </a:ext>
              </a:extLst>
            </p:cNvPr>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a:extLst>
                <a:ext uri="{FF2B5EF4-FFF2-40B4-BE49-F238E27FC236}">
                  <a16:creationId xmlns:a16="http://schemas.microsoft.com/office/drawing/2014/main" id="{65C79737-F225-E421-C0C0-2A9A4AE65CBB}"/>
                </a:ext>
              </a:extLst>
            </p:cNvPr>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a:extLst>
                <a:ext uri="{FF2B5EF4-FFF2-40B4-BE49-F238E27FC236}">
                  <a16:creationId xmlns:a16="http://schemas.microsoft.com/office/drawing/2014/main" id="{9500B907-3F5B-CF5D-921C-1E24F02B0A30}"/>
                </a:ext>
              </a:extLst>
            </p:cNvPr>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a:extLst>
                <a:ext uri="{FF2B5EF4-FFF2-40B4-BE49-F238E27FC236}">
                  <a16:creationId xmlns:a16="http://schemas.microsoft.com/office/drawing/2014/main" id="{362FB2F5-014A-1CAC-BB0C-0BD69AFCF0BA}"/>
                </a:ext>
              </a:extLst>
            </p:cNvPr>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a:extLst>
                <a:ext uri="{FF2B5EF4-FFF2-40B4-BE49-F238E27FC236}">
                  <a16:creationId xmlns:a16="http://schemas.microsoft.com/office/drawing/2014/main" id="{A6E44715-4CB0-0F57-A104-4C9021B876AE}"/>
                </a:ext>
              </a:extLst>
            </p:cNvPr>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a:extLst>
                <a:ext uri="{FF2B5EF4-FFF2-40B4-BE49-F238E27FC236}">
                  <a16:creationId xmlns:a16="http://schemas.microsoft.com/office/drawing/2014/main" id="{5D9AFE4E-0B3E-7A4C-FAD1-203F8AEB03A6}"/>
                </a:ext>
              </a:extLst>
            </p:cNvPr>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15">
            <a:extLst>
              <a:ext uri="{FF2B5EF4-FFF2-40B4-BE49-F238E27FC236}">
                <a16:creationId xmlns:a16="http://schemas.microsoft.com/office/drawing/2014/main" id="{06D0B70F-B85C-EE3E-6F8A-20C5E70EDF80}"/>
              </a:ext>
            </a:extLst>
          </p:cNvPr>
          <p:cNvSpPr/>
          <p:nvPr/>
        </p:nvSpPr>
        <p:spPr>
          <a:xfrm>
            <a:off x="10122351" y="1687645"/>
            <a:ext cx="1450500" cy="2856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a:solidFill>
                  <a:schemeClr val="dk1"/>
                </a:solidFill>
                <a:latin typeface="Fira Sans Extra Condensed"/>
                <a:ea typeface="Fira Sans Extra Condensed"/>
                <a:cs typeface="Fira Sans Extra Condensed"/>
                <a:sym typeface="Fira Sans Extra Condensed"/>
              </a:rPr>
              <a:t>Big Data</a:t>
            </a:r>
            <a:endParaRPr sz="1900" b="1">
              <a:solidFill>
                <a:schemeClr val="dk1"/>
              </a:solidFill>
              <a:latin typeface="Fira Sans Extra Condensed"/>
              <a:ea typeface="Fira Sans Extra Condensed"/>
              <a:cs typeface="Fira Sans Extra Condensed"/>
              <a:sym typeface="Fira Sans Extra Condensed"/>
            </a:endParaRPr>
          </a:p>
        </p:txBody>
      </p:sp>
      <p:cxnSp>
        <p:nvCxnSpPr>
          <p:cNvPr id="73" name="Google Shape;73;p15">
            <a:extLst>
              <a:ext uri="{FF2B5EF4-FFF2-40B4-BE49-F238E27FC236}">
                <a16:creationId xmlns:a16="http://schemas.microsoft.com/office/drawing/2014/main" id="{AA0F8927-CC3B-7292-0CEF-B75243453D99}"/>
              </a:ext>
            </a:extLst>
          </p:cNvPr>
          <p:cNvCxnSpPr>
            <a:stCxn id="63" idx="3"/>
            <a:endCxn id="62" idx="2"/>
          </p:cNvCxnSpPr>
          <p:nvPr/>
        </p:nvCxnSpPr>
        <p:spPr>
          <a:xfrm rot="5400000">
            <a:off x="9612336" y="2201341"/>
            <a:ext cx="1257300" cy="1278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4" name="Google Shape;74;p15">
            <a:extLst>
              <a:ext uri="{FF2B5EF4-FFF2-40B4-BE49-F238E27FC236}">
                <a16:creationId xmlns:a16="http://schemas.microsoft.com/office/drawing/2014/main" id="{D24DE767-2114-AF13-4B68-7943F96BC641}"/>
              </a:ext>
            </a:extLst>
          </p:cNvPr>
          <p:cNvCxnSpPr>
            <a:stCxn id="63" idx="3"/>
            <a:endCxn id="61" idx="2"/>
          </p:cNvCxnSpPr>
          <p:nvPr/>
        </p:nvCxnSpPr>
        <p:spPr>
          <a:xfrm rot="5400000">
            <a:off x="10027836" y="2616841"/>
            <a:ext cx="1257300" cy="447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5" name="Google Shape;75;p15">
            <a:extLst>
              <a:ext uri="{FF2B5EF4-FFF2-40B4-BE49-F238E27FC236}">
                <a16:creationId xmlns:a16="http://schemas.microsoft.com/office/drawing/2014/main" id="{2B5B0941-A989-89A9-4986-A3405D9D4280}"/>
              </a:ext>
            </a:extLst>
          </p:cNvPr>
          <p:cNvCxnSpPr>
            <a:stCxn id="63" idx="3"/>
            <a:endCxn id="60" idx="2"/>
          </p:cNvCxnSpPr>
          <p:nvPr/>
        </p:nvCxnSpPr>
        <p:spPr>
          <a:xfrm rot="-5400000" flipH="1">
            <a:off x="10443186" y="2648791"/>
            <a:ext cx="1257300" cy="3834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6" name="Google Shape;76;p15">
            <a:extLst>
              <a:ext uri="{FF2B5EF4-FFF2-40B4-BE49-F238E27FC236}">
                <a16:creationId xmlns:a16="http://schemas.microsoft.com/office/drawing/2014/main" id="{BB5BEA57-C53A-2EF7-8424-3F4E41CF2CEC}"/>
              </a:ext>
            </a:extLst>
          </p:cNvPr>
          <p:cNvCxnSpPr>
            <a:stCxn id="63" idx="3"/>
            <a:endCxn id="59" idx="2"/>
          </p:cNvCxnSpPr>
          <p:nvPr/>
        </p:nvCxnSpPr>
        <p:spPr>
          <a:xfrm rot="-5400000" flipH="1">
            <a:off x="10858686" y="2233291"/>
            <a:ext cx="1257300" cy="1214400"/>
          </a:xfrm>
          <a:prstGeom prst="bentConnector3">
            <a:avLst>
              <a:gd name="adj1" fmla="val 50004"/>
            </a:avLst>
          </a:prstGeom>
          <a:noFill/>
          <a:ln w="28575" cap="flat" cmpd="sng">
            <a:solidFill>
              <a:schemeClr val="accent6"/>
            </a:solidFill>
            <a:prstDash val="solid"/>
            <a:round/>
            <a:headEnd type="none" w="med" len="med"/>
            <a:tailEnd type="none" w="med" len="med"/>
          </a:ln>
        </p:spPr>
      </p:cxnSp>
      <p:grpSp>
        <p:nvGrpSpPr>
          <p:cNvPr id="77" name="Google Shape;77;p15">
            <a:extLst>
              <a:ext uri="{FF2B5EF4-FFF2-40B4-BE49-F238E27FC236}">
                <a16:creationId xmlns:a16="http://schemas.microsoft.com/office/drawing/2014/main" id="{90414259-DD05-73A8-FC4D-411BE30E77D1}"/>
              </a:ext>
            </a:extLst>
          </p:cNvPr>
          <p:cNvGrpSpPr/>
          <p:nvPr/>
        </p:nvGrpSpPr>
        <p:grpSpPr>
          <a:xfrm>
            <a:off x="9426239" y="3632583"/>
            <a:ext cx="351136" cy="365769"/>
            <a:chOff x="-65129950" y="2646800"/>
            <a:chExt cx="311125" cy="317425"/>
          </a:xfrm>
        </p:grpSpPr>
        <p:sp>
          <p:nvSpPr>
            <p:cNvPr id="78" name="Google Shape;78;p15">
              <a:extLst>
                <a:ext uri="{FF2B5EF4-FFF2-40B4-BE49-F238E27FC236}">
                  <a16:creationId xmlns:a16="http://schemas.microsoft.com/office/drawing/2014/main" id="{4BF1C759-C80C-9271-25B1-3B315183A5B7}"/>
                </a:ext>
              </a:extLst>
            </p:cNvPr>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a:extLst>
                <a:ext uri="{FF2B5EF4-FFF2-40B4-BE49-F238E27FC236}">
                  <a16:creationId xmlns:a16="http://schemas.microsoft.com/office/drawing/2014/main" id="{48583B9D-FAA9-57E5-8C6B-2747582CAE17}"/>
                </a:ext>
              </a:extLst>
            </p:cNvPr>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15">
            <a:extLst>
              <a:ext uri="{FF2B5EF4-FFF2-40B4-BE49-F238E27FC236}">
                <a16:creationId xmlns:a16="http://schemas.microsoft.com/office/drawing/2014/main" id="{39AB4130-FD95-37C3-6F75-88AA69B31DAC}"/>
              </a:ext>
            </a:extLst>
          </p:cNvPr>
          <p:cNvGrpSpPr/>
          <p:nvPr/>
        </p:nvGrpSpPr>
        <p:grpSpPr>
          <a:xfrm>
            <a:off x="10249849" y="3632603"/>
            <a:ext cx="365756" cy="365747"/>
            <a:chOff x="1412450" y="1954475"/>
            <a:chExt cx="297750" cy="296175"/>
          </a:xfrm>
        </p:grpSpPr>
        <p:sp>
          <p:nvSpPr>
            <p:cNvPr id="81" name="Google Shape;81;p15">
              <a:extLst>
                <a:ext uri="{FF2B5EF4-FFF2-40B4-BE49-F238E27FC236}">
                  <a16:creationId xmlns:a16="http://schemas.microsoft.com/office/drawing/2014/main" id="{AB0B6970-0A44-3321-006C-527A20E93A9B}"/>
                </a:ext>
              </a:extLst>
            </p:cNvPr>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a:extLst>
                <a:ext uri="{FF2B5EF4-FFF2-40B4-BE49-F238E27FC236}">
                  <a16:creationId xmlns:a16="http://schemas.microsoft.com/office/drawing/2014/main" id="{15383FD6-48F5-EC93-E52F-015C9BC648A5}"/>
                </a:ext>
              </a:extLst>
            </p:cNvPr>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15">
            <a:extLst>
              <a:ext uri="{FF2B5EF4-FFF2-40B4-BE49-F238E27FC236}">
                <a16:creationId xmlns:a16="http://schemas.microsoft.com/office/drawing/2014/main" id="{EC820468-5B4E-8DAF-A35E-E63F09EA335E}"/>
              </a:ext>
            </a:extLst>
          </p:cNvPr>
          <p:cNvGrpSpPr/>
          <p:nvPr/>
        </p:nvGrpSpPr>
        <p:grpSpPr>
          <a:xfrm>
            <a:off x="11067062" y="3632592"/>
            <a:ext cx="393186" cy="365766"/>
            <a:chOff x="-62890750" y="2296300"/>
            <a:chExt cx="330825" cy="317450"/>
          </a:xfrm>
        </p:grpSpPr>
        <p:sp>
          <p:nvSpPr>
            <p:cNvPr id="84" name="Google Shape;84;p15">
              <a:extLst>
                <a:ext uri="{FF2B5EF4-FFF2-40B4-BE49-F238E27FC236}">
                  <a16:creationId xmlns:a16="http://schemas.microsoft.com/office/drawing/2014/main" id="{B498A096-882A-447D-FD27-B90A46AF1319}"/>
                </a:ext>
              </a:extLst>
            </p:cNvPr>
            <p:cNvSpPr/>
            <p:nvPr/>
          </p:nvSpPr>
          <p:spPr>
            <a:xfrm>
              <a:off x="-62890750" y="2296300"/>
              <a:ext cx="313500" cy="195375"/>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a:extLst>
                <a:ext uri="{FF2B5EF4-FFF2-40B4-BE49-F238E27FC236}">
                  <a16:creationId xmlns:a16="http://schemas.microsoft.com/office/drawing/2014/main" id="{5DC29ECE-65D6-D69C-5FAE-B162B4D05FAB}"/>
                </a:ext>
              </a:extLst>
            </p:cNvPr>
            <p:cNvSpPr/>
            <p:nvPr/>
          </p:nvSpPr>
          <p:spPr>
            <a:xfrm>
              <a:off x="-62874975" y="2417475"/>
              <a:ext cx="315050" cy="196275"/>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a:extLst>
                <a:ext uri="{FF2B5EF4-FFF2-40B4-BE49-F238E27FC236}">
                  <a16:creationId xmlns:a16="http://schemas.microsoft.com/office/drawing/2014/main" id="{1B200329-4EBC-9302-29D7-798F70047A0E}"/>
                </a:ext>
              </a:extLst>
            </p:cNvPr>
            <p:cNvSpPr/>
            <p:nvPr/>
          </p:nvSpPr>
          <p:spPr>
            <a:xfrm>
              <a:off x="-62822225" y="2357750"/>
              <a:ext cx="193000" cy="192975"/>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15">
            <a:extLst>
              <a:ext uri="{FF2B5EF4-FFF2-40B4-BE49-F238E27FC236}">
                <a16:creationId xmlns:a16="http://schemas.microsoft.com/office/drawing/2014/main" id="{42923FE4-B19C-2223-C714-5EDCFCC8106B}"/>
              </a:ext>
            </a:extLst>
          </p:cNvPr>
          <p:cNvGrpSpPr/>
          <p:nvPr/>
        </p:nvGrpSpPr>
        <p:grpSpPr>
          <a:xfrm>
            <a:off x="11911692" y="3632577"/>
            <a:ext cx="365770" cy="365770"/>
            <a:chOff x="-3137650" y="2408950"/>
            <a:chExt cx="291450" cy="292125"/>
          </a:xfrm>
        </p:grpSpPr>
        <p:sp>
          <p:nvSpPr>
            <p:cNvPr id="88" name="Google Shape;88;p15">
              <a:extLst>
                <a:ext uri="{FF2B5EF4-FFF2-40B4-BE49-F238E27FC236}">
                  <a16:creationId xmlns:a16="http://schemas.microsoft.com/office/drawing/2014/main" id="{6C2DA550-8795-C425-5B2D-DB57EF6D8CA4}"/>
                </a:ext>
              </a:extLst>
            </p:cNvPr>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a:extLst>
                <a:ext uri="{FF2B5EF4-FFF2-40B4-BE49-F238E27FC236}">
                  <a16:creationId xmlns:a16="http://schemas.microsoft.com/office/drawing/2014/main" id="{4A53A224-937B-74D4-62E6-3ABC593B2202}"/>
                </a:ext>
              </a:extLst>
            </p:cNvPr>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a:extLst>
                <a:ext uri="{FF2B5EF4-FFF2-40B4-BE49-F238E27FC236}">
                  <a16:creationId xmlns:a16="http://schemas.microsoft.com/office/drawing/2014/main" id="{2EFCF08F-33A0-346A-ED10-A0BA23C2EC3C}"/>
                </a:ext>
              </a:extLst>
            </p:cNvPr>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a:extLst>
                <a:ext uri="{FF2B5EF4-FFF2-40B4-BE49-F238E27FC236}">
                  <a16:creationId xmlns:a16="http://schemas.microsoft.com/office/drawing/2014/main" id="{4116E480-62E9-1FC6-17ED-DA200062CF05}"/>
                </a:ext>
              </a:extLst>
            </p:cNvPr>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a:extLst>
                <a:ext uri="{FF2B5EF4-FFF2-40B4-BE49-F238E27FC236}">
                  <a16:creationId xmlns:a16="http://schemas.microsoft.com/office/drawing/2014/main" id="{2AF517ED-A979-C814-32E9-761EF4C14AC0}"/>
                </a:ext>
              </a:extLst>
            </p:cNvPr>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blue and red logo&#10;&#10;AI-generated content may be incorrect.">
            <a:extLst>
              <a:ext uri="{FF2B5EF4-FFF2-40B4-BE49-F238E27FC236}">
                <a16:creationId xmlns:a16="http://schemas.microsoft.com/office/drawing/2014/main" id="{55DA732C-13B9-C81B-2B29-20556EF916BA}"/>
              </a:ext>
            </a:extLst>
          </p:cNvPr>
          <p:cNvPicPr>
            <a:picLocks noChangeAspect="1"/>
          </p:cNvPicPr>
          <p:nvPr/>
        </p:nvPicPr>
        <p:blipFill>
          <a:blip r:embed="rId3"/>
          <a:srcRect l="-1" t="22280" r="1649" b="19132"/>
          <a:stretch/>
        </p:blipFill>
        <p:spPr>
          <a:xfrm>
            <a:off x="8079774" y="90616"/>
            <a:ext cx="981848" cy="584887"/>
          </a:xfrm>
          <a:prstGeom prst="rect">
            <a:avLst/>
          </a:prstGeom>
        </p:spPr>
      </p:pic>
      <p:sp>
        <p:nvSpPr>
          <p:cNvPr id="4" name="Rectangle 3">
            <a:extLst>
              <a:ext uri="{FF2B5EF4-FFF2-40B4-BE49-F238E27FC236}">
                <a16:creationId xmlns:a16="http://schemas.microsoft.com/office/drawing/2014/main" id="{F81DF377-D431-4DAE-2801-EB9585A496DE}"/>
              </a:ext>
            </a:extLst>
          </p:cNvPr>
          <p:cNvSpPr/>
          <p:nvPr/>
        </p:nvSpPr>
        <p:spPr>
          <a:xfrm>
            <a:off x="0" y="5045529"/>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5ECAEC1-F94A-C915-0504-85C4F4517B41}"/>
              </a:ext>
            </a:extLst>
          </p:cNvPr>
          <p:cNvSpPr txBox="1"/>
          <p:nvPr/>
        </p:nvSpPr>
        <p:spPr>
          <a:xfrm>
            <a:off x="-5219290" y="3036494"/>
            <a:ext cx="4459520" cy="738664"/>
          </a:xfrm>
          <a:prstGeom prst="rect">
            <a:avLst/>
          </a:prstGeom>
          <a:noFill/>
        </p:spPr>
        <p:txBody>
          <a:bodyPr wrap="square" rtlCol="0">
            <a:spAutoFit/>
          </a:bodyPr>
          <a:lstStyle>
            <a:defPPr>
              <a:defRPr lang="en-US"/>
            </a:defPPr>
            <a:lvl1pPr marL="0" defTabSz="914400" eaLnBrk="1" latinLnBrk="0" hangingPunct="1">
              <a:defRPr sz="2000" b="1" kern="1200">
                <a:solidFill>
                  <a:schemeClr val="bg1"/>
                </a:solidFill>
                <a:latin typeface="Montserrat ExtraBold" panose="00000900000000000000" pitchFamily="2" charset="0"/>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en-US" sz="1400" dirty="0" err="1">
                <a:solidFill>
                  <a:schemeClr val="tx1"/>
                </a:solidFill>
              </a:rPr>
              <a:t>Người</a:t>
            </a:r>
            <a:r>
              <a:rPr lang="en-US" sz="1400" dirty="0">
                <a:solidFill>
                  <a:schemeClr val="tx1"/>
                </a:solidFill>
              </a:rPr>
              <a:t> </a:t>
            </a:r>
            <a:r>
              <a:rPr lang="en-US" sz="1400" dirty="0" err="1">
                <a:solidFill>
                  <a:schemeClr val="tx1"/>
                </a:solidFill>
              </a:rPr>
              <a:t>thực</a:t>
            </a:r>
            <a:r>
              <a:rPr lang="en-US" sz="1400" dirty="0">
                <a:solidFill>
                  <a:schemeClr val="tx1"/>
                </a:solidFill>
              </a:rPr>
              <a:t> </a:t>
            </a:r>
            <a:r>
              <a:rPr lang="en-US" sz="1400" dirty="0" err="1">
                <a:solidFill>
                  <a:schemeClr val="tx1"/>
                </a:solidFill>
              </a:rPr>
              <a:t>hiện</a:t>
            </a:r>
            <a:r>
              <a:rPr lang="en-US" sz="1400" dirty="0">
                <a:solidFill>
                  <a:schemeClr val="tx1"/>
                </a:solidFill>
              </a:rPr>
              <a:t>:</a:t>
            </a:r>
          </a:p>
          <a:p>
            <a:r>
              <a:rPr lang="en-US" sz="1400" dirty="0">
                <a:solidFill>
                  <a:schemeClr val="tx1"/>
                </a:solidFill>
              </a:rPr>
              <a:t>52200195 – </a:t>
            </a:r>
            <a:r>
              <a:rPr lang="en-US" sz="1400" dirty="0" err="1">
                <a:solidFill>
                  <a:schemeClr val="tx1"/>
                </a:solidFill>
              </a:rPr>
              <a:t>Nguyễn</a:t>
            </a:r>
            <a:r>
              <a:rPr lang="en-US" sz="1400" dirty="0">
                <a:solidFill>
                  <a:schemeClr val="tx1"/>
                </a:solidFill>
              </a:rPr>
              <a:t> Quang Vinh</a:t>
            </a:r>
          </a:p>
          <a:p>
            <a:r>
              <a:rPr lang="en-US" sz="1400" dirty="0">
                <a:solidFill>
                  <a:schemeClr val="tx1"/>
                </a:solidFill>
              </a:rPr>
              <a:t>5220038 – Lê Phan </a:t>
            </a:r>
            <a:r>
              <a:rPr lang="en-US" sz="1400" dirty="0" err="1">
                <a:solidFill>
                  <a:schemeClr val="tx1"/>
                </a:solidFill>
              </a:rPr>
              <a:t>Thế</a:t>
            </a:r>
            <a:r>
              <a:rPr lang="en-US" sz="1400" dirty="0">
                <a:solidFill>
                  <a:schemeClr val="tx1"/>
                </a:solidFill>
              </a:rPr>
              <a:t> </a:t>
            </a:r>
            <a:r>
              <a:rPr lang="en-US" sz="1400" dirty="0" err="1">
                <a:solidFill>
                  <a:schemeClr val="tx1"/>
                </a:solidFill>
              </a:rPr>
              <a:t>Vĩ</a:t>
            </a:r>
            <a:endParaRPr lang="en-US" sz="1400" dirty="0">
              <a:solidFill>
                <a:schemeClr val="tx1"/>
              </a:solidFill>
            </a:endParaRPr>
          </a:p>
        </p:txBody>
      </p:sp>
      <p:sp>
        <p:nvSpPr>
          <p:cNvPr id="10" name="TextBox 9">
            <a:extLst>
              <a:ext uri="{FF2B5EF4-FFF2-40B4-BE49-F238E27FC236}">
                <a16:creationId xmlns:a16="http://schemas.microsoft.com/office/drawing/2014/main" id="{9078754C-6E09-2098-7CE7-17F1944F3548}"/>
              </a:ext>
            </a:extLst>
          </p:cNvPr>
          <p:cNvSpPr txBox="1"/>
          <p:nvPr/>
        </p:nvSpPr>
        <p:spPr>
          <a:xfrm>
            <a:off x="9821331" y="4695140"/>
            <a:ext cx="4459520" cy="307777"/>
          </a:xfrm>
          <a:prstGeom prst="rect">
            <a:avLst/>
          </a:prstGeom>
          <a:noFill/>
        </p:spPr>
        <p:txBody>
          <a:bodyPr wrap="square" rtlCol="0">
            <a:spAutoFit/>
          </a:bodyPr>
          <a:lstStyle>
            <a:defPPr>
              <a:defRPr lang="en-US"/>
            </a:defPPr>
            <a:lvl1pPr marL="0" defTabSz="914400" eaLnBrk="1" latinLnBrk="0" hangingPunct="1">
              <a:defRPr sz="2000" b="1" kern="1200">
                <a:solidFill>
                  <a:schemeClr val="bg1"/>
                </a:solidFill>
                <a:latin typeface="Montserrat ExtraBold" panose="00000900000000000000" pitchFamily="2" charset="0"/>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en-US" sz="1400" dirty="0">
                <a:solidFill>
                  <a:schemeClr val="tx1"/>
                </a:solidFill>
              </a:rPr>
              <a:t>GV </a:t>
            </a:r>
            <a:r>
              <a:rPr lang="en-US" sz="1400" dirty="0" err="1">
                <a:solidFill>
                  <a:schemeClr val="tx1"/>
                </a:solidFill>
              </a:rPr>
              <a:t>Hướng</a:t>
            </a:r>
            <a:r>
              <a:rPr lang="en-US" sz="1400" dirty="0">
                <a:solidFill>
                  <a:schemeClr val="tx1"/>
                </a:solidFill>
              </a:rPr>
              <a:t> </a:t>
            </a:r>
            <a:r>
              <a:rPr lang="en-US" sz="1400" dirty="0" err="1">
                <a:solidFill>
                  <a:schemeClr val="tx1"/>
                </a:solidFill>
              </a:rPr>
              <a:t>Dẫn</a:t>
            </a:r>
            <a:r>
              <a:rPr lang="en-US" sz="1400" dirty="0">
                <a:solidFill>
                  <a:schemeClr val="tx1"/>
                </a:solidFill>
              </a:rPr>
              <a:t>: TS </a:t>
            </a:r>
            <a:r>
              <a:rPr lang="en-US" sz="1400" dirty="0" err="1">
                <a:solidFill>
                  <a:schemeClr val="tx1"/>
                </a:solidFill>
              </a:rPr>
              <a:t>Nguyễn</a:t>
            </a:r>
            <a:r>
              <a:rPr lang="en-US" sz="1400" dirty="0">
                <a:solidFill>
                  <a:schemeClr val="tx1"/>
                </a:solidFill>
              </a:rPr>
              <a:t> </a:t>
            </a:r>
            <a:r>
              <a:rPr lang="en-US" sz="1400" dirty="0" err="1">
                <a:solidFill>
                  <a:schemeClr val="tx1"/>
                </a:solidFill>
              </a:rPr>
              <a:t>Hải</a:t>
            </a:r>
            <a:r>
              <a:rPr lang="en-US" sz="1400" dirty="0">
                <a:solidFill>
                  <a:schemeClr val="tx1"/>
                </a:solidFill>
              </a:rPr>
              <a:t> </a:t>
            </a:r>
            <a:r>
              <a:rPr lang="en-US" sz="1400" dirty="0" err="1">
                <a:solidFill>
                  <a:schemeClr val="tx1"/>
                </a:solidFill>
              </a:rPr>
              <a:t>Đăng</a:t>
            </a:r>
            <a:endParaRPr lang="en-US" sz="1400" dirty="0">
              <a:solidFill>
                <a:schemeClr val="tx1"/>
              </a:solidFill>
            </a:endParaRPr>
          </a:p>
        </p:txBody>
      </p:sp>
      <p:sp>
        <p:nvSpPr>
          <p:cNvPr id="14" name="Rectangle 13">
            <a:extLst>
              <a:ext uri="{FF2B5EF4-FFF2-40B4-BE49-F238E27FC236}">
                <a16:creationId xmlns:a16="http://schemas.microsoft.com/office/drawing/2014/main" id="{40A0BC91-1585-1AD8-A3F5-63E1BA167656}"/>
              </a:ext>
            </a:extLst>
          </p:cNvPr>
          <p:cNvSpPr/>
          <p:nvPr/>
        </p:nvSpPr>
        <p:spPr>
          <a:xfrm>
            <a:off x="0" y="678505"/>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9C1B4DF-4140-F69C-FF74-32E133E7891A}"/>
              </a:ext>
            </a:extLst>
          </p:cNvPr>
          <p:cNvSpPr txBox="1"/>
          <p:nvPr/>
        </p:nvSpPr>
        <p:spPr>
          <a:xfrm>
            <a:off x="0" y="142229"/>
            <a:ext cx="3649211" cy="523220"/>
          </a:xfrm>
          <a:prstGeom prst="rect">
            <a:avLst/>
          </a:prstGeom>
          <a:noFill/>
        </p:spPr>
        <p:txBody>
          <a:bodyPr wrap="square" rtlCol="0">
            <a:spAutoFit/>
          </a:bodyPr>
          <a:lstStyle>
            <a:defPPr marR="0" lvl="0" algn="l" rtl="0">
              <a:lnSpc>
                <a:spcPct val="100000"/>
              </a:lnSpc>
              <a:spcBef>
                <a:spcPts val="0"/>
              </a:spcBef>
              <a:spcAft>
                <a:spcPts val="0"/>
              </a:spcAft>
            </a:defPPr>
            <a:lvl1pPr marL="0" defTabSz="914400" eaLnBrk="1" latinLnBrk="0" hangingPunct="1">
              <a:defRPr b="1" kern="1200">
                <a:solidFill>
                  <a:schemeClr val="tx1"/>
                </a:solidFill>
                <a:latin typeface="Montserrat ExtraBold" panose="00000900000000000000" pitchFamily="2" charset="0"/>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en-US" sz="2800" dirty="0"/>
              <a:t>TỔNG QUAN</a:t>
            </a:r>
          </a:p>
        </p:txBody>
      </p:sp>
      <p:sp>
        <p:nvSpPr>
          <p:cNvPr id="6" name="TextBox 5">
            <a:extLst>
              <a:ext uri="{FF2B5EF4-FFF2-40B4-BE49-F238E27FC236}">
                <a16:creationId xmlns:a16="http://schemas.microsoft.com/office/drawing/2014/main" id="{6A41D81A-2FB8-C5DD-1D2F-0F12128C2BA0}"/>
              </a:ext>
            </a:extLst>
          </p:cNvPr>
          <p:cNvSpPr txBox="1"/>
          <p:nvPr/>
        </p:nvSpPr>
        <p:spPr>
          <a:xfrm>
            <a:off x="0" y="776476"/>
            <a:ext cx="9144000" cy="2554545"/>
          </a:xfrm>
          <a:prstGeom prst="rect">
            <a:avLst/>
          </a:prstGeom>
          <a:noFill/>
        </p:spPr>
        <p:txBody>
          <a:bodyPr wrap="square" rtlCol="0">
            <a:spAutoFit/>
          </a:bodyPr>
          <a:lstStyle/>
          <a:p>
            <a:pPr marL="457200" indent="-457200">
              <a:buAutoNum type="arabicPeriod"/>
            </a:pP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MARKET – BASKET</a:t>
            </a:r>
          </a:p>
          <a:p>
            <a:pPr marL="457200" indent="-457200">
              <a:buAutoNum type="arabicPeriod"/>
            </a:pPr>
            <a:r>
              <a:rPr lang="en-US" sz="2000" dirty="0" err="1">
                <a:latin typeface="Times New Roman" panose="02020603050405020304" pitchFamily="18" charset="0"/>
                <a:cs typeface="Times New Roman" panose="02020603050405020304" pitchFamily="18" charset="0"/>
              </a:rPr>
              <a:t>Giải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thuật</a:t>
            </a:r>
            <a:r>
              <a:rPr lang="en-US" sz="2000" dirty="0">
                <a:latin typeface="Times New Roman" panose="02020603050405020304" pitchFamily="18" charset="0"/>
                <a:cs typeface="Times New Roman" panose="02020603050405020304" pitchFamily="18" charset="0"/>
              </a:rPr>
              <a:t> A – PRIORI </a:t>
            </a:r>
          </a:p>
          <a:p>
            <a:pPr marL="457200" indent="-457200">
              <a:buAutoNum type="arabicPeriod"/>
            </a:pP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Lớn</a:t>
            </a:r>
            <a:r>
              <a:rPr lang="en-US" sz="2000" dirty="0">
                <a:latin typeface="Times New Roman" panose="02020603050405020304" pitchFamily="18" charset="0"/>
                <a:cs typeface="Times New Roman" panose="02020603050405020304" pitchFamily="18" charset="0"/>
              </a:rPr>
              <a:t> Trong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Nhớ</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endParaRPr lang="en-US" sz="2000" dirty="0">
              <a:latin typeface="Times New Roman" panose="02020603050405020304" pitchFamily="18" charset="0"/>
              <a:cs typeface="Times New Roman" panose="02020603050405020304" pitchFamily="18" charset="0"/>
            </a:endParaRPr>
          </a:p>
          <a:p>
            <a:pPr marL="457200" indent="-457200">
              <a:buAutoNum type="arabicPeriod"/>
            </a:pPr>
            <a:r>
              <a:rPr lang="en-US" sz="2000" dirty="0" err="1">
                <a:latin typeface="Times New Roman" panose="02020603050405020304" pitchFamily="18" charset="0"/>
                <a:cs typeface="Times New Roman" panose="02020603050405020304" pitchFamily="18" charset="0"/>
              </a:rPr>
              <a:t>Giải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Thuật</a:t>
            </a:r>
            <a:r>
              <a:rPr lang="en-US" sz="2000" dirty="0">
                <a:latin typeface="Times New Roman" panose="02020603050405020304" pitchFamily="18" charset="0"/>
                <a:cs typeface="Times New Roman" panose="02020603050405020304" pitchFamily="18" charset="0"/>
              </a:rPr>
              <a:t> LIMIT – PASS </a:t>
            </a:r>
          </a:p>
          <a:p>
            <a:pPr marL="457200" indent="-457200">
              <a:buAutoNum type="arabicPeriod"/>
            </a:pPr>
            <a:r>
              <a:rPr lang="en-US" sz="2000" dirty="0" err="1">
                <a:latin typeface="Times New Roman" panose="02020603050405020304" pitchFamily="18" charset="0"/>
                <a:cs typeface="Times New Roman" panose="02020603050405020304" pitchFamily="18" charset="0"/>
              </a:rPr>
              <a:t>Đếm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Trong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Luồng</a:t>
            </a:r>
            <a:endParaRPr lang="en-US" sz="2000" dirty="0">
              <a:latin typeface="Times New Roman" panose="02020603050405020304" pitchFamily="18" charset="0"/>
              <a:cs typeface="Times New Roman" panose="02020603050405020304" pitchFamily="18" charset="0"/>
            </a:endParaRPr>
          </a:p>
          <a:p>
            <a:pPr marL="457200" indent="-457200">
              <a:buAutoNum type="arabicPeriod"/>
            </a:pP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Hữu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Ích</a:t>
            </a:r>
            <a:r>
              <a:rPr lang="en-US" sz="2000" dirty="0">
                <a:latin typeface="Times New Roman" panose="02020603050405020304" pitchFamily="18" charset="0"/>
                <a:cs typeface="Times New Roman" panose="02020603050405020304" pitchFamily="18" charset="0"/>
              </a:rPr>
              <a:t> (Utility Itemset)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Thuật</a:t>
            </a:r>
            <a:r>
              <a:rPr lang="en-US" sz="2000" dirty="0">
                <a:latin typeface="Times New Roman" panose="02020603050405020304" pitchFamily="18" charset="0"/>
                <a:cs typeface="Times New Roman" panose="02020603050405020304" pitchFamily="18" charset="0"/>
              </a:rPr>
              <a:t> Liên Quan</a:t>
            </a:r>
          </a:p>
          <a:p>
            <a:pPr marL="457200" indent="-457200">
              <a:buAutoNum type="arabicPeriod"/>
            </a:pPr>
            <a:endParaRPr lang="en-US" sz="2000" dirty="0">
              <a:latin typeface="Times New Roman" panose="02020603050405020304" pitchFamily="18" charset="0"/>
              <a:cs typeface="Times New Roman" panose="02020603050405020304" pitchFamily="18" charset="0"/>
            </a:endParaRPr>
          </a:p>
          <a:p>
            <a:pPr marL="457200" indent="-457200">
              <a:buAutoNum type="arabi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0309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494AB140-A311-3871-9AE5-5EA3B376EA78}"/>
            </a:ext>
          </a:extLst>
        </p:cNvPr>
        <p:cNvGrpSpPr/>
        <p:nvPr/>
      </p:nvGrpSpPr>
      <p:grpSpPr>
        <a:xfrm>
          <a:off x="0" y="0"/>
          <a:ext cx="0" cy="0"/>
          <a:chOff x="0" y="0"/>
          <a:chExt cx="0" cy="0"/>
        </a:xfrm>
      </p:grpSpPr>
      <p:pic>
        <p:nvPicPr>
          <p:cNvPr id="3" name="Picture 2" descr="A blue and red logo&#10;&#10;AI-generated content may be incorrect.">
            <a:extLst>
              <a:ext uri="{FF2B5EF4-FFF2-40B4-BE49-F238E27FC236}">
                <a16:creationId xmlns:a16="http://schemas.microsoft.com/office/drawing/2014/main" id="{75696A48-0FA6-0B55-412D-ECBD93036D7D}"/>
              </a:ext>
            </a:extLst>
          </p:cNvPr>
          <p:cNvPicPr>
            <a:picLocks noChangeAspect="1"/>
          </p:cNvPicPr>
          <p:nvPr/>
        </p:nvPicPr>
        <p:blipFill>
          <a:blip r:embed="rId3"/>
          <a:srcRect l="-1" t="22280" r="1649" b="19132"/>
          <a:stretch/>
        </p:blipFill>
        <p:spPr>
          <a:xfrm>
            <a:off x="8079774" y="90616"/>
            <a:ext cx="981848" cy="584887"/>
          </a:xfrm>
          <a:prstGeom prst="rect">
            <a:avLst/>
          </a:prstGeom>
        </p:spPr>
      </p:pic>
      <p:sp>
        <p:nvSpPr>
          <p:cNvPr id="4" name="Rectangle 3">
            <a:extLst>
              <a:ext uri="{FF2B5EF4-FFF2-40B4-BE49-F238E27FC236}">
                <a16:creationId xmlns:a16="http://schemas.microsoft.com/office/drawing/2014/main" id="{4E2C8443-39C7-14B1-F68A-3FB35334DB8F}"/>
              </a:ext>
            </a:extLst>
          </p:cNvPr>
          <p:cNvSpPr/>
          <p:nvPr/>
        </p:nvSpPr>
        <p:spPr>
          <a:xfrm>
            <a:off x="0" y="5045529"/>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D50E30-F6C0-C421-798E-0FDD4FF2FCB8}"/>
              </a:ext>
            </a:extLst>
          </p:cNvPr>
          <p:cNvSpPr/>
          <p:nvPr/>
        </p:nvSpPr>
        <p:spPr>
          <a:xfrm>
            <a:off x="0" y="678505"/>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36FE4EC-F2DD-77EA-7D8C-66F869DAD47E}"/>
              </a:ext>
            </a:extLst>
          </p:cNvPr>
          <p:cNvSpPr txBox="1"/>
          <p:nvPr/>
        </p:nvSpPr>
        <p:spPr>
          <a:xfrm>
            <a:off x="-2" y="142229"/>
            <a:ext cx="9316997" cy="954107"/>
          </a:xfrm>
          <a:prstGeom prst="rect">
            <a:avLst/>
          </a:prstGeom>
          <a:noFill/>
        </p:spPr>
        <p:txBody>
          <a:bodyPr wrap="square" rtlCol="0">
            <a:spAutoFit/>
          </a:bodyPr>
          <a:lstStyle>
            <a:defPPr marR="0" lvl="0" algn="l" rtl="0">
              <a:lnSpc>
                <a:spcPct val="100000"/>
              </a:lnSpc>
              <a:spcBef>
                <a:spcPts val="0"/>
              </a:spcBef>
              <a:spcAft>
                <a:spcPts val="0"/>
              </a:spcAft>
            </a:defPPr>
            <a:lvl1pPr marL="0" defTabSz="914400" eaLnBrk="1" latinLnBrk="0" hangingPunct="1">
              <a:defRPr b="1" kern="1200">
                <a:solidFill>
                  <a:schemeClr val="tx1"/>
                </a:solidFill>
                <a:latin typeface="Montserrat ExtraBold" panose="00000900000000000000" pitchFamily="2" charset="0"/>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en-US" sz="2800" dirty="0"/>
              <a:t>6. TẬP MỤC HỮU ÍCH, GIẢI THUẬT LIÊN QUAN</a:t>
            </a:r>
          </a:p>
          <a:p>
            <a:endParaRPr lang="en-US" sz="2800" dirty="0"/>
          </a:p>
        </p:txBody>
      </p:sp>
      <p:sp>
        <p:nvSpPr>
          <p:cNvPr id="6" name="TextBox 5">
            <a:extLst>
              <a:ext uri="{FF2B5EF4-FFF2-40B4-BE49-F238E27FC236}">
                <a16:creationId xmlns:a16="http://schemas.microsoft.com/office/drawing/2014/main" id="{F37DCD60-2B94-8801-0BA5-77DFF1ADC983}"/>
              </a:ext>
            </a:extLst>
          </p:cNvPr>
          <p:cNvSpPr txBox="1"/>
          <p:nvPr/>
        </p:nvSpPr>
        <p:spPr>
          <a:xfrm>
            <a:off x="0" y="776476"/>
            <a:ext cx="9144000"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marL="457200" indent="-457200">
              <a:buAutoNum type="arabicPeriod"/>
            </a:pPr>
            <a:endParaRPr lang="en-US" sz="2000"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9152CE82-B6B5-D264-7953-998CEA0B5395}"/>
              </a:ext>
            </a:extLst>
          </p:cNvPr>
          <p:cNvGraphicFramePr>
            <a:graphicFrameLocks noGrp="1"/>
          </p:cNvGraphicFramePr>
          <p:nvPr>
            <p:extLst>
              <p:ext uri="{D42A27DB-BD31-4B8C-83A1-F6EECF244321}">
                <p14:modId xmlns:p14="http://schemas.microsoft.com/office/powerpoint/2010/main" val="2989800635"/>
              </p:ext>
            </p:extLst>
          </p:nvPr>
        </p:nvGraphicFramePr>
        <p:xfrm>
          <a:off x="-1" y="776476"/>
          <a:ext cx="9144000" cy="4273719"/>
        </p:xfrm>
        <a:graphic>
          <a:graphicData uri="http://schemas.openxmlformats.org/drawingml/2006/table">
            <a:tbl>
              <a:tblPr firstRow="1" firstCol="1" bandRow="1">
                <a:tableStyleId>{7DF18680-E054-41AD-8BC1-D1AEF772440D}</a:tableStyleId>
              </a:tblPr>
              <a:tblGrid>
                <a:gridCol w="1960606">
                  <a:extLst>
                    <a:ext uri="{9D8B030D-6E8A-4147-A177-3AD203B41FA5}">
                      <a16:colId xmlns:a16="http://schemas.microsoft.com/office/drawing/2014/main" val="3775504958"/>
                    </a:ext>
                  </a:extLst>
                </a:gridCol>
                <a:gridCol w="2759676">
                  <a:extLst>
                    <a:ext uri="{9D8B030D-6E8A-4147-A177-3AD203B41FA5}">
                      <a16:colId xmlns:a16="http://schemas.microsoft.com/office/drawing/2014/main" val="2920636746"/>
                    </a:ext>
                  </a:extLst>
                </a:gridCol>
                <a:gridCol w="4423718">
                  <a:extLst>
                    <a:ext uri="{9D8B030D-6E8A-4147-A177-3AD203B41FA5}">
                      <a16:colId xmlns:a16="http://schemas.microsoft.com/office/drawing/2014/main" val="3751852413"/>
                    </a:ext>
                  </a:extLst>
                </a:gridCol>
              </a:tblGrid>
              <a:tr h="280657">
                <a:tc>
                  <a:txBody>
                    <a:bodyPr/>
                    <a:lstStyle/>
                    <a:p>
                      <a:pPr marL="0" marR="0" indent="0" algn="just">
                        <a:lnSpc>
                          <a:spcPct val="150000"/>
                        </a:lnSpc>
                      </a:pPr>
                      <a:r>
                        <a:rPr lang="vi-VN" sz="1400" dirty="0">
                          <a:effectLst/>
                          <a:latin typeface="Times New Roman" panose="02020603050405020304" pitchFamily="18" charset="0"/>
                          <a:cs typeface="Times New Roman" panose="02020603050405020304" pitchFamily="18" charset="0"/>
                        </a:rPr>
                        <a:t>Đặc điểm</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469" marR="32469" marT="0" marB="0"/>
                </a:tc>
                <a:tc>
                  <a:txBody>
                    <a:bodyPr/>
                    <a:lstStyle/>
                    <a:p>
                      <a:pPr marL="0" marR="0" indent="0" algn="just">
                        <a:lnSpc>
                          <a:spcPct val="150000"/>
                        </a:lnSpc>
                      </a:pPr>
                      <a:r>
                        <a:rPr lang="vi-VN" sz="1400">
                          <a:effectLst/>
                          <a:latin typeface="Times New Roman" panose="02020603050405020304" pitchFamily="18" charset="0"/>
                          <a:cs typeface="Times New Roman" panose="02020603050405020304" pitchFamily="18" charset="0"/>
                        </a:rPr>
                        <a:t>Frequent itemsets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469" marR="32469" marT="0" marB="0"/>
                </a:tc>
                <a:tc>
                  <a:txBody>
                    <a:bodyPr/>
                    <a:lstStyle/>
                    <a:p>
                      <a:pPr marL="0" marR="0" indent="0" algn="just">
                        <a:lnSpc>
                          <a:spcPct val="150000"/>
                        </a:lnSpc>
                      </a:pPr>
                      <a:r>
                        <a:rPr lang="vi-VN" sz="1400">
                          <a:effectLst/>
                          <a:latin typeface="Times New Roman" panose="02020603050405020304" pitchFamily="18" charset="0"/>
                          <a:cs typeface="Times New Roman" panose="02020603050405020304" pitchFamily="18" charset="0"/>
                        </a:rPr>
                        <a:t>High utility itemsets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469" marR="32469" marT="0" marB="0"/>
                </a:tc>
                <a:extLst>
                  <a:ext uri="{0D108BD9-81ED-4DB2-BD59-A6C34878D82A}">
                    <a16:rowId xmlns:a16="http://schemas.microsoft.com/office/drawing/2014/main" val="850614905"/>
                  </a:ext>
                </a:extLst>
              </a:tr>
              <a:tr h="930690">
                <a:tc>
                  <a:txBody>
                    <a:bodyPr/>
                    <a:lstStyle/>
                    <a:p>
                      <a:pPr marL="0" marR="0" indent="0" algn="just">
                        <a:lnSpc>
                          <a:spcPct val="150000"/>
                        </a:lnSpc>
                      </a:pPr>
                      <a:r>
                        <a:rPr lang="vi-VN" sz="1400" dirty="0">
                          <a:effectLst/>
                          <a:latin typeface="Times New Roman" panose="02020603050405020304" pitchFamily="18" charset="0"/>
                          <a:cs typeface="Times New Roman" panose="02020603050405020304" pitchFamily="18" charset="0"/>
                        </a:rPr>
                        <a:t>Định nghĩa</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469" marR="32469" marT="0" marB="0"/>
                </a:tc>
                <a:tc>
                  <a:txBody>
                    <a:bodyPr/>
                    <a:lstStyle/>
                    <a:p>
                      <a:pPr marL="0" marR="0" indent="0" algn="just">
                        <a:lnSpc>
                          <a:spcPct val="150000"/>
                        </a:lnSpc>
                      </a:pPr>
                      <a:r>
                        <a:rPr lang="vi-VN" sz="1400" dirty="0">
                          <a:effectLst/>
                          <a:latin typeface="Times New Roman" panose="02020603050405020304" pitchFamily="18" charset="0"/>
                          <a:cs typeface="Times New Roman" panose="02020603050405020304" pitchFamily="18" charset="0"/>
                        </a:rPr>
                        <a:t>Là các tập mục xuất hiện phổ biến trong cơ sở dữ liệu.</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469" marR="32469" marT="0" marB="0"/>
                </a:tc>
                <a:tc>
                  <a:txBody>
                    <a:bodyPr/>
                    <a:lstStyle/>
                    <a:p>
                      <a:pPr marL="0" marR="0" indent="0" algn="just">
                        <a:lnSpc>
                          <a:spcPct val="150000"/>
                        </a:lnSpc>
                      </a:pPr>
                      <a:r>
                        <a:rPr lang="vi-VN" sz="1400">
                          <a:effectLst/>
                          <a:latin typeface="Times New Roman" panose="02020603050405020304" pitchFamily="18" charset="0"/>
                          <a:cs typeface="Times New Roman" panose="02020603050405020304" pitchFamily="18" charset="0"/>
                        </a:rPr>
                        <a:t>Là các tập mục có giá trị sử dụng (utility) cao, thường là lợi nhuận, doanh thu hoặc giá trị thực tế khác. Có thể không phổ biến.</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469" marR="32469" marT="0" marB="0"/>
                </a:tc>
                <a:extLst>
                  <a:ext uri="{0D108BD9-81ED-4DB2-BD59-A6C34878D82A}">
                    <a16:rowId xmlns:a16="http://schemas.microsoft.com/office/drawing/2014/main" val="982487312"/>
                  </a:ext>
                </a:extLst>
              </a:tr>
              <a:tr h="918256">
                <a:tc>
                  <a:txBody>
                    <a:bodyPr/>
                    <a:lstStyle/>
                    <a:p>
                      <a:pPr marL="0" marR="0" indent="0" algn="just">
                        <a:lnSpc>
                          <a:spcPct val="150000"/>
                        </a:lnSpc>
                      </a:pPr>
                      <a:r>
                        <a:rPr lang="vi-VN" sz="1400" dirty="0">
                          <a:effectLst/>
                          <a:latin typeface="Times New Roman" panose="02020603050405020304" pitchFamily="18" charset="0"/>
                          <a:cs typeface="Times New Roman" panose="02020603050405020304" pitchFamily="18" charset="0"/>
                        </a:rPr>
                        <a:t>Tiêu chí xác định</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469" marR="32469" marT="0" marB="0"/>
                </a:tc>
                <a:tc>
                  <a:txBody>
                    <a:bodyPr/>
                    <a:lstStyle/>
                    <a:p>
                      <a:pPr marL="0" marR="0" indent="0" algn="just">
                        <a:lnSpc>
                          <a:spcPct val="150000"/>
                        </a:lnSpc>
                      </a:pPr>
                      <a:r>
                        <a:rPr lang="vi-VN" sz="1400" dirty="0">
                          <a:effectLst/>
                          <a:latin typeface="Times New Roman" panose="02020603050405020304" pitchFamily="18" charset="0"/>
                          <a:cs typeface="Times New Roman" panose="02020603050405020304" pitchFamily="18" charset="0"/>
                        </a:rPr>
                        <a:t>Dựa trên hỗ trợ (support) – tần suất xuất hiện của các mục trong cơ sở dữ liệu.</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469" marR="32469" marT="0" marB="0"/>
                </a:tc>
                <a:tc>
                  <a:txBody>
                    <a:bodyPr/>
                    <a:lstStyle/>
                    <a:p>
                      <a:pPr marL="0" marR="0" indent="0" algn="just">
                        <a:lnSpc>
                          <a:spcPct val="150000"/>
                        </a:lnSpc>
                      </a:pPr>
                      <a:r>
                        <a:rPr lang="vi-VN" sz="1400">
                          <a:effectLst/>
                          <a:latin typeface="Times New Roman" panose="02020603050405020304" pitchFamily="18" charset="0"/>
                          <a:cs typeface="Times New Roman" panose="02020603050405020304" pitchFamily="18" charset="0"/>
                        </a:rPr>
                        <a:t>Dựa trên giá trị sử dụng (utility) – giá trị thực tế mà tập mục mang lại, chẳng hạn như lợi nhuận hoặc chi phí.</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469" marR="32469" marT="0" marB="0"/>
                </a:tc>
                <a:extLst>
                  <a:ext uri="{0D108BD9-81ED-4DB2-BD59-A6C34878D82A}">
                    <a16:rowId xmlns:a16="http://schemas.microsoft.com/office/drawing/2014/main" val="2127973744"/>
                  </a:ext>
                </a:extLst>
              </a:tr>
              <a:tr h="752903">
                <a:tc>
                  <a:txBody>
                    <a:bodyPr/>
                    <a:lstStyle/>
                    <a:p>
                      <a:pPr marL="0" marR="0" indent="0" algn="just">
                        <a:lnSpc>
                          <a:spcPct val="150000"/>
                        </a:lnSpc>
                      </a:pPr>
                      <a:r>
                        <a:rPr lang="vi-VN" sz="1400">
                          <a:effectLst/>
                          <a:latin typeface="Times New Roman" panose="02020603050405020304" pitchFamily="18" charset="0"/>
                          <a:cs typeface="Times New Roman" panose="02020603050405020304" pitchFamily="18" charset="0"/>
                        </a:rPr>
                        <a:t>Phương pháp khai thác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469" marR="32469" marT="0" marB="0"/>
                </a:tc>
                <a:tc>
                  <a:txBody>
                    <a:bodyPr/>
                    <a:lstStyle/>
                    <a:p>
                      <a:pPr marL="0" marR="0" indent="0" algn="just">
                        <a:lnSpc>
                          <a:spcPct val="150000"/>
                        </a:lnSpc>
                      </a:pPr>
                      <a:r>
                        <a:rPr lang="vi-VN" sz="1400" dirty="0">
                          <a:effectLst/>
                          <a:latin typeface="Times New Roman" panose="02020603050405020304" pitchFamily="18" charset="0"/>
                          <a:cs typeface="Times New Roman" panose="02020603050405020304" pitchFamily="18" charset="0"/>
                        </a:rPr>
                        <a:t>Thường sử dụng các thuật toán như Apriori hoặc FP-growth.</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469" marR="32469" marT="0" marB="0"/>
                </a:tc>
                <a:tc>
                  <a:txBody>
                    <a:bodyPr/>
                    <a:lstStyle/>
                    <a:p>
                      <a:pPr marL="0" marR="0" indent="0" algn="just">
                        <a:lnSpc>
                          <a:spcPct val="150000"/>
                        </a:lnSpc>
                      </a:pPr>
                      <a:r>
                        <a:rPr lang="vi-VN" sz="1400" dirty="0">
                          <a:effectLst/>
                          <a:latin typeface="Times New Roman" panose="02020603050405020304" pitchFamily="18" charset="0"/>
                          <a:cs typeface="Times New Roman" panose="02020603050405020304" pitchFamily="18" charset="0"/>
                        </a:rPr>
                        <a:t>Sau khi tìm được tập mục phổ biến, giá trị sử dụng sẽ được tính toán để xác định các tập mục có utility cao.</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469" marR="32469" marT="0" marB="0"/>
                </a:tc>
                <a:extLst>
                  <a:ext uri="{0D108BD9-81ED-4DB2-BD59-A6C34878D82A}">
                    <a16:rowId xmlns:a16="http://schemas.microsoft.com/office/drawing/2014/main" val="2032345324"/>
                  </a:ext>
                </a:extLst>
              </a:tr>
              <a:tr h="614134">
                <a:tc>
                  <a:txBody>
                    <a:bodyPr/>
                    <a:lstStyle/>
                    <a:p>
                      <a:pPr marL="0" marR="0" indent="0" algn="just">
                        <a:lnSpc>
                          <a:spcPct val="150000"/>
                        </a:lnSpc>
                      </a:pPr>
                      <a:r>
                        <a:rPr lang="vi-VN" sz="1400">
                          <a:effectLst/>
                          <a:latin typeface="Times New Roman" panose="02020603050405020304" pitchFamily="18" charset="0"/>
                          <a:cs typeface="Times New Roman" panose="02020603050405020304" pitchFamily="18" charset="0"/>
                        </a:rPr>
                        <a:t>Mục tiêu</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469" marR="32469" marT="0" marB="0"/>
                </a:tc>
                <a:tc>
                  <a:txBody>
                    <a:bodyPr/>
                    <a:lstStyle/>
                    <a:p>
                      <a:pPr marL="0" marR="0" indent="0" algn="just">
                        <a:lnSpc>
                          <a:spcPct val="150000"/>
                        </a:lnSpc>
                      </a:pPr>
                      <a:r>
                        <a:rPr lang="vi-VN" sz="1400">
                          <a:effectLst/>
                          <a:latin typeface="Times New Roman" panose="02020603050405020304" pitchFamily="18" charset="0"/>
                          <a:cs typeface="Times New Roman" panose="02020603050405020304" pitchFamily="18" charset="0"/>
                        </a:rPr>
                        <a:t>Tìm các tập mục xuất hiện nhiều lần trong dữ liệu.</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469" marR="32469" marT="0" marB="0"/>
                </a:tc>
                <a:tc>
                  <a:txBody>
                    <a:bodyPr/>
                    <a:lstStyle/>
                    <a:p>
                      <a:pPr marL="0" marR="0" indent="0" algn="just">
                        <a:lnSpc>
                          <a:spcPct val="150000"/>
                        </a:lnSpc>
                      </a:pPr>
                      <a:r>
                        <a:rPr lang="vi-VN" sz="1400" dirty="0">
                          <a:effectLst/>
                          <a:latin typeface="Times New Roman" panose="02020603050405020304" pitchFamily="18" charset="0"/>
                          <a:cs typeface="Times New Roman" panose="02020603050405020304" pitchFamily="18" charset="0"/>
                        </a:rPr>
                        <a:t>Tìm các tập mục không chỉ xuất hiện nhiều mà còn có giá trị thực tế cao trong ngữ cảnh cụ thể.</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469" marR="32469" marT="0" marB="0"/>
                </a:tc>
                <a:extLst>
                  <a:ext uri="{0D108BD9-81ED-4DB2-BD59-A6C34878D82A}">
                    <a16:rowId xmlns:a16="http://schemas.microsoft.com/office/drawing/2014/main" val="3046908373"/>
                  </a:ext>
                </a:extLst>
              </a:tr>
              <a:tr h="772412">
                <a:tc>
                  <a:txBody>
                    <a:bodyPr/>
                    <a:lstStyle/>
                    <a:p>
                      <a:pPr marL="0" marR="0" indent="0" algn="just">
                        <a:lnSpc>
                          <a:spcPct val="150000"/>
                        </a:lnSpc>
                      </a:pPr>
                      <a:r>
                        <a:rPr lang="vi-VN" sz="1400">
                          <a:effectLst/>
                          <a:latin typeface="Times New Roman" panose="02020603050405020304" pitchFamily="18" charset="0"/>
                          <a:cs typeface="Times New Roman" panose="02020603050405020304" pitchFamily="18" charset="0"/>
                        </a:rPr>
                        <a:t>Áp dụng trong trường hợp nào?</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469" marR="32469" marT="0" marB="0"/>
                </a:tc>
                <a:tc>
                  <a:txBody>
                    <a:bodyPr/>
                    <a:lstStyle/>
                    <a:p>
                      <a:pPr marL="0" marR="0" indent="0" algn="just">
                        <a:lnSpc>
                          <a:spcPct val="150000"/>
                        </a:lnSpc>
                      </a:pPr>
                      <a:r>
                        <a:rPr lang="vi-VN" sz="1400">
                          <a:effectLst/>
                          <a:latin typeface="Times New Roman" panose="02020603050405020304" pitchFamily="18" charset="0"/>
                          <a:cs typeface="Times New Roman" panose="02020603050405020304" pitchFamily="18" charset="0"/>
                        </a:rPr>
                        <a:t>Khai thác các mẫu dữ liệu chung, như trong các giao dịch mua sắm.</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469" marR="32469" marT="0" marB="0"/>
                </a:tc>
                <a:tc>
                  <a:txBody>
                    <a:bodyPr/>
                    <a:lstStyle/>
                    <a:p>
                      <a:pPr marL="0" marR="0" indent="0" algn="just">
                        <a:lnSpc>
                          <a:spcPct val="150000"/>
                        </a:lnSpc>
                      </a:pPr>
                      <a:r>
                        <a:rPr lang="vi-VN" sz="1400" dirty="0">
                          <a:effectLst/>
                          <a:latin typeface="Times New Roman" panose="02020603050405020304" pitchFamily="18" charset="0"/>
                          <a:cs typeface="Times New Roman" panose="02020603050405020304" pitchFamily="18" charset="0"/>
                        </a:rPr>
                        <a:t>Áp dụng khi cần tìm các tập mục mang lại giá trị cao, như trong phân tích lợi nhuận của các sản phẩm.</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469" marR="32469" marT="0" marB="0"/>
                </a:tc>
                <a:extLst>
                  <a:ext uri="{0D108BD9-81ED-4DB2-BD59-A6C34878D82A}">
                    <a16:rowId xmlns:a16="http://schemas.microsoft.com/office/drawing/2014/main" val="1428180054"/>
                  </a:ext>
                </a:extLst>
              </a:tr>
            </a:tbl>
          </a:graphicData>
        </a:graphic>
      </p:graphicFrame>
    </p:spTree>
    <p:extLst>
      <p:ext uri="{BB962C8B-B14F-4D97-AF65-F5344CB8AC3E}">
        <p14:creationId xmlns:p14="http://schemas.microsoft.com/office/powerpoint/2010/main" val="1455235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82662A28-C14C-DF3B-8E27-5BE0F197FC0C}"/>
            </a:ext>
          </a:extLst>
        </p:cNvPr>
        <p:cNvGrpSpPr/>
        <p:nvPr/>
      </p:nvGrpSpPr>
      <p:grpSpPr>
        <a:xfrm>
          <a:off x="0" y="0"/>
          <a:ext cx="0" cy="0"/>
          <a:chOff x="0" y="0"/>
          <a:chExt cx="0" cy="0"/>
        </a:xfrm>
      </p:grpSpPr>
      <p:pic>
        <p:nvPicPr>
          <p:cNvPr id="3" name="Picture 2" descr="A blue and red logo&#10;&#10;AI-generated content may be incorrect.">
            <a:extLst>
              <a:ext uri="{FF2B5EF4-FFF2-40B4-BE49-F238E27FC236}">
                <a16:creationId xmlns:a16="http://schemas.microsoft.com/office/drawing/2014/main" id="{137DA523-8CF4-E120-38D1-F041A4485700}"/>
              </a:ext>
            </a:extLst>
          </p:cNvPr>
          <p:cNvPicPr>
            <a:picLocks noChangeAspect="1"/>
          </p:cNvPicPr>
          <p:nvPr/>
        </p:nvPicPr>
        <p:blipFill>
          <a:blip r:embed="rId3"/>
          <a:srcRect l="-1" t="22280" r="1649" b="19132"/>
          <a:stretch/>
        </p:blipFill>
        <p:spPr>
          <a:xfrm>
            <a:off x="8079774" y="90616"/>
            <a:ext cx="981848" cy="584887"/>
          </a:xfrm>
          <a:prstGeom prst="rect">
            <a:avLst/>
          </a:prstGeom>
        </p:spPr>
      </p:pic>
      <p:sp>
        <p:nvSpPr>
          <p:cNvPr id="4" name="Rectangle 3">
            <a:extLst>
              <a:ext uri="{FF2B5EF4-FFF2-40B4-BE49-F238E27FC236}">
                <a16:creationId xmlns:a16="http://schemas.microsoft.com/office/drawing/2014/main" id="{D90DA310-274F-7408-41D3-4AFF6CF60B69}"/>
              </a:ext>
            </a:extLst>
          </p:cNvPr>
          <p:cNvSpPr/>
          <p:nvPr/>
        </p:nvSpPr>
        <p:spPr>
          <a:xfrm>
            <a:off x="0" y="5045529"/>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0EA863B-B8AD-3239-7CC9-CF7CBE24890F}"/>
              </a:ext>
            </a:extLst>
          </p:cNvPr>
          <p:cNvSpPr/>
          <p:nvPr/>
        </p:nvSpPr>
        <p:spPr>
          <a:xfrm>
            <a:off x="0" y="678505"/>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49412BF-F36B-B24E-87C7-61FF0C5083EF}"/>
              </a:ext>
            </a:extLst>
          </p:cNvPr>
          <p:cNvSpPr txBox="1"/>
          <p:nvPr/>
        </p:nvSpPr>
        <p:spPr>
          <a:xfrm>
            <a:off x="-2" y="142229"/>
            <a:ext cx="9284045" cy="954107"/>
          </a:xfrm>
          <a:prstGeom prst="rect">
            <a:avLst/>
          </a:prstGeom>
          <a:noFill/>
        </p:spPr>
        <p:txBody>
          <a:bodyPr wrap="square" rtlCol="0">
            <a:spAutoFit/>
          </a:bodyPr>
          <a:lstStyle>
            <a:defPPr marR="0" lvl="0" algn="l" rtl="0">
              <a:lnSpc>
                <a:spcPct val="100000"/>
              </a:lnSpc>
              <a:spcBef>
                <a:spcPts val="0"/>
              </a:spcBef>
              <a:spcAft>
                <a:spcPts val="0"/>
              </a:spcAft>
            </a:defPPr>
            <a:lvl1pPr marL="0" defTabSz="914400" eaLnBrk="1" latinLnBrk="0" hangingPunct="1">
              <a:defRPr b="1" kern="1200">
                <a:solidFill>
                  <a:schemeClr val="tx1"/>
                </a:solidFill>
                <a:latin typeface="Montserrat ExtraBold" panose="00000900000000000000" pitchFamily="2" charset="0"/>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en-US" sz="2800" dirty="0"/>
              <a:t>6. TẬP MỤC HỮU ÍCH, GIẢI THUẬT LIÊN QUAN</a:t>
            </a:r>
          </a:p>
          <a:p>
            <a:endParaRPr lang="en-US" sz="2800" dirty="0"/>
          </a:p>
        </p:txBody>
      </p:sp>
      <p:sp>
        <p:nvSpPr>
          <p:cNvPr id="6" name="TextBox 5">
            <a:extLst>
              <a:ext uri="{FF2B5EF4-FFF2-40B4-BE49-F238E27FC236}">
                <a16:creationId xmlns:a16="http://schemas.microsoft.com/office/drawing/2014/main" id="{A7CD44FB-8840-EDB0-7AFB-08AE06446EDE}"/>
              </a:ext>
            </a:extLst>
          </p:cNvPr>
          <p:cNvSpPr txBox="1"/>
          <p:nvPr/>
        </p:nvSpPr>
        <p:spPr>
          <a:xfrm>
            <a:off x="0" y="776476"/>
            <a:ext cx="9144000"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marL="457200" indent="-457200">
              <a:buAutoNum type="arabicPeriod"/>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1EC5597-FCBB-08EC-3ECC-24D743019905}"/>
              </a:ext>
            </a:extLst>
          </p:cNvPr>
          <p:cNvSpPr txBox="1"/>
          <p:nvPr/>
        </p:nvSpPr>
        <p:spPr>
          <a:xfrm>
            <a:off x="-2" y="778617"/>
            <a:ext cx="9144000" cy="662617"/>
          </a:xfrm>
          <a:prstGeom prst="rect">
            <a:avLst/>
          </a:prstGeom>
          <a:noFill/>
        </p:spPr>
        <p:txBody>
          <a:bodyPr wrap="square" rtlCol="0">
            <a:spAutoFit/>
          </a:bodyPr>
          <a:lstStyle/>
          <a:p>
            <a:pPr marL="230188" lvl="1" indent="231775" algn="just" fontAlgn="base">
              <a:lnSpc>
                <a:spcPts val="2250"/>
              </a:lnSpc>
            </a:pPr>
            <a:r>
              <a:rPr lang="en-US" sz="1800" b="1" dirty="0" err="1">
                <a:latin typeface="Times New Roman" panose="02020603050405020304" pitchFamily="18" charset="0"/>
              </a:rPr>
              <a:t>Giải</a:t>
            </a:r>
            <a:r>
              <a:rPr lang="en-US" sz="1800" b="1" dirty="0">
                <a:latin typeface="Times New Roman" panose="02020603050405020304" pitchFamily="18" charset="0"/>
              </a:rPr>
              <a:t> </a:t>
            </a:r>
            <a:r>
              <a:rPr lang="en-US" sz="1800" b="1" dirty="0" err="1">
                <a:latin typeface="Times New Roman" panose="02020603050405020304" pitchFamily="18" charset="0"/>
              </a:rPr>
              <a:t>thuật</a:t>
            </a:r>
            <a:r>
              <a:rPr lang="en-US" sz="1800" b="1" dirty="0">
                <a:latin typeface="Times New Roman" panose="02020603050405020304" pitchFamily="18" charset="0"/>
              </a:rPr>
              <a:t> EHMIN:</a:t>
            </a:r>
          </a:p>
          <a:p>
            <a:pPr marL="230188" lvl="1" indent="231775" algn="just" fontAlgn="base">
              <a:lnSpc>
                <a:spcPts val="2250"/>
              </a:lnSpc>
            </a:pPr>
            <a:endParaRPr lang="en-US" sz="1800" b="1" dirty="0">
              <a:latin typeface="Times New Roman" panose="02020603050405020304" pitchFamily="18" charset="0"/>
            </a:endParaRPr>
          </a:p>
        </p:txBody>
      </p:sp>
      <p:pic>
        <p:nvPicPr>
          <p:cNvPr id="8" name="Picture 7" descr="A diagram of a diagram&#10;&#10;AI-generated content may be incorrect.">
            <a:extLst>
              <a:ext uri="{FF2B5EF4-FFF2-40B4-BE49-F238E27FC236}">
                <a16:creationId xmlns:a16="http://schemas.microsoft.com/office/drawing/2014/main" id="{4064A05E-AD67-4554-8AF1-15E7886BA782}"/>
              </a:ext>
            </a:extLst>
          </p:cNvPr>
          <p:cNvPicPr>
            <a:picLocks noChangeAspect="1"/>
          </p:cNvPicPr>
          <p:nvPr/>
        </p:nvPicPr>
        <p:blipFill>
          <a:blip r:embed="rId4"/>
          <a:stretch>
            <a:fillRect/>
          </a:stretch>
        </p:blipFill>
        <p:spPr>
          <a:xfrm>
            <a:off x="2592020" y="1632612"/>
            <a:ext cx="3959960" cy="2145882"/>
          </a:xfrm>
          <a:prstGeom prst="rect">
            <a:avLst/>
          </a:prstGeom>
        </p:spPr>
      </p:pic>
    </p:spTree>
    <p:extLst>
      <p:ext uri="{BB962C8B-B14F-4D97-AF65-F5344CB8AC3E}">
        <p14:creationId xmlns:p14="http://schemas.microsoft.com/office/powerpoint/2010/main" val="2940781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0FF855B6-BEE0-CC29-2615-2F21D20318AA}"/>
            </a:ext>
          </a:extLst>
        </p:cNvPr>
        <p:cNvGrpSpPr/>
        <p:nvPr/>
      </p:nvGrpSpPr>
      <p:grpSpPr>
        <a:xfrm>
          <a:off x="0" y="0"/>
          <a:ext cx="0" cy="0"/>
          <a:chOff x="0" y="0"/>
          <a:chExt cx="0" cy="0"/>
        </a:xfrm>
      </p:grpSpPr>
      <p:pic>
        <p:nvPicPr>
          <p:cNvPr id="3" name="Picture 2" descr="A blue and red logo&#10;&#10;AI-generated content may be incorrect.">
            <a:extLst>
              <a:ext uri="{FF2B5EF4-FFF2-40B4-BE49-F238E27FC236}">
                <a16:creationId xmlns:a16="http://schemas.microsoft.com/office/drawing/2014/main" id="{AD633F2C-8D56-C8D2-F13D-DEE21FD27B65}"/>
              </a:ext>
            </a:extLst>
          </p:cNvPr>
          <p:cNvPicPr>
            <a:picLocks noChangeAspect="1"/>
          </p:cNvPicPr>
          <p:nvPr/>
        </p:nvPicPr>
        <p:blipFill>
          <a:blip r:embed="rId3"/>
          <a:srcRect l="-1" t="22280" r="1649" b="19132"/>
          <a:stretch/>
        </p:blipFill>
        <p:spPr>
          <a:xfrm>
            <a:off x="8079774" y="90616"/>
            <a:ext cx="981848" cy="584887"/>
          </a:xfrm>
          <a:prstGeom prst="rect">
            <a:avLst/>
          </a:prstGeom>
        </p:spPr>
      </p:pic>
      <p:sp>
        <p:nvSpPr>
          <p:cNvPr id="4" name="Rectangle 3">
            <a:extLst>
              <a:ext uri="{FF2B5EF4-FFF2-40B4-BE49-F238E27FC236}">
                <a16:creationId xmlns:a16="http://schemas.microsoft.com/office/drawing/2014/main" id="{4C9543A5-1D2E-F864-5F9C-1C33318F28FC}"/>
              </a:ext>
            </a:extLst>
          </p:cNvPr>
          <p:cNvSpPr/>
          <p:nvPr/>
        </p:nvSpPr>
        <p:spPr>
          <a:xfrm>
            <a:off x="0" y="5045529"/>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F8F810D-F1B0-0346-3E49-C44E7A1EACCD}"/>
              </a:ext>
            </a:extLst>
          </p:cNvPr>
          <p:cNvSpPr/>
          <p:nvPr/>
        </p:nvSpPr>
        <p:spPr>
          <a:xfrm>
            <a:off x="0" y="678505"/>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B20DC3-01FA-B6FE-BBD1-9507D906B42E}"/>
              </a:ext>
            </a:extLst>
          </p:cNvPr>
          <p:cNvSpPr txBox="1"/>
          <p:nvPr/>
        </p:nvSpPr>
        <p:spPr>
          <a:xfrm>
            <a:off x="-2" y="142229"/>
            <a:ext cx="9564131" cy="954107"/>
          </a:xfrm>
          <a:prstGeom prst="rect">
            <a:avLst/>
          </a:prstGeom>
          <a:noFill/>
        </p:spPr>
        <p:txBody>
          <a:bodyPr wrap="square" rtlCol="0">
            <a:spAutoFit/>
          </a:bodyPr>
          <a:lstStyle>
            <a:defPPr marR="0" lvl="0" algn="l" rtl="0">
              <a:lnSpc>
                <a:spcPct val="100000"/>
              </a:lnSpc>
              <a:spcBef>
                <a:spcPts val="0"/>
              </a:spcBef>
              <a:spcAft>
                <a:spcPts val="0"/>
              </a:spcAft>
            </a:defPPr>
            <a:lvl1pPr marL="0" defTabSz="914400" eaLnBrk="1" latinLnBrk="0" hangingPunct="1">
              <a:defRPr b="1" kern="1200">
                <a:solidFill>
                  <a:schemeClr val="tx1"/>
                </a:solidFill>
                <a:latin typeface="Montserrat ExtraBold" panose="00000900000000000000" pitchFamily="2" charset="0"/>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en-US" sz="2800" dirty="0"/>
              <a:t>6. TẬP MỤC HỮU ÍCH, GIẢI THUẬT LIÊN QUAN</a:t>
            </a:r>
          </a:p>
          <a:p>
            <a:endParaRPr lang="en-US" sz="2800" dirty="0"/>
          </a:p>
        </p:txBody>
      </p:sp>
      <p:sp>
        <p:nvSpPr>
          <p:cNvPr id="6" name="TextBox 5">
            <a:extLst>
              <a:ext uri="{FF2B5EF4-FFF2-40B4-BE49-F238E27FC236}">
                <a16:creationId xmlns:a16="http://schemas.microsoft.com/office/drawing/2014/main" id="{3B9B3A7F-EAAB-F94E-2F3A-7EB2636AD63D}"/>
              </a:ext>
            </a:extLst>
          </p:cNvPr>
          <p:cNvSpPr txBox="1"/>
          <p:nvPr/>
        </p:nvSpPr>
        <p:spPr>
          <a:xfrm>
            <a:off x="0" y="776476"/>
            <a:ext cx="9144000"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marL="457200" indent="-457200">
              <a:buAutoNum type="arabicPeriod"/>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40BE8CA-A41C-1E6A-D82A-7859511258DE}"/>
              </a:ext>
            </a:extLst>
          </p:cNvPr>
          <p:cNvSpPr txBox="1"/>
          <p:nvPr/>
        </p:nvSpPr>
        <p:spPr>
          <a:xfrm>
            <a:off x="-2" y="778617"/>
            <a:ext cx="9144000" cy="662617"/>
          </a:xfrm>
          <a:prstGeom prst="rect">
            <a:avLst/>
          </a:prstGeom>
          <a:noFill/>
        </p:spPr>
        <p:txBody>
          <a:bodyPr wrap="square" rtlCol="0">
            <a:spAutoFit/>
          </a:bodyPr>
          <a:lstStyle/>
          <a:p>
            <a:pPr marL="230188" lvl="1" indent="231775" algn="just" fontAlgn="base">
              <a:lnSpc>
                <a:spcPts val="2250"/>
              </a:lnSpc>
            </a:pPr>
            <a:r>
              <a:rPr lang="en-US" sz="1800" b="1" dirty="0" err="1">
                <a:latin typeface="Times New Roman" panose="02020603050405020304" pitchFamily="18" charset="0"/>
              </a:rPr>
              <a:t>Giải</a:t>
            </a:r>
            <a:r>
              <a:rPr lang="en-US" sz="1800" b="1" dirty="0">
                <a:latin typeface="Times New Roman" panose="02020603050405020304" pitchFamily="18" charset="0"/>
              </a:rPr>
              <a:t> </a:t>
            </a:r>
            <a:r>
              <a:rPr lang="en-US" sz="1800" b="1" dirty="0" err="1">
                <a:latin typeface="Times New Roman" panose="02020603050405020304" pitchFamily="18" charset="0"/>
              </a:rPr>
              <a:t>thuật</a:t>
            </a:r>
            <a:r>
              <a:rPr lang="en-US" sz="1800" b="1" dirty="0">
                <a:latin typeface="Times New Roman" panose="02020603050405020304" pitchFamily="18" charset="0"/>
              </a:rPr>
              <a:t> EHMIN:</a:t>
            </a:r>
          </a:p>
          <a:p>
            <a:pPr marL="230188" lvl="1" indent="231775" algn="just" fontAlgn="base">
              <a:lnSpc>
                <a:spcPts val="2250"/>
              </a:lnSpc>
            </a:pPr>
            <a:endParaRPr lang="en-US" sz="1800" b="1" dirty="0">
              <a:latin typeface="Times New Roman" panose="02020603050405020304" pitchFamily="18" charset="0"/>
            </a:endParaRPr>
          </a:p>
        </p:txBody>
      </p:sp>
      <p:pic>
        <p:nvPicPr>
          <p:cNvPr id="7" name="Picture 6" descr="A diagram of data processing&#10;&#10;AI-generated content may be incorrect.">
            <a:extLst>
              <a:ext uri="{FF2B5EF4-FFF2-40B4-BE49-F238E27FC236}">
                <a16:creationId xmlns:a16="http://schemas.microsoft.com/office/drawing/2014/main" id="{1F2F4DC6-2E9B-0214-DDDE-6321E34B4DA3}"/>
              </a:ext>
            </a:extLst>
          </p:cNvPr>
          <p:cNvPicPr>
            <a:picLocks noChangeAspect="1"/>
          </p:cNvPicPr>
          <p:nvPr/>
        </p:nvPicPr>
        <p:blipFill>
          <a:blip r:embed="rId4"/>
          <a:stretch>
            <a:fillRect/>
          </a:stretch>
        </p:blipFill>
        <p:spPr>
          <a:xfrm>
            <a:off x="1758460" y="1043398"/>
            <a:ext cx="5791835" cy="4003675"/>
          </a:xfrm>
          <a:prstGeom prst="rect">
            <a:avLst/>
          </a:prstGeom>
        </p:spPr>
      </p:pic>
    </p:spTree>
    <p:extLst>
      <p:ext uri="{BB962C8B-B14F-4D97-AF65-F5344CB8AC3E}">
        <p14:creationId xmlns:p14="http://schemas.microsoft.com/office/powerpoint/2010/main" val="4288836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C82C8281-EF9F-230E-DD5C-07CC5649CFE0}"/>
            </a:ext>
          </a:extLst>
        </p:cNvPr>
        <p:cNvGrpSpPr/>
        <p:nvPr/>
      </p:nvGrpSpPr>
      <p:grpSpPr>
        <a:xfrm>
          <a:off x="0" y="0"/>
          <a:ext cx="0" cy="0"/>
          <a:chOff x="0" y="0"/>
          <a:chExt cx="0" cy="0"/>
        </a:xfrm>
      </p:grpSpPr>
      <p:pic>
        <p:nvPicPr>
          <p:cNvPr id="3" name="Picture 2" descr="A blue and red logo&#10;&#10;AI-generated content may be incorrect.">
            <a:extLst>
              <a:ext uri="{FF2B5EF4-FFF2-40B4-BE49-F238E27FC236}">
                <a16:creationId xmlns:a16="http://schemas.microsoft.com/office/drawing/2014/main" id="{55CDF073-723F-559E-AEDA-29D16DE48E04}"/>
              </a:ext>
            </a:extLst>
          </p:cNvPr>
          <p:cNvPicPr>
            <a:picLocks noChangeAspect="1"/>
          </p:cNvPicPr>
          <p:nvPr/>
        </p:nvPicPr>
        <p:blipFill>
          <a:blip r:embed="rId3"/>
          <a:srcRect l="-1" t="22280" r="1649" b="19132"/>
          <a:stretch/>
        </p:blipFill>
        <p:spPr>
          <a:xfrm>
            <a:off x="8079774" y="90616"/>
            <a:ext cx="981848" cy="584887"/>
          </a:xfrm>
          <a:prstGeom prst="rect">
            <a:avLst/>
          </a:prstGeom>
        </p:spPr>
      </p:pic>
      <p:sp>
        <p:nvSpPr>
          <p:cNvPr id="4" name="Rectangle 3">
            <a:extLst>
              <a:ext uri="{FF2B5EF4-FFF2-40B4-BE49-F238E27FC236}">
                <a16:creationId xmlns:a16="http://schemas.microsoft.com/office/drawing/2014/main" id="{BC0C2B16-901F-CD01-679F-5B54DD49CA90}"/>
              </a:ext>
            </a:extLst>
          </p:cNvPr>
          <p:cNvSpPr/>
          <p:nvPr/>
        </p:nvSpPr>
        <p:spPr>
          <a:xfrm>
            <a:off x="0" y="5045529"/>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AFB240B-55D4-8AC9-FE08-6030BE305125}"/>
              </a:ext>
            </a:extLst>
          </p:cNvPr>
          <p:cNvSpPr/>
          <p:nvPr/>
        </p:nvSpPr>
        <p:spPr>
          <a:xfrm>
            <a:off x="0" y="678505"/>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D48CBF1-DBB7-CEBC-ACCC-7C648E0F166A}"/>
              </a:ext>
            </a:extLst>
          </p:cNvPr>
          <p:cNvSpPr txBox="1"/>
          <p:nvPr/>
        </p:nvSpPr>
        <p:spPr>
          <a:xfrm>
            <a:off x="-2" y="142229"/>
            <a:ext cx="9061624" cy="954107"/>
          </a:xfrm>
          <a:prstGeom prst="rect">
            <a:avLst/>
          </a:prstGeom>
          <a:noFill/>
        </p:spPr>
        <p:txBody>
          <a:bodyPr wrap="square" rtlCol="0">
            <a:spAutoFit/>
          </a:bodyPr>
          <a:lstStyle>
            <a:defPPr marR="0" lvl="0" algn="l" rtl="0">
              <a:lnSpc>
                <a:spcPct val="100000"/>
              </a:lnSpc>
              <a:spcBef>
                <a:spcPts val="0"/>
              </a:spcBef>
              <a:spcAft>
                <a:spcPts val="0"/>
              </a:spcAft>
            </a:defPPr>
            <a:lvl1pPr marL="0" defTabSz="914400" eaLnBrk="1" latinLnBrk="0" hangingPunct="1">
              <a:defRPr b="1" kern="1200">
                <a:solidFill>
                  <a:schemeClr val="tx1"/>
                </a:solidFill>
                <a:latin typeface="Montserrat ExtraBold" panose="00000900000000000000" pitchFamily="2" charset="0"/>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en-US" sz="2800" dirty="0"/>
              <a:t>6. TẬP MỤC HỮU ÍCH, GIẢI THUẬT LIÊN QUAN</a:t>
            </a:r>
          </a:p>
          <a:p>
            <a:endParaRPr lang="en-US" sz="2800" dirty="0"/>
          </a:p>
        </p:txBody>
      </p:sp>
      <p:sp>
        <p:nvSpPr>
          <p:cNvPr id="5" name="TextBox 4">
            <a:extLst>
              <a:ext uri="{FF2B5EF4-FFF2-40B4-BE49-F238E27FC236}">
                <a16:creationId xmlns:a16="http://schemas.microsoft.com/office/drawing/2014/main" id="{4086AC2A-7DB7-BC0C-E19D-82A2C79BB670}"/>
              </a:ext>
            </a:extLst>
          </p:cNvPr>
          <p:cNvSpPr txBox="1"/>
          <p:nvPr/>
        </p:nvSpPr>
        <p:spPr>
          <a:xfrm>
            <a:off x="-2" y="778617"/>
            <a:ext cx="9144000" cy="3594189"/>
          </a:xfrm>
          <a:prstGeom prst="rect">
            <a:avLst/>
          </a:prstGeom>
          <a:noFill/>
        </p:spPr>
        <p:txBody>
          <a:bodyPr wrap="square" rtlCol="0">
            <a:spAutoFit/>
          </a:bodyPr>
          <a:lstStyle/>
          <a:p>
            <a:pPr marL="230188" lvl="1" indent="231775" algn="just" fontAlgn="base">
              <a:lnSpc>
                <a:spcPts val="2250"/>
              </a:lnSpc>
            </a:pPr>
            <a:r>
              <a:rPr lang="en-US" sz="1800" b="1" dirty="0" err="1">
                <a:latin typeface="Times New Roman" panose="02020603050405020304" pitchFamily="18" charset="0"/>
              </a:rPr>
              <a:t>Giải</a:t>
            </a:r>
            <a:r>
              <a:rPr lang="en-US" sz="1800" b="1" dirty="0">
                <a:latin typeface="Times New Roman" panose="02020603050405020304" pitchFamily="18" charset="0"/>
              </a:rPr>
              <a:t> </a:t>
            </a:r>
            <a:r>
              <a:rPr lang="en-US" sz="1800" b="1" dirty="0" err="1">
                <a:latin typeface="Times New Roman" panose="02020603050405020304" pitchFamily="18" charset="0"/>
              </a:rPr>
              <a:t>thuật</a:t>
            </a:r>
            <a:r>
              <a:rPr lang="en-US" sz="1800" b="1" dirty="0">
                <a:latin typeface="Times New Roman" panose="02020603050405020304" pitchFamily="18" charset="0"/>
              </a:rPr>
              <a:t> EMHUN:</a:t>
            </a:r>
          </a:p>
          <a:p>
            <a:pPr marL="230188" lvl="1" indent="231775" algn="just" fontAlgn="base">
              <a:lnSpc>
                <a:spcPts val="2250"/>
              </a:lnSpc>
            </a:pPr>
            <a:r>
              <a:rPr lang="vi-VN" sz="1800" dirty="0">
                <a:latin typeface="Times New Roman" panose="02020603050405020304" pitchFamily="18" charset="0"/>
              </a:rPr>
              <a:t>Thuật toán EMHUN cải tiến EHMIN bằng cách giảm số lần quét dữ liệu và phân loại mặt hàng thành ba nhóm:</a:t>
            </a:r>
          </a:p>
          <a:p>
            <a:pPr marL="914400" lvl="1" indent="-230188" algn="just" fontAlgn="base">
              <a:lnSpc>
                <a:spcPts val="2250"/>
              </a:lnSpc>
              <a:buFont typeface="Arial" panose="020B0604020202020204" pitchFamily="34" charset="0"/>
              <a:buChar char="•"/>
            </a:pPr>
            <a:r>
              <a:rPr lang="vi-VN" sz="1800" dirty="0">
                <a:latin typeface="Times New Roman" panose="02020603050405020304" pitchFamily="18" charset="0"/>
              </a:rPr>
              <a:t>Mặt hàng có lợi nhuận dương.</a:t>
            </a:r>
          </a:p>
          <a:p>
            <a:pPr marL="914400" lvl="1" indent="-230188" algn="just" fontAlgn="base">
              <a:lnSpc>
                <a:spcPts val="2250"/>
              </a:lnSpc>
              <a:buFont typeface="Arial" panose="020B0604020202020204" pitchFamily="34" charset="0"/>
              <a:buChar char="•"/>
            </a:pPr>
            <a:r>
              <a:rPr lang="vi-VN" sz="1800" dirty="0">
                <a:latin typeface="Times New Roman" panose="02020603050405020304" pitchFamily="18" charset="0"/>
              </a:rPr>
              <a:t>Mặt hàng có lợi nhuận âm.</a:t>
            </a:r>
          </a:p>
          <a:p>
            <a:pPr marL="914400" lvl="1" indent="-230188" algn="just" fontAlgn="base">
              <a:lnSpc>
                <a:spcPts val="2250"/>
              </a:lnSpc>
              <a:buFont typeface="Arial" panose="020B0604020202020204" pitchFamily="34" charset="0"/>
              <a:buChar char="•"/>
            </a:pPr>
            <a:r>
              <a:rPr lang="vi-VN" sz="1800" dirty="0">
                <a:latin typeface="Times New Roman" panose="02020603050405020304" pitchFamily="18" charset="0"/>
              </a:rPr>
              <a:t>Mặt hàng lai (có lợi nhuận dương hoặc âm tùy giao dịch).</a:t>
            </a:r>
          </a:p>
          <a:p>
            <a:pPr marL="230188" lvl="1" indent="231775" algn="just" fontAlgn="base">
              <a:lnSpc>
                <a:spcPts val="2250"/>
              </a:lnSpc>
            </a:pPr>
            <a:r>
              <a:rPr lang="vi-VN" sz="1800" dirty="0">
                <a:latin typeface="Times New Roman" panose="02020603050405020304" pitchFamily="18" charset="0"/>
              </a:rPr>
              <a:t>Cải tiến chính:</a:t>
            </a:r>
          </a:p>
          <a:p>
            <a:pPr marL="914400" lvl="1" indent="-230188" algn="just" fontAlgn="base">
              <a:lnSpc>
                <a:spcPts val="2250"/>
              </a:lnSpc>
              <a:buFont typeface="Arial" panose="020B0604020202020204" pitchFamily="34" charset="0"/>
              <a:buChar char="•"/>
            </a:pPr>
            <a:r>
              <a:rPr lang="vi-VN" sz="1800" dirty="0">
                <a:latin typeface="Times New Roman" panose="02020603050405020304" pitchFamily="18" charset="0"/>
              </a:rPr>
              <a:t>Phân loại ba nhóm mặt hàng thay vì hai như EHIN.</a:t>
            </a:r>
          </a:p>
          <a:p>
            <a:pPr marL="914400" lvl="1" indent="-230188" algn="just" fontAlgn="base">
              <a:lnSpc>
                <a:spcPts val="2250"/>
              </a:lnSpc>
              <a:buFont typeface="Arial" panose="020B0604020202020204" pitchFamily="34" charset="0"/>
              <a:buChar char="•"/>
            </a:pPr>
            <a:r>
              <a:rPr lang="vi-VN" sz="1800" dirty="0">
                <a:latin typeface="Times New Roman" panose="02020603050405020304" pitchFamily="18" charset="0"/>
              </a:rPr>
              <a:t>Thay đổi cách sắp xếp để phản ánh chính xác tác động của lợi nhuận biến đổi.</a:t>
            </a:r>
          </a:p>
          <a:p>
            <a:pPr marL="914400" lvl="1" indent="-230188" algn="just" fontAlgn="base">
              <a:lnSpc>
                <a:spcPts val="2250"/>
              </a:lnSpc>
              <a:buFont typeface="Arial" panose="020B0604020202020204" pitchFamily="34" charset="0"/>
              <a:buChar char="•"/>
            </a:pPr>
            <a:r>
              <a:rPr lang="vi-VN" sz="1800" dirty="0">
                <a:latin typeface="Times New Roman" panose="02020603050405020304" pitchFamily="18" charset="0"/>
              </a:rPr>
              <a:t>Giảm số lượng giao dịch cần quét, tăng tốc độ xử lý.</a:t>
            </a:r>
          </a:p>
          <a:p>
            <a:pPr marL="230188" lvl="1" indent="231775" algn="just" fontAlgn="base">
              <a:lnSpc>
                <a:spcPts val="2250"/>
              </a:lnSpc>
            </a:pPr>
            <a:endParaRPr lang="en-US" sz="1800" b="1" dirty="0">
              <a:latin typeface="Times New Roman" panose="02020603050405020304" pitchFamily="18" charset="0"/>
            </a:endParaRPr>
          </a:p>
          <a:p>
            <a:pPr marL="230188" lvl="1" indent="231775" algn="just" fontAlgn="base">
              <a:lnSpc>
                <a:spcPts val="2250"/>
              </a:lnSpc>
            </a:pPr>
            <a:endParaRPr lang="en-US" sz="1800" b="1" dirty="0">
              <a:latin typeface="Times New Roman" panose="02020603050405020304" pitchFamily="18" charset="0"/>
            </a:endParaRPr>
          </a:p>
        </p:txBody>
      </p:sp>
    </p:spTree>
    <p:extLst>
      <p:ext uri="{BB962C8B-B14F-4D97-AF65-F5344CB8AC3E}">
        <p14:creationId xmlns:p14="http://schemas.microsoft.com/office/powerpoint/2010/main" val="430738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CA166C91-8A1B-0077-BB6E-CD1F886E38B8}"/>
            </a:ext>
          </a:extLst>
        </p:cNvPr>
        <p:cNvGrpSpPr/>
        <p:nvPr/>
      </p:nvGrpSpPr>
      <p:grpSpPr>
        <a:xfrm>
          <a:off x="0" y="0"/>
          <a:ext cx="0" cy="0"/>
          <a:chOff x="0" y="0"/>
          <a:chExt cx="0" cy="0"/>
        </a:xfrm>
      </p:grpSpPr>
      <p:pic>
        <p:nvPicPr>
          <p:cNvPr id="3" name="Picture 2" descr="A blue and red logo&#10;&#10;AI-generated content may be incorrect.">
            <a:extLst>
              <a:ext uri="{FF2B5EF4-FFF2-40B4-BE49-F238E27FC236}">
                <a16:creationId xmlns:a16="http://schemas.microsoft.com/office/drawing/2014/main" id="{D9CD7FC3-3C0C-AB8E-711F-F9D34A071DAC}"/>
              </a:ext>
            </a:extLst>
          </p:cNvPr>
          <p:cNvPicPr>
            <a:picLocks noChangeAspect="1"/>
          </p:cNvPicPr>
          <p:nvPr/>
        </p:nvPicPr>
        <p:blipFill>
          <a:blip r:embed="rId3"/>
          <a:srcRect l="-1" t="22280" r="1649" b="19132"/>
          <a:stretch/>
        </p:blipFill>
        <p:spPr>
          <a:xfrm>
            <a:off x="8079774" y="90616"/>
            <a:ext cx="981848" cy="584887"/>
          </a:xfrm>
          <a:prstGeom prst="rect">
            <a:avLst/>
          </a:prstGeom>
        </p:spPr>
      </p:pic>
      <p:sp>
        <p:nvSpPr>
          <p:cNvPr id="4" name="Rectangle 3">
            <a:extLst>
              <a:ext uri="{FF2B5EF4-FFF2-40B4-BE49-F238E27FC236}">
                <a16:creationId xmlns:a16="http://schemas.microsoft.com/office/drawing/2014/main" id="{D81033B9-A57C-97A5-F070-08146C26A944}"/>
              </a:ext>
            </a:extLst>
          </p:cNvPr>
          <p:cNvSpPr/>
          <p:nvPr/>
        </p:nvSpPr>
        <p:spPr>
          <a:xfrm>
            <a:off x="0" y="5045529"/>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1D50F7-C56D-93C3-96E4-87EB366C5A33}"/>
              </a:ext>
            </a:extLst>
          </p:cNvPr>
          <p:cNvSpPr/>
          <p:nvPr/>
        </p:nvSpPr>
        <p:spPr>
          <a:xfrm>
            <a:off x="0" y="678505"/>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430905A-7F3C-D2AF-50A0-AD20BA784F0F}"/>
              </a:ext>
            </a:extLst>
          </p:cNvPr>
          <p:cNvSpPr txBox="1"/>
          <p:nvPr/>
        </p:nvSpPr>
        <p:spPr>
          <a:xfrm>
            <a:off x="-2" y="142229"/>
            <a:ext cx="9061624" cy="954107"/>
          </a:xfrm>
          <a:prstGeom prst="rect">
            <a:avLst/>
          </a:prstGeom>
          <a:noFill/>
        </p:spPr>
        <p:txBody>
          <a:bodyPr wrap="square" rtlCol="0">
            <a:spAutoFit/>
          </a:bodyPr>
          <a:lstStyle>
            <a:defPPr marR="0" lvl="0" algn="l" rtl="0">
              <a:lnSpc>
                <a:spcPct val="100000"/>
              </a:lnSpc>
              <a:spcBef>
                <a:spcPts val="0"/>
              </a:spcBef>
              <a:spcAft>
                <a:spcPts val="0"/>
              </a:spcAft>
            </a:defPPr>
            <a:lvl1pPr marL="0" defTabSz="914400" eaLnBrk="1" latinLnBrk="0" hangingPunct="1">
              <a:defRPr b="1" kern="1200">
                <a:solidFill>
                  <a:schemeClr val="tx1"/>
                </a:solidFill>
                <a:latin typeface="Montserrat ExtraBold" panose="00000900000000000000" pitchFamily="2" charset="0"/>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en-US" sz="2800" dirty="0"/>
              <a:t>6. TẬP MỤC HỮU ÍCH, GIẢI THUẬT LIÊN QUAN</a:t>
            </a:r>
          </a:p>
          <a:p>
            <a:endParaRPr lang="en-US" sz="2800" dirty="0"/>
          </a:p>
        </p:txBody>
      </p:sp>
      <p:sp>
        <p:nvSpPr>
          <p:cNvPr id="5" name="TextBox 4">
            <a:extLst>
              <a:ext uri="{FF2B5EF4-FFF2-40B4-BE49-F238E27FC236}">
                <a16:creationId xmlns:a16="http://schemas.microsoft.com/office/drawing/2014/main" id="{3D2D3988-8FB1-947E-8E11-99303B687A73}"/>
              </a:ext>
            </a:extLst>
          </p:cNvPr>
          <p:cNvSpPr txBox="1"/>
          <p:nvPr/>
        </p:nvSpPr>
        <p:spPr>
          <a:xfrm>
            <a:off x="-2" y="778617"/>
            <a:ext cx="9144000" cy="662617"/>
          </a:xfrm>
          <a:prstGeom prst="rect">
            <a:avLst/>
          </a:prstGeom>
          <a:noFill/>
        </p:spPr>
        <p:txBody>
          <a:bodyPr wrap="square" rtlCol="0">
            <a:spAutoFit/>
          </a:bodyPr>
          <a:lstStyle/>
          <a:p>
            <a:pPr marL="230188" lvl="1" indent="231775" algn="just" fontAlgn="base">
              <a:lnSpc>
                <a:spcPts val="2250"/>
              </a:lnSpc>
            </a:pPr>
            <a:r>
              <a:rPr lang="en-US" sz="1800" dirty="0">
                <a:latin typeface="Times New Roman" panose="02020603050405020304" pitchFamily="18" charset="0"/>
              </a:rPr>
              <a:t>Link </a:t>
            </a:r>
            <a:r>
              <a:rPr lang="en-US" sz="1800" dirty="0" err="1">
                <a:latin typeface="Times New Roman" panose="02020603050405020304" pitchFamily="18" charset="0"/>
              </a:rPr>
              <a:t>github:https</a:t>
            </a:r>
            <a:r>
              <a:rPr lang="en-US" sz="1800" dirty="0">
                <a:latin typeface="Times New Roman" panose="02020603050405020304" pitchFamily="18" charset="0"/>
              </a:rPr>
              <a:t>://github.com/dukelw/mining-high-utility-itemsets-from-unstable-negative-profit-databases</a:t>
            </a:r>
          </a:p>
        </p:txBody>
      </p:sp>
      <p:pic>
        <p:nvPicPr>
          <p:cNvPr id="7" name="Picture 6" descr="A qr code on a white background&#10;&#10;AI-generated content may be incorrect.">
            <a:extLst>
              <a:ext uri="{FF2B5EF4-FFF2-40B4-BE49-F238E27FC236}">
                <a16:creationId xmlns:a16="http://schemas.microsoft.com/office/drawing/2014/main" id="{DA28E0FD-A43C-7A0D-0E58-8966CB5F4EA9}"/>
              </a:ext>
            </a:extLst>
          </p:cNvPr>
          <p:cNvPicPr>
            <a:picLocks noChangeAspect="1"/>
          </p:cNvPicPr>
          <p:nvPr/>
        </p:nvPicPr>
        <p:blipFill>
          <a:blip r:embed="rId4"/>
          <a:stretch>
            <a:fillRect/>
          </a:stretch>
        </p:blipFill>
        <p:spPr>
          <a:xfrm>
            <a:off x="2593374" y="1245459"/>
            <a:ext cx="3675620" cy="3675620"/>
          </a:xfrm>
          <a:prstGeom prst="rect">
            <a:avLst/>
          </a:prstGeom>
        </p:spPr>
      </p:pic>
    </p:spTree>
    <p:extLst>
      <p:ext uri="{BB962C8B-B14F-4D97-AF65-F5344CB8AC3E}">
        <p14:creationId xmlns:p14="http://schemas.microsoft.com/office/powerpoint/2010/main" val="3829243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AABC67A5-2588-9C92-081A-DA40EEF680C5}"/>
            </a:ext>
          </a:extLst>
        </p:cNvPr>
        <p:cNvGrpSpPr/>
        <p:nvPr/>
      </p:nvGrpSpPr>
      <p:grpSpPr>
        <a:xfrm>
          <a:off x="0" y="0"/>
          <a:ext cx="0" cy="0"/>
          <a:chOff x="0" y="0"/>
          <a:chExt cx="0" cy="0"/>
        </a:xfrm>
      </p:grpSpPr>
      <p:pic>
        <p:nvPicPr>
          <p:cNvPr id="3" name="Picture 2" descr="A blue and red logo&#10;&#10;AI-generated content may be incorrect.">
            <a:extLst>
              <a:ext uri="{FF2B5EF4-FFF2-40B4-BE49-F238E27FC236}">
                <a16:creationId xmlns:a16="http://schemas.microsoft.com/office/drawing/2014/main" id="{F1981707-A3A8-6F97-3F80-1169C27807A4}"/>
              </a:ext>
            </a:extLst>
          </p:cNvPr>
          <p:cNvPicPr>
            <a:picLocks noChangeAspect="1"/>
          </p:cNvPicPr>
          <p:nvPr/>
        </p:nvPicPr>
        <p:blipFill>
          <a:blip r:embed="rId3"/>
          <a:srcRect l="-1" t="22280" r="1649" b="19132"/>
          <a:stretch/>
        </p:blipFill>
        <p:spPr>
          <a:xfrm>
            <a:off x="8079774" y="90616"/>
            <a:ext cx="981848" cy="584887"/>
          </a:xfrm>
          <a:prstGeom prst="rect">
            <a:avLst/>
          </a:prstGeom>
        </p:spPr>
      </p:pic>
      <p:sp>
        <p:nvSpPr>
          <p:cNvPr id="4" name="Rectangle 3">
            <a:extLst>
              <a:ext uri="{FF2B5EF4-FFF2-40B4-BE49-F238E27FC236}">
                <a16:creationId xmlns:a16="http://schemas.microsoft.com/office/drawing/2014/main" id="{76A41D1A-3BE6-EE68-610A-553516416870}"/>
              </a:ext>
            </a:extLst>
          </p:cNvPr>
          <p:cNvSpPr/>
          <p:nvPr/>
        </p:nvSpPr>
        <p:spPr>
          <a:xfrm>
            <a:off x="0" y="5045529"/>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84FF376-DEDB-5A0F-76B9-DCC43318D65C}"/>
              </a:ext>
            </a:extLst>
          </p:cNvPr>
          <p:cNvSpPr/>
          <p:nvPr/>
        </p:nvSpPr>
        <p:spPr>
          <a:xfrm>
            <a:off x="0" y="678505"/>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C60E3F5-042B-3559-805F-CE7A63382A96}"/>
              </a:ext>
            </a:extLst>
          </p:cNvPr>
          <p:cNvSpPr txBox="1"/>
          <p:nvPr/>
        </p:nvSpPr>
        <p:spPr>
          <a:xfrm>
            <a:off x="-2" y="142229"/>
            <a:ext cx="8699159" cy="954107"/>
          </a:xfrm>
          <a:prstGeom prst="rect">
            <a:avLst/>
          </a:prstGeom>
          <a:noFill/>
        </p:spPr>
        <p:txBody>
          <a:bodyPr wrap="square" rtlCol="0">
            <a:spAutoFit/>
          </a:bodyPr>
          <a:lstStyle>
            <a:defPPr marR="0" lvl="0" algn="l" rtl="0">
              <a:lnSpc>
                <a:spcPct val="100000"/>
              </a:lnSpc>
              <a:spcBef>
                <a:spcPts val="0"/>
              </a:spcBef>
              <a:spcAft>
                <a:spcPts val="0"/>
              </a:spcAft>
            </a:defPPr>
            <a:lvl1pPr marL="0" defTabSz="914400" eaLnBrk="1" latinLnBrk="0" hangingPunct="1">
              <a:defRPr b="1" kern="1200">
                <a:solidFill>
                  <a:schemeClr val="tx1"/>
                </a:solidFill>
                <a:latin typeface="Montserrat ExtraBold" panose="00000900000000000000" pitchFamily="2" charset="0"/>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en-US" sz="2800" dirty="0"/>
              <a:t>THAM KHẢO</a:t>
            </a:r>
          </a:p>
          <a:p>
            <a:endParaRPr lang="en-US" sz="2800" dirty="0"/>
          </a:p>
        </p:txBody>
      </p:sp>
      <p:sp>
        <p:nvSpPr>
          <p:cNvPr id="5" name="TextBox 4">
            <a:extLst>
              <a:ext uri="{FF2B5EF4-FFF2-40B4-BE49-F238E27FC236}">
                <a16:creationId xmlns:a16="http://schemas.microsoft.com/office/drawing/2014/main" id="{EF85AEAD-6820-F134-1023-80D9C417E816}"/>
              </a:ext>
            </a:extLst>
          </p:cNvPr>
          <p:cNvSpPr txBox="1"/>
          <p:nvPr/>
        </p:nvSpPr>
        <p:spPr>
          <a:xfrm>
            <a:off x="-2" y="778617"/>
            <a:ext cx="9144000" cy="2860655"/>
          </a:xfrm>
          <a:prstGeom prst="rect">
            <a:avLst/>
          </a:prstGeom>
          <a:noFill/>
        </p:spPr>
        <p:txBody>
          <a:bodyPr wrap="square" rtlCol="0">
            <a:spAutoFit/>
          </a:bodyPr>
          <a:lstStyle/>
          <a:p>
            <a:pPr marL="342900" marR="0" lvl="0" indent="-342900" algn="just">
              <a:lnSpc>
                <a:spcPct val="150000"/>
              </a:lnSpc>
              <a:buFont typeface="+mj-lt"/>
              <a:buAutoNum type="arabicPeriod"/>
            </a:pPr>
            <a:r>
              <a:rPr lang="en-US" sz="1800" u="sng" dirty="0">
                <a:solidFill>
                  <a:srgbClr val="0000FF"/>
                </a:solidFill>
                <a:effectLst/>
                <a:latin typeface="Times New Roman" panose="02020603050405020304" pitchFamily="18" charset="0"/>
                <a:ea typeface="Times New Roman" panose="02020603050405020304" pitchFamily="18" charset="0"/>
                <a:hlinkClick r:id="rId4"/>
              </a:rPr>
              <a:t>Jure </a:t>
            </a:r>
            <a:r>
              <a:rPr lang="en-US" sz="1800" u="sng" dirty="0" err="1">
                <a:solidFill>
                  <a:srgbClr val="0000FF"/>
                </a:solidFill>
                <a:effectLst/>
                <a:latin typeface="Times New Roman" panose="02020603050405020304" pitchFamily="18" charset="0"/>
                <a:ea typeface="Times New Roman" panose="02020603050405020304" pitchFamily="18" charset="0"/>
                <a:hlinkClick r:id="rId4"/>
              </a:rPr>
              <a:t>Leskovec</a:t>
            </a:r>
            <a:r>
              <a:rPr lang="en-US" sz="1800" dirty="0">
                <a:effectLst/>
                <a:latin typeface="Times New Roman" panose="02020603050405020304" pitchFamily="18" charset="0"/>
                <a:ea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hlinkClick r:id="rId5"/>
              </a:rPr>
              <a:t>Anand Rajaraman</a:t>
            </a:r>
            <a:r>
              <a:rPr lang="en-US" sz="1800" dirty="0">
                <a:effectLst/>
                <a:latin typeface="Times New Roman" panose="02020603050405020304" pitchFamily="18" charset="0"/>
                <a:ea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hlinkClick r:id="rId6"/>
              </a:rPr>
              <a:t>Jeff Ullman</a:t>
            </a:r>
            <a:r>
              <a:rPr lang="en-US" sz="1800" dirty="0">
                <a:effectLst/>
                <a:latin typeface="Times New Roman" panose="02020603050405020304" pitchFamily="18" charset="0"/>
                <a:ea typeface="Times New Roman" panose="02020603050405020304" pitchFamily="18" charset="0"/>
              </a:rPr>
              <a:t>. Mining of Massive Datasets (3rd ed.). Chapter 6, pp 213-251 </a:t>
            </a:r>
          </a:p>
          <a:p>
            <a:pPr marL="342900" marR="0" lvl="0" indent="-342900" algn="just">
              <a:lnSpc>
                <a:spcPct val="150000"/>
              </a:lnSpc>
              <a:buFont typeface="+mj-lt"/>
              <a:buAutoNum type="arabicPeriod"/>
            </a:pPr>
            <a:r>
              <a:rPr lang="en-US" sz="1800" dirty="0">
                <a:effectLst/>
                <a:latin typeface="Times New Roman" panose="02020603050405020304" pitchFamily="18" charset="0"/>
                <a:ea typeface="Times New Roman" panose="02020603050405020304" pitchFamily="18" charset="0"/>
              </a:rPr>
              <a:t>H. Toivonen, “Sampling large databases for association rules,” Intl. Conf. on Very Large Databases, pp. 134–145, 1996.</a:t>
            </a:r>
          </a:p>
          <a:p>
            <a:pPr marL="342900" marR="0" lvl="0" indent="-342900" algn="just">
              <a:lnSpc>
                <a:spcPct val="150000"/>
              </a:lnSpc>
              <a:buFont typeface="+mj-lt"/>
              <a:buAutoNum type="arabicPeriod"/>
            </a:pPr>
            <a:r>
              <a:rPr lang="en-US" sz="1800" dirty="0">
                <a:effectLst/>
                <a:latin typeface="Times New Roman" panose="02020603050405020304" pitchFamily="18" charset="0"/>
                <a:ea typeface="Times New Roman" panose="02020603050405020304" pitchFamily="18" charset="0"/>
              </a:rPr>
              <a:t>PCY Algorithm in Big Data Analytics [Online]. Available: </a:t>
            </a:r>
            <a:r>
              <a:rPr lang="en-US" sz="1800" u="sng" dirty="0">
                <a:solidFill>
                  <a:srgbClr val="0000FF"/>
                </a:solidFill>
                <a:effectLst/>
                <a:latin typeface="Times New Roman" panose="02020603050405020304" pitchFamily="18" charset="0"/>
                <a:ea typeface="Times New Roman" panose="02020603050405020304" pitchFamily="18" charset="0"/>
                <a:hlinkClick r:id="rId7"/>
              </a:rPr>
              <a:t>https://shorturl.at/c9WyU</a:t>
            </a:r>
            <a:r>
              <a:rPr lang="en-US" sz="1800" dirty="0">
                <a:effectLst/>
                <a:latin typeface="Times New Roman" panose="02020603050405020304" pitchFamily="18" charset="0"/>
                <a:ea typeface="Times New Roman" panose="02020603050405020304" pitchFamily="18" charset="0"/>
              </a:rPr>
              <a:t>.</a:t>
            </a:r>
          </a:p>
          <a:p>
            <a:pPr marL="342900" marR="0" lvl="0" indent="-342900" algn="just">
              <a:lnSpc>
                <a:spcPct val="150000"/>
              </a:lnSpc>
              <a:buFont typeface="+mj-lt"/>
              <a:buAutoNum type="arabicPeriod"/>
            </a:pPr>
            <a:r>
              <a:rPr lang="en-US" sz="1800" dirty="0">
                <a:effectLst/>
                <a:latin typeface="Times New Roman" panose="02020603050405020304" pitchFamily="18" charset="0"/>
                <a:ea typeface="Times New Roman" panose="02020603050405020304" pitchFamily="18" charset="0"/>
              </a:rPr>
              <a:t>The SON Algorithm and Map – Reduce [Online]. Available: </a:t>
            </a:r>
            <a:r>
              <a:rPr lang="en-US" sz="1800" u="sng" dirty="0">
                <a:solidFill>
                  <a:srgbClr val="0000FF"/>
                </a:solidFill>
                <a:effectLst/>
                <a:latin typeface="Times New Roman" panose="02020603050405020304" pitchFamily="18" charset="0"/>
                <a:ea typeface="Times New Roman" panose="02020603050405020304" pitchFamily="18" charset="0"/>
                <a:hlinkClick r:id="rId8"/>
              </a:rPr>
              <a:t>https://shorturl.at/sDj4T</a:t>
            </a:r>
            <a:r>
              <a:rPr lang="en-US" sz="1800" u="sng" dirty="0">
                <a:solidFill>
                  <a:srgbClr val="0000FF"/>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230188" lvl="1" indent="231775" algn="just" fontAlgn="base">
              <a:lnSpc>
                <a:spcPts val="2250"/>
              </a:lnSpc>
            </a:pPr>
            <a:endParaRPr lang="en-US" sz="1800" b="1" dirty="0">
              <a:latin typeface="Times New Roman" panose="02020603050405020304" pitchFamily="18" charset="0"/>
            </a:endParaRPr>
          </a:p>
        </p:txBody>
      </p:sp>
    </p:spTree>
    <p:extLst>
      <p:ext uri="{BB962C8B-B14F-4D97-AF65-F5344CB8AC3E}">
        <p14:creationId xmlns:p14="http://schemas.microsoft.com/office/powerpoint/2010/main" val="1717572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8650F49C-9675-3AC6-EBB6-25067D32FEF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0EE9E4E-2F12-E816-121E-80EEE16FC23E}"/>
              </a:ext>
            </a:extLst>
          </p:cNvPr>
          <p:cNvSpPr/>
          <p:nvPr/>
        </p:nvSpPr>
        <p:spPr>
          <a:xfrm>
            <a:off x="0" y="0"/>
            <a:ext cx="4216320" cy="5143500"/>
          </a:xfrm>
          <a:prstGeom prst="rect">
            <a:avLst/>
          </a:prstGeom>
          <a:gradFill flip="none" rotWithShape="1">
            <a:gsLst>
              <a:gs pos="0">
                <a:schemeClr val="accent1">
                  <a:lumMod val="5000"/>
                  <a:lumOff val="95000"/>
                  <a:alpha val="0"/>
                </a:schemeClr>
              </a:gs>
              <a:gs pos="21000">
                <a:schemeClr val="accent1">
                  <a:lumMod val="5000"/>
                  <a:lumOff val="95000"/>
                  <a:alpha val="64000"/>
                </a:schemeClr>
              </a:gs>
              <a:gs pos="100000">
                <a:srgbClr val="0065A9">
                  <a:alpha val="68000"/>
                </a:srgbClr>
              </a:gs>
              <a:gs pos="90000">
                <a:srgbClr val="0065A9">
                  <a:alpha val="68000"/>
                </a:srgbClr>
              </a:gs>
              <a:gs pos="100000">
                <a:srgbClr val="0065A9">
                  <a:alpha val="64000"/>
                </a:srgb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Google Shape;57;p15">
            <a:extLst>
              <a:ext uri="{FF2B5EF4-FFF2-40B4-BE49-F238E27FC236}">
                <a16:creationId xmlns:a16="http://schemas.microsoft.com/office/drawing/2014/main" id="{E0D318EB-FEC1-E533-BA2D-889FC47B1820}"/>
              </a:ext>
            </a:extLst>
          </p:cNvPr>
          <p:cNvSpPr txBox="1">
            <a:spLocks noGrp="1"/>
          </p:cNvSpPr>
          <p:nvPr>
            <p:ph type="ctrTitle"/>
          </p:nvPr>
        </p:nvSpPr>
        <p:spPr>
          <a:xfrm>
            <a:off x="197719" y="346008"/>
            <a:ext cx="5287090" cy="243588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CẢM ƠN THẦY VÀ CÁC BẠN ĐÃ LẮNG NGHE</a:t>
            </a:r>
            <a:endParaRPr dirty="0"/>
          </a:p>
        </p:txBody>
      </p:sp>
      <p:sp>
        <p:nvSpPr>
          <p:cNvPr id="59" name="Google Shape;59;p15">
            <a:extLst>
              <a:ext uri="{FF2B5EF4-FFF2-40B4-BE49-F238E27FC236}">
                <a16:creationId xmlns:a16="http://schemas.microsoft.com/office/drawing/2014/main" id="{E6AC74BF-243C-7756-A951-F8D9576EB7EF}"/>
              </a:ext>
            </a:extLst>
          </p:cNvPr>
          <p:cNvSpPr/>
          <p:nvPr/>
        </p:nvSpPr>
        <p:spPr>
          <a:xfrm rot="5400000">
            <a:off x="7464244" y="3469259"/>
            <a:ext cx="692400" cy="692400"/>
          </a:xfrm>
          <a:prstGeom prst="ellipse">
            <a:avLst/>
          </a:prstGeom>
          <a:solidFill>
            <a:srgbClr val="FFFFFF"/>
          </a:solidFill>
          <a:ln w="2857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1"/>
              </a:solidFill>
              <a:latin typeface="Fira Sans Extra Condensed"/>
              <a:ea typeface="Fira Sans Extra Condensed"/>
              <a:cs typeface="Fira Sans Extra Condensed"/>
              <a:sym typeface="Fira Sans Extra Condensed"/>
            </a:endParaRPr>
          </a:p>
        </p:txBody>
      </p:sp>
      <p:sp>
        <p:nvSpPr>
          <p:cNvPr id="60" name="Google Shape;60;p15">
            <a:extLst>
              <a:ext uri="{FF2B5EF4-FFF2-40B4-BE49-F238E27FC236}">
                <a16:creationId xmlns:a16="http://schemas.microsoft.com/office/drawing/2014/main" id="{61D52073-1CD5-DC24-1244-C5C2F16175F7}"/>
              </a:ext>
            </a:extLst>
          </p:cNvPr>
          <p:cNvSpPr/>
          <p:nvPr/>
        </p:nvSpPr>
        <p:spPr>
          <a:xfrm rot="5400000">
            <a:off x="6633319" y="3469259"/>
            <a:ext cx="692400" cy="692400"/>
          </a:xfrm>
          <a:prstGeom prst="ellipse">
            <a:avLst/>
          </a:prstGeom>
          <a:solidFill>
            <a:srgbClr val="FFFFFF"/>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2"/>
              </a:solidFill>
              <a:latin typeface="Fira Sans Extra Condensed"/>
              <a:ea typeface="Fira Sans Extra Condensed"/>
              <a:cs typeface="Fira Sans Extra Condensed"/>
              <a:sym typeface="Fira Sans Extra Condensed"/>
            </a:endParaRPr>
          </a:p>
        </p:txBody>
      </p:sp>
      <p:sp>
        <p:nvSpPr>
          <p:cNvPr id="61" name="Google Shape;61;p15">
            <a:extLst>
              <a:ext uri="{FF2B5EF4-FFF2-40B4-BE49-F238E27FC236}">
                <a16:creationId xmlns:a16="http://schemas.microsoft.com/office/drawing/2014/main" id="{7886C72C-8A66-9675-BA49-D698F7A26196}"/>
              </a:ext>
            </a:extLst>
          </p:cNvPr>
          <p:cNvSpPr/>
          <p:nvPr/>
        </p:nvSpPr>
        <p:spPr>
          <a:xfrm rot="5400000">
            <a:off x="5802394" y="3469259"/>
            <a:ext cx="692400" cy="692400"/>
          </a:xfrm>
          <a:prstGeom prst="ellipse">
            <a:avLst/>
          </a:prstGeom>
          <a:solidFill>
            <a:srgbClr val="FFFFFF"/>
          </a:solidFill>
          <a:ln w="2857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3"/>
              </a:solidFill>
              <a:latin typeface="Fira Sans Extra Condensed"/>
              <a:ea typeface="Fira Sans Extra Condensed"/>
              <a:cs typeface="Fira Sans Extra Condensed"/>
              <a:sym typeface="Fira Sans Extra Condensed"/>
            </a:endParaRPr>
          </a:p>
        </p:txBody>
      </p:sp>
      <p:sp>
        <p:nvSpPr>
          <p:cNvPr id="62" name="Google Shape;62;p15">
            <a:extLst>
              <a:ext uri="{FF2B5EF4-FFF2-40B4-BE49-F238E27FC236}">
                <a16:creationId xmlns:a16="http://schemas.microsoft.com/office/drawing/2014/main" id="{D4A04AD8-02F9-2CAA-35A0-C4D9E37D5620}"/>
              </a:ext>
            </a:extLst>
          </p:cNvPr>
          <p:cNvSpPr/>
          <p:nvPr/>
        </p:nvSpPr>
        <p:spPr>
          <a:xfrm rot="5400000">
            <a:off x="4971469" y="3469259"/>
            <a:ext cx="692400" cy="692400"/>
          </a:xfrm>
          <a:prstGeom prst="ellipse">
            <a:avLst/>
          </a:prstGeom>
          <a:solidFill>
            <a:srgbClr val="FFFFFF"/>
          </a:solidFill>
          <a:ln w="28575"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4"/>
              </a:solidFill>
              <a:latin typeface="Fira Sans Extra Condensed"/>
              <a:ea typeface="Fira Sans Extra Condensed"/>
              <a:cs typeface="Fira Sans Extra Condensed"/>
              <a:sym typeface="Fira Sans Extra Condensed"/>
            </a:endParaRPr>
          </a:p>
        </p:txBody>
      </p:sp>
      <p:sp>
        <p:nvSpPr>
          <p:cNvPr id="63" name="Google Shape;63;p15">
            <a:extLst>
              <a:ext uri="{FF2B5EF4-FFF2-40B4-BE49-F238E27FC236}">
                <a16:creationId xmlns:a16="http://schemas.microsoft.com/office/drawing/2014/main" id="{B5B56A3A-B9BD-19F3-C80C-C8642E65E56A}"/>
              </a:ext>
            </a:extLst>
          </p:cNvPr>
          <p:cNvSpPr/>
          <p:nvPr/>
        </p:nvSpPr>
        <p:spPr>
          <a:xfrm rot="5400000">
            <a:off x="5980990" y="962641"/>
            <a:ext cx="1230000" cy="12684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15">
            <a:extLst>
              <a:ext uri="{FF2B5EF4-FFF2-40B4-BE49-F238E27FC236}">
                <a16:creationId xmlns:a16="http://schemas.microsoft.com/office/drawing/2014/main" id="{7A5671B9-5643-24A5-54FC-008F47310561}"/>
              </a:ext>
            </a:extLst>
          </p:cNvPr>
          <p:cNvGrpSpPr/>
          <p:nvPr/>
        </p:nvGrpSpPr>
        <p:grpSpPr>
          <a:xfrm>
            <a:off x="6373463" y="1220354"/>
            <a:ext cx="379746" cy="379756"/>
            <a:chOff x="-2571737" y="2403625"/>
            <a:chExt cx="292225" cy="291425"/>
          </a:xfrm>
        </p:grpSpPr>
        <p:sp>
          <p:nvSpPr>
            <p:cNvPr id="65" name="Google Shape;65;p15">
              <a:extLst>
                <a:ext uri="{FF2B5EF4-FFF2-40B4-BE49-F238E27FC236}">
                  <a16:creationId xmlns:a16="http://schemas.microsoft.com/office/drawing/2014/main" id="{DEE18D4B-BA1D-C3BC-F63A-AC282E32396F}"/>
                </a:ext>
              </a:extLst>
            </p:cNvPr>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a:extLst>
                <a:ext uri="{FF2B5EF4-FFF2-40B4-BE49-F238E27FC236}">
                  <a16:creationId xmlns:a16="http://schemas.microsoft.com/office/drawing/2014/main" id="{AD3501D2-698E-521F-0094-6FCA06AC9948}"/>
                </a:ext>
              </a:extLst>
            </p:cNvPr>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a:extLst>
                <a:ext uri="{FF2B5EF4-FFF2-40B4-BE49-F238E27FC236}">
                  <a16:creationId xmlns:a16="http://schemas.microsoft.com/office/drawing/2014/main" id="{D58752AA-80E3-2EE1-D2D1-62A00106F356}"/>
                </a:ext>
              </a:extLst>
            </p:cNvPr>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a:extLst>
                <a:ext uri="{FF2B5EF4-FFF2-40B4-BE49-F238E27FC236}">
                  <a16:creationId xmlns:a16="http://schemas.microsoft.com/office/drawing/2014/main" id="{375F0558-EE76-2222-B4B0-090E609475DF}"/>
                </a:ext>
              </a:extLst>
            </p:cNvPr>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a:extLst>
                <a:ext uri="{FF2B5EF4-FFF2-40B4-BE49-F238E27FC236}">
                  <a16:creationId xmlns:a16="http://schemas.microsoft.com/office/drawing/2014/main" id="{F7FCAFB2-8C45-34A7-310D-AF26C12D1610}"/>
                </a:ext>
              </a:extLst>
            </p:cNvPr>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a:extLst>
                <a:ext uri="{FF2B5EF4-FFF2-40B4-BE49-F238E27FC236}">
                  <a16:creationId xmlns:a16="http://schemas.microsoft.com/office/drawing/2014/main" id="{48CCEBFB-2825-D85C-3530-B1E33F9BF13E}"/>
                </a:ext>
              </a:extLst>
            </p:cNvPr>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a:extLst>
                <a:ext uri="{FF2B5EF4-FFF2-40B4-BE49-F238E27FC236}">
                  <a16:creationId xmlns:a16="http://schemas.microsoft.com/office/drawing/2014/main" id="{AE10D618-ECE6-2761-F91B-05A0AE8819FA}"/>
                </a:ext>
              </a:extLst>
            </p:cNvPr>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15">
            <a:extLst>
              <a:ext uri="{FF2B5EF4-FFF2-40B4-BE49-F238E27FC236}">
                <a16:creationId xmlns:a16="http://schemas.microsoft.com/office/drawing/2014/main" id="{1CF91916-F795-6BEE-AB03-A90B29B77056}"/>
              </a:ext>
            </a:extLst>
          </p:cNvPr>
          <p:cNvSpPr/>
          <p:nvPr/>
        </p:nvSpPr>
        <p:spPr>
          <a:xfrm>
            <a:off x="5838205" y="1687645"/>
            <a:ext cx="1450500" cy="2856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a:solidFill>
                  <a:schemeClr val="dk1"/>
                </a:solidFill>
                <a:latin typeface="Fira Sans Extra Condensed"/>
                <a:ea typeface="Fira Sans Extra Condensed"/>
                <a:cs typeface="Fira Sans Extra Condensed"/>
                <a:sym typeface="Fira Sans Extra Condensed"/>
              </a:rPr>
              <a:t>Big Data</a:t>
            </a:r>
            <a:endParaRPr sz="1900" b="1">
              <a:solidFill>
                <a:schemeClr val="dk1"/>
              </a:solidFill>
              <a:latin typeface="Fira Sans Extra Condensed"/>
              <a:ea typeface="Fira Sans Extra Condensed"/>
              <a:cs typeface="Fira Sans Extra Condensed"/>
              <a:sym typeface="Fira Sans Extra Condensed"/>
            </a:endParaRPr>
          </a:p>
        </p:txBody>
      </p:sp>
      <p:cxnSp>
        <p:nvCxnSpPr>
          <p:cNvPr id="73" name="Google Shape;73;p15">
            <a:extLst>
              <a:ext uri="{FF2B5EF4-FFF2-40B4-BE49-F238E27FC236}">
                <a16:creationId xmlns:a16="http://schemas.microsoft.com/office/drawing/2014/main" id="{70938011-405B-2B04-D52B-58F8CF81566F}"/>
              </a:ext>
            </a:extLst>
          </p:cNvPr>
          <p:cNvCxnSpPr>
            <a:stCxn id="63" idx="3"/>
            <a:endCxn id="62" idx="2"/>
          </p:cNvCxnSpPr>
          <p:nvPr/>
        </p:nvCxnSpPr>
        <p:spPr>
          <a:xfrm rot="5400000">
            <a:off x="5328190" y="2201341"/>
            <a:ext cx="1257300" cy="1278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4" name="Google Shape;74;p15">
            <a:extLst>
              <a:ext uri="{FF2B5EF4-FFF2-40B4-BE49-F238E27FC236}">
                <a16:creationId xmlns:a16="http://schemas.microsoft.com/office/drawing/2014/main" id="{09AC1A48-CFED-B5FC-5A82-418C8401F336}"/>
              </a:ext>
            </a:extLst>
          </p:cNvPr>
          <p:cNvCxnSpPr>
            <a:stCxn id="63" idx="3"/>
            <a:endCxn id="61" idx="2"/>
          </p:cNvCxnSpPr>
          <p:nvPr/>
        </p:nvCxnSpPr>
        <p:spPr>
          <a:xfrm rot="5400000">
            <a:off x="5743690" y="2616841"/>
            <a:ext cx="1257300" cy="447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5" name="Google Shape;75;p15">
            <a:extLst>
              <a:ext uri="{FF2B5EF4-FFF2-40B4-BE49-F238E27FC236}">
                <a16:creationId xmlns:a16="http://schemas.microsoft.com/office/drawing/2014/main" id="{DB965197-E0CF-429F-92B2-BBD52D46AA41}"/>
              </a:ext>
            </a:extLst>
          </p:cNvPr>
          <p:cNvCxnSpPr>
            <a:stCxn id="63" idx="3"/>
            <a:endCxn id="60" idx="2"/>
          </p:cNvCxnSpPr>
          <p:nvPr/>
        </p:nvCxnSpPr>
        <p:spPr>
          <a:xfrm rot="-5400000" flipH="1">
            <a:off x="6159040" y="2648791"/>
            <a:ext cx="1257300" cy="3834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6" name="Google Shape;76;p15">
            <a:extLst>
              <a:ext uri="{FF2B5EF4-FFF2-40B4-BE49-F238E27FC236}">
                <a16:creationId xmlns:a16="http://schemas.microsoft.com/office/drawing/2014/main" id="{D76ABAEC-FFBA-3751-8824-8FC72ECA1A60}"/>
              </a:ext>
            </a:extLst>
          </p:cNvPr>
          <p:cNvCxnSpPr>
            <a:stCxn id="63" idx="3"/>
            <a:endCxn id="59" idx="2"/>
          </p:cNvCxnSpPr>
          <p:nvPr/>
        </p:nvCxnSpPr>
        <p:spPr>
          <a:xfrm rot="-5400000" flipH="1">
            <a:off x="6574540" y="2233291"/>
            <a:ext cx="1257300" cy="1214400"/>
          </a:xfrm>
          <a:prstGeom prst="bentConnector3">
            <a:avLst>
              <a:gd name="adj1" fmla="val 50004"/>
            </a:avLst>
          </a:prstGeom>
          <a:noFill/>
          <a:ln w="28575" cap="flat" cmpd="sng">
            <a:solidFill>
              <a:schemeClr val="accent6"/>
            </a:solidFill>
            <a:prstDash val="solid"/>
            <a:round/>
            <a:headEnd type="none" w="med" len="med"/>
            <a:tailEnd type="none" w="med" len="med"/>
          </a:ln>
        </p:spPr>
      </p:cxnSp>
      <p:grpSp>
        <p:nvGrpSpPr>
          <p:cNvPr id="77" name="Google Shape;77;p15">
            <a:extLst>
              <a:ext uri="{FF2B5EF4-FFF2-40B4-BE49-F238E27FC236}">
                <a16:creationId xmlns:a16="http://schemas.microsoft.com/office/drawing/2014/main" id="{89F3A876-107A-0CAE-80FE-79611CE90A0C}"/>
              </a:ext>
            </a:extLst>
          </p:cNvPr>
          <p:cNvGrpSpPr/>
          <p:nvPr/>
        </p:nvGrpSpPr>
        <p:grpSpPr>
          <a:xfrm>
            <a:off x="5142093" y="3632583"/>
            <a:ext cx="351136" cy="365769"/>
            <a:chOff x="-65129950" y="2646800"/>
            <a:chExt cx="311125" cy="317425"/>
          </a:xfrm>
        </p:grpSpPr>
        <p:sp>
          <p:nvSpPr>
            <p:cNvPr id="78" name="Google Shape;78;p15">
              <a:extLst>
                <a:ext uri="{FF2B5EF4-FFF2-40B4-BE49-F238E27FC236}">
                  <a16:creationId xmlns:a16="http://schemas.microsoft.com/office/drawing/2014/main" id="{8202C68A-6C37-74A5-7E5B-AB2E7F7D95FA}"/>
                </a:ext>
              </a:extLst>
            </p:cNvPr>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a:extLst>
                <a:ext uri="{FF2B5EF4-FFF2-40B4-BE49-F238E27FC236}">
                  <a16:creationId xmlns:a16="http://schemas.microsoft.com/office/drawing/2014/main" id="{B1B954AF-6421-C3CC-732B-DFD864D41069}"/>
                </a:ext>
              </a:extLst>
            </p:cNvPr>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15">
            <a:extLst>
              <a:ext uri="{FF2B5EF4-FFF2-40B4-BE49-F238E27FC236}">
                <a16:creationId xmlns:a16="http://schemas.microsoft.com/office/drawing/2014/main" id="{B3FE16C7-594A-0A52-197B-AF041AE1422E}"/>
              </a:ext>
            </a:extLst>
          </p:cNvPr>
          <p:cNvGrpSpPr/>
          <p:nvPr/>
        </p:nvGrpSpPr>
        <p:grpSpPr>
          <a:xfrm>
            <a:off x="5965703" y="3632603"/>
            <a:ext cx="365756" cy="365747"/>
            <a:chOff x="1412450" y="1954475"/>
            <a:chExt cx="297750" cy="296175"/>
          </a:xfrm>
        </p:grpSpPr>
        <p:sp>
          <p:nvSpPr>
            <p:cNvPr id="81" name="Google Shape;81;p15">
              <a:extLst>
                <a:ext uri="{FF2B5EF4-FFF2-40B4-BE49-F238E27FC236}">
                  <a16:creationId xmlns:a16="http://schemas.microsoft.com/office/drawing/2014/main" id="{CB8D41CA-C03E-5120-4D06-10A0F51565DB}"/>
                </a:ext>
              </a:extLst>
            </p:cNvPr>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a:extLst>
                <a:ext uri="{FF2B5EF4-FFF2-40B4-BE49-F238E27FC236}">
                  <a16:creationId xmlns:a16="http://schemas.microsoft.com/office/drawing/2014/main" id="{8BC38CF8-63D7-823B-A9EF-DF88AC1EBC67}"/>
                </a:ext>
              </a:extLst>
            </p:cNvPr>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15">
            <a:extLst>
              <a:ext uri="{FF2B5EF4-FFF2-40B4-BE49-F238E27FC236}">
                <a16:creationId xmlns:a16="http://schemas.microsoft.com/office/drawing/2014/main" id="{63F9E800-3B57-C703-9FC8-FE8C12469E27}"/>
              </a:ext>
            </a:extLst>
          </p:cNvPr>
          <p:cNvGrpSpPr/>
          <p:nvPr/>
        </p:nvGrpSpPr>
        <p:grpSpPr>
          <a:xfrm>
            <a:off x="6782916" y="3632592"/>
            <a:ext cx="393186" cy="365766"/>
            <a:chOff x="-62890750" y="2296300"/>
            <a:chExt cx="330825" cy="317450"/>
          </a:xfrm>
        </p:grpSpPr>
        <p:sp>
          <p:nvSpPr>
            <p:cNvPr id="84" name="Google Shape;84;p15">
              <a:extLst>
                <a:ext uri="{FF2B5EF4-FFF2-40B4-BE49-F238E27FC236}">
                  <a16:creationId xmlns:a16="http://schemas.microsoft.com/office/drawing/2014/main" id="{DB3ECDD3-D55E-982A-E126-188A260A7D8E}"/>
                </a:ext>
              </a:extLst>
            </p:cNvPr>
            <p:cNvSpPr/>
            <p:nvPr/>
          </p:nvSpPr>
          <p:spPr>
            <a:xfrm>
              <a:off x="-62890750" y="2296300"/>
              <a:ext cx="313500" cy="195375"/>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a:extLst>
                <a:ext uri="{FF2B5EF4-FFF2-40B4-BE49-F238E27FC236}">
                  <a16:creationId xmlns:a16="http://schemas.microsoft.com/office/drawing/2014/main" id="{E0C59838-63E1-0941-F0CE-2634B8B2C76C}"/>
                </a:ext>
              </a:extLst>
            </p:cNvPr>
            <p:cNvSpPr/>
            <p:nvPr/>
          </p:nvSpPr>
          <p:spPr>
            <a:xfrm>
              <a:off x="-62874975" y="2417475"/>
              <a:ext cx="315050" cy="196275"/>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a:extLst>
                <a:ext uri="{FF2B5EF4-FFF2-40B4-BE49-F238E27FC236}">
                  <a16:creationId xmlns:a16="http://schemas.microsoft.com/office/drawing/2014/main" id="{F8334174-6578-3043-43D3-AEE48F861CEE}"/>
                </a:ext>
              </a:extLst>
            </p:cNvPr>
            <p:cNvSpPr/>
            <p:nvPr/>
          </p:nvSpPr>
          <p:spPr>
            <a:xfrm>
              <a:off x="-62822225" y="2357750"/>
              <a:ext cx="193000" cy="192975"/>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15">
            <a:extLst>
              <a:ext uri="{FF2B5EF4-FFF2-40B4-BE49-F238E27FC236}">
                <a16:creationId xmlns:a16="http://schemas.microsoft.com/office/drawing/2014/main" id="{1B7FE577-D2F7-668A-A56A-9F5C3226E668}"/>
              </a:ext>
            </a:extLst>
          </p:cNvPr>
          <p:cNvGrpSpPr/>
          <p:nvPr/>
        </p:nvGrpSpPr>
        <p:grpSpPr>
          <a:xfrm>
            <a:off x="7627546" y="3632577"/>
            <a:ext cx="365770" cy="365770"/>
            <a:chOff x="-3137650" y="2408950"/>
            <a:chExt cx="291450" cy="292125"/>
          </a:xfrm>
        </p:grpSpPr>
        <p:sp>
          <p:nvSpPr>
            <p:cNvPr id="88" name="Google Shape;88;p15">
              <a:extLst>
                <a:ext uri="{FF2B5EF4-FFF2-40B4-BE49-F238E27FC236}">
                  <a16:creationId xmlns:a16="http://schemas.microsoft.com/office/drawing/2014/main" id="{C93A2C2C-DF38-1202-7F4A-9B0553470238}"/>
                </a:ext>
              </a:extLst>
            </p:cNvPr>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a:extLst>
                <a:ext uri="{FF2B5EF4-FFF2-40B4-BE49-F238E27FC236}">
                  <a16:creationId xmlns:a16="http://schemas.microsoft.com/office/drawing/2014/main" id="{98D8AE05-D2DA-D5B3-6DA1-E4FC811B6441}"/>
                </a:ext>
              </a:extLst>
            </p:cNvPr>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a:extLst>
                <a:ext uri="{FF2B5EF4-FFF2-40B4-BE49-F238E27FC236}">
                  <a16:creationId xmlns:a16="http://schemas.microsoft.com/office/drawing/2014/main" id="{069BCB7F-79EF-6F4F-E327-899CA800A27C}"/>
                </a:ext>
              </a:extLst>
            </p:cNvPr>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a:extLst>
                <a:ext uri="{FF2B5EF4-FFF2-40B4-BE49-F238E27FC236}">
                  <a16:creationId xmlns:a16="http://schemas.microsoft.com/office/drawing/2014/main" id="{75B2FB6E-F305-BC01-E8D0-CCB384F736BA}"/>
                </a:ext>
              </a:extLst>
            </p:cNvPr>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a:extLst>
                <a:ext uri="{FF2B5EF4-FFF2-40B4-BE49-F238E27FC236}">
                  <a16:creationId xmlns:a16="http://schemas.microsoft.com/office/drawing/2014/main" id="{4C734EAE-26C0-25C8-BCBF-1100A3B4DB0A}"/>
                </a:ext>
              </a:extLst>
            </p:cNvPr>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blue and red logo&#10;&#10;AI-generated content may be incorrect.">
            <a:extLst>
              <a:ext uri="{FF2B5EF4-FFF2-40B4-BE49-F238E27FC236}">
                <a16:creationId xmlns:a16="http://schemas.microsoft.com/office/drawing/2014/main" id="{F505B868-123E-D755-DA2E-639B18BE7489}"/>
              </a:ext>
            </a:extLst>
          </p:cNvPr>
          <p:cNvPicPr>
            <a:picLocks noChangeAspect="1"/>
          </p:cNvPicPr>
          <p:nvPr/>
        </p:nvPicPr>
        <p:blipFill>
          <a:blip r:embed="rId3"/>
          <a:srcRect l="-1" t="22280" r="1649" b="19132"/>
          <a:stretch/>
        </p:blipFill>
        <p:spPr>
          <a:xfrm>
            <a:off x="8079774" y="90616"/>
            <a:ext cx="981848" cy="584887"/>
          </a:xfrm>
          <a:prstGeom prst="rect">
            <a:avLst/>
          </a:prstGeom>
        </p:spPr>
      </p:pic>
      <p:sp>
        <p:nvSpPr>
          <p:cNvPr id="4" name="Rectangle 3">
            <a:extLst>
              <a:ext uri="{FF2B5EF4-FFF2-40B4-BE49-F238E27FC236}">
                <a16:creationId xmlns:a16="http://schemas.microsoft.com/office/drawing/2014/main" id="{619B6ADC-264E-984F-95D3-F5268E3A4556}"/>
              </a:ext>
            </a:extLst>
          </p:cNvPr>
          <p:cNvSpPr/>
          <p:nvPr/>
        </p:nvSpPr>
        <p:spPr>
          <a:xfrm>
            <a:off x="0" y="5045529"/>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025F7CE-75A8-11C1-6BD4-4D2C8E7DE140}"/>
              </a:ext>
            </a:extLst>
          </p:cNvPr>
          <p:cNvSpPr txBox="1"/>
          <p:nvPr/>
        </p:nvSpPr>
        <p:spPr>
          <a:xfrm>
            <a:off x="238743" y="3036494"/>
            <a:ext cx="4459520" cy="738664"/>
          </a:xfrm>
          <a:prstGeom prst="rect">
            <a:avLst/>
          </a:prstGeom>
          <a:noFill/>
        </p:spPr>
        <p:txBody>
          <a:bodyPr wrap="square" rtlCol="0">
            <a:spAutoFit/>
          </a:bodyPr>
          <a:lstStyle>
            <a:defPPr>
              <a:defRPr lang="en-US"/>
            </a:defPPr>
            <a:lvl1pPr marL="0" defTabSz="914400" eaLnBrk="1" latinLnBrk="0" hangingPunct="1">
              <a:defRPr sz="2000" b="1" kern="1200">
                <a:solidFill>
                  <a:schemeClr val="bg1"/>
                </a:solidFill>
                <a:latin typeface="Montserrat ExtraBold" panose="00000900000000000000" pitchFamily="2" charset="0"/>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en-US" sz="1400" dirty="0" err="1">
                <a:solidFill>
                  <a:schemeClr val="tx1"/>
                </a:solidFill>
              </a:rPr>
              <a:t>Người</a:t>
            </a:r>
            <a:r>
              <a:rPr lang="en-US" sz="1400" dirty="0">
                <a:solidFill>
                  <a:schemeClr val="tx1"/>
                </a:solidFill>
              </a:rPr>
              <a:t> </a:t>
            </a:r>
            <a:r>
              <a:rPr lang="en-US" sz="1400" dirty="0" err="1">
                <a:solidFill>
                  <a:schemeClr val="tx1"/>
                </a:solidFill>
              </a:rPr>
              <a:t>thực</a:t>
            </a:r>
            <a:r>
              <a:rPr lang="en-US" sz="1400" dirty="0">
                <a:solidFill>
                  <a:schemeClr val="tx1"/>
                </a:solidFill>
              </a:rPr>
              <a:t> </a:t>
            </a:r>
            <a:r>
              <a:rPr lang="en-US" sz="1400" dirty="0" err="1">
                <a:solidFill>
                  <a:schemeClr val="tx1"/>
                </a:solidFill>
              </a:rPr>
              <a:t>hiện</a:t>
            </a:r>
            <a:r>
              <a:rPr lang="en-US" sz="1400" dirty="0">
                <a:solidFill>
                  <a:schemeClr val="tx1"/>
                </a:solidFill>
              </a:rPr>
              <a:t>:</a:t>
            </a:r>
          </a:p>
          <a:p>
            <a:r>
              <a:rPr lang="en-US" sz="1400" dirty="0">
                <a:solidFill>
                  <a:schemeClr val="tx1"/>
                </a:solidFill>
              </a:rPr>
              <a:t>52200195 – </a:t>
            </a:r>
            <a:r>
              <a:rPr lang="en-US" sz="1400" dirty="0" err="1">
                <a:solidFill>
                  <a:schemeClr val="tx1"/>
                </a:solidFill>
              </a:rPr>
              <a:t>Nguyễn</a:t>
            </a:r>
            <a:r>
              <a:rPr lang="en-US" sz="1400" dirty="0">
                <a:solidFill>
                  <a:schemeClr val="tx1"/>
                </a:solidFill>
              </a:rPr>
              <a:t> Quang Vinh</a:t>
            </a:r>
          </a:p>
          <a:p>
            <a:r>
              <a:rPr lang="en-US" sz="1400" dirty="0">
                <a:solidFill>
                  <a:schemeClr val="tx1"/>
                </a:solidFill>
              </a:rPr>
              <a:t>5220038 – Lê Phan </a:t>
            </a:r>
            <a:r>
              <a:rPr lang="en-US" sz="1400" dirty="0" err="1">
                <a:solidFill>
                  <a:schemeClr val="tx1"/>
                </a:solidFill>
              </a:rPr>
              <a:t>Thế</a:t>
            </a:r>
            <a:r>
              <a:rPr lang="en-US" sz="1400" dirty="0">
                <a:solidFill>
                  <a:schemeClr val="tx1"/>
                </a:solidFill>
              </a:rPr>
              <a:t> </a:t>
            </a:r>
            <a:r>
              <a:rPr lang="en-US" sz="1400" dirty="0" err="1">
                <a:solidFill>
                  <a:schemeClr val="tx1"/>
                </a:solidFill>
              </a:rPr>
              <a:t>Vĩ</a:t>
            </a:r>
            <a:endParaRPr lang="en-US" sz="1400" dirty="0">
              <a:solidFill>
                <a:schemeClr val="tx1"/>
              </a:solidFill>
            </a:endParaRPr>
          </a:p>
        </p:txBody>
      </p:sp>
      <p:sp>
        <p:nvSpPr>
          <p:cNvPr id="10" name="TextBox 9">
            <a:extLst>
              <a:ext uri="{FF2B5EF4-FFF2-40B4-BE49-F238E27FC236}">
                <a16:creationId xmlns:a16="http://schemas.microsoft.com/office/drawing/2014/main" id="{DE3A95C8-DD29-4DD6-62B6-F0122A5A8D40}"/>
              </a:ext>
            </a:extLst>
          </p:cNvPr>
          <p:cNvSpPr txBox="1"/>
          <p:nvPr/>
        </p:nvSpPr>
        <p:spPr>
          <a:xfrm>
            <a:off x="5537185" y="4695140"/>
            <a:ext cx="4459520" cy="307777"/>
          </a:xfrm>
          <a:prstGeom prst="rect">
            <a:avLst/>
          </a:prstGeom>
          <a:noFill/>
        </p:spPr>
        <p:txBody>
          <a:bodyPr wrap="square" rtlCol="0">
            <a:spAutoFit/>
          </a:bodyPr>
          <a:lstStyle>
            <a:defPPr>
              <a:defRPr lang="en-US"/>
            </a:defPPr>
            <a:lvl1pPr marL="0" defTabSz="914400" eaLnBrk="1" latinLnBrk="0" hangingPunct="1">
              <a:defRPr sz="2000" b="1" kern="1200">
                <a:solidFill>
                  <a:schemeClr val="bg1"/>
                </a:solidFill>
                <a:latin typeface="Montserrat ExtraBold" panose="00000900000000000000" pitchFamily="2" charset="0"/>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en-US" sz="1400" dirty="0">
                <a:solidFill>
                  <a:schemeClr val="tx1"/>
                </a:solidFill>
              </a:rPr>
              <a:t>GV </a:t>
            </a:r>
            <a:r>
              <a:rPr lang="en-US" sz="1400" dirty="0" err="1">
                <a:solidFill>
                  <a:schemeClr val="tx1"/>
                </a:solidFill>
              </a:rPr>
              <a:t>Hướng</a:t>
            </a:r>
            <a:r>
              <a:rPr lang="en-US" sz="1400" dirty="0">
                <a:solidFill>
                  <a:schemeClr val="tx1"/>
                </a:solidFill>
              </a:rPr>
              <a:t> </a:t>
            </a:r>
            <a:r>
              <a:rPr lang="en-US" sz="1400" dirty="0" err="1">
                <a:solidFill>
                  <a:schemeClr val="tx1"/>
                </a:solidFill>
              </a:rPr>
              <a:t>Dẫn</a:t>
            </a:r>
            <a:r>
              <a:rPr lang="en-US" sz="1400" dirty="0">
                <a:solidFill>
                  <a:schemeClr val="tx1"/>
                </a:solidFill>
              </a:rPr>
              <a:t>: TS </a:t>
            </a:r>
            <a:r>
              <a:rPr lang="en-US" sz="1400" dirty="0" err="1">
                <a:solidFill>
                  <a:schemeClr val="tx1"/>
                </a:solidFill>
              </a:rPr>
              <a:t>Nguyễn</a:t>
            </a:r>
            <a:r>
              <a:rPr lang="en-US" sz="1400" dirty="0">
                <a:solidFill>
                  <a:schemeClr val="tx1"/>
                </a:solidFill>
              </a:rPr>
              <a:t> </a:t>
            </a:r>
            <a:r>
              <a:rPr lang="en-US" sz="1400" dirty="0" err="1">
                <a:solidFill>
                  <a:schemeClr val="tx1"/>
                </a:solidFill>
              </a:rPr>
              <a:t>Hải</a:t>
            </a:r>
            <a:r>
              <a:rPr lang="en-US" sz="1400" dirty="0">
                <a:solidFill>
                  <a:schemeClr val="tx1"/>
                </a:solidFill>
              </a:rPr>
              <a:t> </a:t>
            </a:r>
            <a:r>
              <a:rPr lang="en-US" sz="1400" dirty="0" err="1">
                <a:solidFill>
                  <a:schemeClr val="tx1"/>
                </a:solidFill>
              </a:rPr>
              <a:t>Đăng</a:t>
            </a:r>
            <a:endParaRPr lang="en-US" sz="1400" dirty="0">
              <a:solidFill>
                <a:schemeClr val="tx1"/>
              </a:solidFill>
            </a:endParaRPr>
          </a:p>
        </p:txBody>
      </p:sp>
      <p:sp>
        <p:nvSpPr>
          <p:cNvPr id="15" name="Rectangle 14">
            <a:extLst>
              <a:ext uri="{FF2B5EF4-FFF2-40B4-BE49-F238E27FC236}">
                <a16:creationId xmlns:a16="http://schemas.microsoft.com/office/drawing/2014/main" id="{FE4B1315-41C4-0409-B5B0-CCCC432133A9}"/>
              </a:ext>
            </a:extLst>
          </p:cNvPr>
          <p:cNvSpPr/>
          <p:nvPr/>
        </p:nvSpPr>
        <p:spPr>
          <a:xfrm>
            <a:off x="9425246" y="678505"/>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8760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0781BF31-C257-A7B8-7E49-B1668A7EE820}"/>
            </a:ext>
          </a:extLst>
        </p:cNvPr>
        <p:cNvGrpSpPr/>
        <p:nvPr/>
      </p:nvGrpSpPr>
      <p:grpSpPr>
        <a:xfrm>
          <a:off x="0" y="0"/>
          <a:ext cx="0" cy="0"/>
          <a:chOff x="0" y="0"/>
          <a:chExt cx="0" cy="0"/>
        </a:xfrm>
      </p:grpSpPr>
      <p:pic>
        <p:nvPicPr>
          <p:cNvPr id="3" name="Picture 2" descr="A blue and red logo&#10;&#10;AI-generated content may be incorrect.">
            <a:extLst>
              <a:ext uri="{FF2B5EF4-FFF2-40B4-BE49-F238E27FC236}">
                <a16:creationId xmlns:a16="http://schemas.microsoft.com/office/drawing/2014/main" id="{3BF1E2A8-C92F-6C07-F58A-577CB94755BC}"/>
              </a:ext>
            </a:extLst>
          </p:cNvPr>
          <p:cNvPicPr>
            <a:picLocks noChangeAspect="1"/>
          </p:cNvPicPr>
          <p:nvPr/>
        </p:nvPicPr>
        <p:blipFill>
          <a:blip r:embed="rId3"/>
          <a:srcRect l="-1" t="22280" r="1649" b="19132"/>
          <a:stretch/>
        </p:blipFill>
        <p:spPr>
          <a:xfrm>
            <a:off x="8079774" y="90616"/>
            <a:ext cx="981848" cy="584887"/>
          </a:xfrm>
          <a:prstGeom prst="rect">
            <a:avLst/>
          </a:prstGeom>
        </p:spPr>
      </p:pic>
      <p:sp>
        <p:nvSpPr>
          <p:cNvPr id="4" name="Rectangle 3">
            <a:extLst>
              <a:ext uri="{FF2B5EF4-FFF2-40B4-BE49-F238E27FC236}">
                <a16:creationId xmlns:a16="http://schemas.microsoft.com/office/drawing/2014/main" id="{18182457-6031-3EC1-B66B-E55B98211766}"/>
              </a:ext>
            </a:extLst>
          </p:cNvPr>
          <p:cNvSpPr/>
          <p:nvPr/>
        </p:nvSpPr>
        <p:spPr>
          <a:xfrm>
            <a:off x="0" y="5045529"/>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7CA6A3-3B07-D350-DDC0-218CF906FC61}"/>
              </a:ext>
            </a:extLst>
          </p:cNvPr>
          <p:cNvSpPr/>
          <p:nvPr/>
        </p:nvSpPr>
        <p:spPr>
          <a:xfrm>
            <a:off x="0" y="678505"/>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74AACB1-1902-F1D1-2FE5-E14CF15173A0}"/>
              </a:ext>
            </a:extLst>
          </p:cNvPr>
          <p:cNvSpPr txBox="1"/>
          <p:nvPr/>
        </p:nvSpPr>
        <p:spPr>
          <a:xfrm>
            <a:off x="0" y="142229"/>
            <a:ext cx="4294414" cy="523220"/>
          </a:xfrm>
          <a:prstGeom prst="rect">
            <a:avLst/>
          </a:prstGeom>
          <a:noFill/>
        </p:spPr>
        <p:txBody>
          <a:bodyPr wrap="square" rtlCol="0">
            <a:spAutoFit/>
          </a:bodyPr>
          <a:lstStyle>
            <a:defPPr marR="0" lvl="0" algn="l" rtl="0">
              <a:lnSpc>
                <a:spcPct val="100000"/>
              </a:lnSpc>
              <a:spcBef>
                <a:spcPts val="0"/>
              </a:spcBef>
              <a:spcAft>
                <a:spcPts val="0"/>
              </a:spcAft>
            </a:defPPr>
            <a:lvl1pPr marL="0" defTabSz="914400" eaLnBrk="1" latinLnBrk="0" hangingPunct="1">
              <a:defRPr b="1" kern="1200">
                <a:solidFill>
                  <a:schemeClr val="tx1"/>
                </a:solidFill>
                <a:latin typeface="Montserrat ExtraBold" panose="00000900000000000000" pitchFamily="2" charset="0"/>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en-US" sz="2800" dirty="0"/>
              <a:t>1. MARKET - BASKET</a:t>
            </a:r>
          </a:p>
        </p:txBody>
      </p:sp>
      <p:sp>
        <p:nvSpPr>
          <p:cNvPr id="6" name="TextBox 5">
            <a:extLst>
              <a:ext uri="{FF2B5EF4-FFF2-40B4-BE49-F238E27FC236}">
                <a16:creationId xmlns:a16="http://schemas.microsoft.com/office/drawing/2014/main" id="{470CDB79-BE61-22E1-7DA6-27987ADA3B31}"/>
              </a:ext>
            </a:extLst>
          </p:cNvPr>
          <p:cNvSpPr txBox="1"/>
          <p:nvPr/>
        </p:nvSpPr>
        <p:spPr>
          <a:xfrm>
            <a:off x="0" y="776476"/>
            <a:ext cx="9144000"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marL="457200" indent="-457200">
              <a:buAutoNum type="arabicPeriod"/>
            </a:pPr>
            <a:endParaRPr lang="en-US" sz="2000" dirty="0">
              <a:latin typeface="Times New Roman" panose="02020603050405020304" pitchFamily="18" charset="0"/>
              <a:cs typeface="Times New Roman" panose="02020603050405020304" pitchFamily="18" charset="0"/>
            </a:endParaRPr>
          </a:p>
        </p:txBody>
      </p:sp>
      <p:pic>
        <p:nvPicPr>
          <p:cNvPr id="15" name="Picture 14" descr="A person standing in front of baskets&#10;&#10;AI-generated content may be incorrect.">
            <a:extLst>
              <a:ext uri="{FF2B5EF4-FFF2-40B4-BE49-F238E27FC236}">
                <a16:creationId xmlns:a16="http://schemas.microsoft.com/office/drawing/2014/main" id="{CDC475CA-CA01-24EF-92CF-D030DC7554A3}"/>
              </a:ext>
            </a:extLst>
          </p:cNvPr>
          <p:cNvPicPr>
            <a:picLocks noChangeAspect="1"/>
          </p:cNvPicPr>
          <p:nvPr/>
        </p:nvPicPr>
        <p:blipFill>
          <a:blip r:embed="rId4"/>
          <a:stretch>
            <a:fillRect/>
          </a:stretch>
        </p:blipFill>
        <p:spPr>
          <a:xfrm>
            <a:off x="1743075" y="1165818"/>
            <a:ext cx="5657850" cy="3171825"/>
          </a:xfrm>
          <a:prstGeom prst="rect">
            <a:avLst/>
          </a:prstGeom>
        </p:spPr>
      </p:pic>
    </p:spTree>
    <p:extLst>
      <p:ext uri="{BB962C8B-B14F-4D97-AF65-F5344CB8AC3E}">
        <p14:creationId xmlns:p14="http://schemas.microsoft.com/office/powerpoint/2010/main" val="493846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16711377-009D-B56C-D50F-4D4F2EC88BC7}"/>
            </a:ext>
          </a:extLst>
        </p:cNvPr>
        <p:cNvGrpSpPr/>
        <p:nvPr/>
      </p:nvGrpSpPr>
      <p:grpSpPr>
        <a:xfrm>
          <a:off x="0" y="0"/>
          <a:ext cx="0" cy="0"/>
          <a:chOff x="0" y="0"/>
          <a:chExt cx="0" cy="0"/>
        </a:xfrm>
      </p:grpSpPr>
      <p:pic>
        <p:nvPicPr>
          <p:cNvPr id="3" name="Picture 2" descr="A blue and red logo&#10;&#10;AI-generated content may be incorrect.">
            <a:extLst>
              <a:ext uri="{FF2B5EF4-FFF2-40B4-BE49-F238E27FC236}">
                <a16:creationId xmlns:a16="http://schemas.microsoft.com/office/drawing/2014/main" id="{B28C55A2-1845-842D-19C4-CF83C66E1F1D}"/>
              </a:ext>
            </a:extLst>
          </p:cNvPr>
          <p:cNvPicPr>
            <a:picLocks noChangeAspect="1"/>
          </p:cNvPicPr>
          <p:nvPr/>
        </p:nvPicPr>
        <p:blipFill>
          <a:blip r:embed="rId3"/>
          <a:srcRect l="-1" t="22280" r="1649" b="19132"/>
          <a:stretch/>
        </p:blipFill>
        <p:spPr>
          <a:xfrm>
            <a:off x="8079774" y="90616"/>
            <a:ext cx="981848" cy="584887"/>
          </a:xfrm>
          <a:prstGeom prst="rect">
            <a:avLst/>
          </a:prstGeom>
        </p:spPr>
      </p:pic>
      <p:sp>
        <p:nvSpPr>
          <p:cNvPr id="4" name="Rectangle 3">
            <a:extLst>
              <a:ext uri="{FF2B5EF4-FFF2-40B4-BE49-F238E27FC236}">
                <a16:creationId xmlns:a16="http://schemas.microsoft.com/office/drawing/2014/main" id="{F58BE86F-F59C-2DD3-ABC7-B3CDBA501455}"/>
              </a:ext>
            </a:extLst>
          </p:cNvPr>
          <p:cNvSpPr/>
          <p:nvPr/>
        </p:nvSpPr>
        <p:spPr>
          <a:xfrm>
            <a:off x="0" y="5045529"/>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E84E252-9059-2A02-1DA8-6B448F80F6F8}"/>
              </a:ext>
            </a:extLst>
          </p:cNvPr>
          <p:cNvSpPr/>
          <p:nvPr/>
        </p:nvSpPr>
        <p:spPr>
          <a:xfrm>
            <a:off x="0" y="678505"/>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605258C-0A4E-F842-5F8E-2B9F83EF9CCD}"/>
              </a:ext>
            </a:extLst>
          </p:cNvPr>
          <p:cNvSpPr txBox="1"/>
          <p:nvPr/>
        </p:nvSpPr>
        <p:spPr>
          <a:xfrm>
            <a:off x="0" y="142229"/>
            <a:ext cx="4294414" cy="523220"/>
          </a:xfrm>
          <a:prstGeom prst="rect">
            <a:avLst/>
          </a:prstGeom>
          <a:noFill/>
        </p:spPr>
        <p:txBody>
          <a:bodyPr wrap="square" rtlCol="0">
            <a:spAutoFit/>
          </a:bodyPr>
          <a:lstStyle>
            <a:defPPr marR="0" lvl="0" algn="l" rtl="0">
              <a:lnSpc>
                <a:spcPct val="100000"/>
              </a:lnSpc>
              <a:spcBef>
                <a:spcPts val="0"/>
              </a:spcBef>
              <a:spcAft>
                <a:spcPts val="0"/>
              </a:spcAft>
            </a:defPPr>
            <a:lvl1pPr marL="0" defTabSz="914400" eaLnBrk="1" latinLnBrk="0" hangingPunct="1">
              <a:defRPr b="1" kern="1200">
                <a:solidFill>
                  <a:schemeClr val="tx1"/>
                </a:solidFill>
                <a:latin typeface="Montserrat ExtraBold" panose="00000900000000000000" pitchFamily="2" charset="0"/>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en-US" sz="2800" dirty="0"/>
              <a:t>1. MARKET - BASKET</a:t>
            </a:r>
          </a:p>
        </p:txBody>
      </p:sp>
      <p:sp>
        <p:nvSpPr>
          <p:cNvPr id="6" name="TextBox 5">
            <a:extLst>
              <a:ext uri="{FF2B5EF4-FFF2-40B4-BE49-F238E27FC236}">
                <a16:creationId xmlns:a16="http://schemas.microsoft.com/office/drawing/2014/main" id="{CF5034BA-8C99-8700-CB69-F195F5B10214}"/>
              </a:ext>
            </a:extLst>
          </p:cNvPr>
          <p:cNvSpPr txBox="1"/>
          <p:nvPr/>
        </p:nvSpPr>
        <p:spPr>
          <a:xfrm>
            <a:off x="0" y="776476"/>
            <a:ext cx="9144000"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marL="457200" indent="-457200">
              <a:buAutoNum type="arabicPeriod"/>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6F0AECB-9B3E-58BE-D484-95276F423BA4}"/>
              </a:ext>
            </a:extLst>
          </p:cNvPr>
          <p:cNvSpPr txBox="1"/>
          <p:nvPr/>
        </p:nvSpPr>
        <p:spPr>
          <a:xfrm>
            <a:off x="0" y="776476"/>
            <a:ext cx="9144000" cy="3317190"/>
          </a:xfrm>
          <a:prstGeom prst="rect">
            <a:avLst/>
          </a:prstGeom>
          <a:noFill/>
        </p:spPr>
        <p:txBody>
          <a:bodyPr wrap="square" rtlCol="0">
            <a:spAutoFit/>
          </a:bodyPr>
          <a:lstStyle/>
          <a:p>
            <a:pPr marL="230188" indent="231775" algn="just" rtl="0" fontAlgn="base">
              <a:lnSpc>
                <a:spcPts val="2250"/>
              </a:lnSpc>
            </a:pPr>
            <a:r>
              <a:rPr lang="vi-VN" sz="1800" b="0" i="0" dirty="0">
                <a:solidFill>
                  <a:srgbClr val="000000"/>
                </a:solidFill>
                <a:effectLst/>
                <a:latin typeface="Times New Roman" panose="02020603050405020304" pitchFamily="18" charset="0"/>
              </a:rPr>
              <a:t>Mô hình Market-Basket mô tả mối quan hệ "nhiều-nhiều" giữa hai loại đối tượng:</a:t>
            </a:r>
            <a:endParaRPr lang="en-US" sz="1800" b="0" i="0" dirty="0">
              <a:solidFill>
                <a:srgbClr val="000000"/>
              </a:solidFill>
              <a:effectLst/>
              <a:latin typeface="Times New Roman" panose="02020603050405020304" pitchFamily="18" charset="0"/>
            </a:endParaRPr>
          </a:p>
          <a:p>
            <a:pPr marL="914400" indent="-230188" algn="just" rtl="0" fontAlgn="base">
              <a:lnSpc>
                <a:spcPts val="2250"/>
              </a:lnSpc>
              <a:buFont typeface="Arial" panose="020B0604020202020204" pitchFamily="34" charset="0"/>
              <a:buChar char="•"/>
            </a:pPr>
            <a:r>
              <a:rPr lang="vi-VN" sz="1800" b="0" i="0" dirty="0">
                <a:solidFill>
                  <a:srgbClr val="000000"/>
                </a:solidFill>
                <a:effectLst/>
                <a:latin typeface="Times New Roman" panose="02020603050405020304" pitchFamily="18" charset="0"/>
              </a:rPr>
              <a:t>Items (Mặt hàng): Các sản phẩm hoặc phần tử riêng lẻ (ví dụ: từ khóa, sản phẩm trong siêu thị). </a:t>
            </a:r>
            <a:endParaRPr lang="en-US" sz="1800" b="0" i="0" dirty="0">
              <a:solidFill>
                <a:srgbClr val="000000"/>
              </a:solidFill>
              <a:effectLst/>
              <a:latin typeface="Times New Roman" panose="02020603050405020304" pitchFamily="18" charset="0"/>
            </a:endParaRPr>
          </a:p>
          <a:p>
            <a:pPr marL="914400" indent="-230188" algn="just" rtl="0" fontAlgn="base">
              <a:lnSpc>
                <a:spcPts val="2250"/>
              </a:lnSpc>
              <a:buFont typeface="Arial" panose="020B0604020202020204" pitchFamily="34" charset="0"/>
              <a:buChar char="•"/>
            </a:pPr>
            <a:r>
              <a:rPr lang="vi-VN" sz="1800" b="0" i="0" dirty="0">
                <a:solidFill>
                  <a:srgbClr val="000000"/>
                </a:solidFill>
                <a:effectLst/>
                <a:latin typeface="Times New Roman" panose="02020603050405020304" pitchFamily="18" charset="0"/>
              </a:rPr>
              <a:t>Baskets (Giỏ hàng/Giao dịch): Một tập hợp các mặt hàng xuất hiện cùng nhau. Mỗi giỏ hàng thường có số lượng mặt hàng nhỏ so với tổng số mặt hàng có sẵn. </a:t>
            </a:r>
            <a:endParaRPr lang="en-US" sz="1800" dirty="0">
              <a:latin typeface="Times New Roman" panose="02020603050405020304" pitchFamily="18" charset="0"/>
            </a:endParaRPr>
          </a:p>
          <a:p>
            <a:pPr marL="914400" indent="-230188" algn="just" rtl="0" fontAlgn="base">
              <a:lnSpc>
                <a:spcPts val="225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30188" indent="231775" algn="just" fontAlgn="base">
              <a:lnSpc>
                <a:spcPts val="2250"/>
              </a:lnSpc>
            </a:pPr>
            <a:r>
              <a:rPr lang="en-US" sz="1800" b="1" dirty="0" err="1">
                <a:latin typeface="Times New Roman" panose="02020603050405020304" pitchFamily="18" charset="0"/>
              </a:rPr>
              <a:t>Tập</a:t>
            </a:r>
            <a:r>
              <a:rPr lang="en-US" sz="1800" b="1" dirty="0">
                <a:latin typeface="Times New Roman" panose="02020603050405020304" pitchFamily="18" charset="0"/>
              </a:rPr>
              <a:t> </a:t>
            </a:r>
            <a:r>
              <a:rPr lang="en-US" sz="1800" b="1" dirty="0" err="1">
                <a:latin typeface="Times New Roman" panose="02020603050405020304" pitchFamily="18" charset="0"/>
              </a:rPr>
              <a:t>mục</a:t>
            </a:r>
            <a:r>
              <a:rPr lang="en-US" sz="1800" b="1" dirty="0">
                <a:latin typeface="Times New Roman" panose="02020603050405020304" pitchFamily="18" charset="0"/>
              </a:rPr>
              <a:t> </a:t>
            </a:r>
            <a:r>
              <a:rPr lang="en-US" sz="1800" b="1" dirty="0" err="1">
                <a:latin typeface="Times New Roman" panose="02020603050405020304" pitchFamily="18" charset="0"/>
              </a:rPr>
              <a:t>phổ</a:t>
            </a:r>
            <a:r>
              <a:rPr lang="en-US" sz="1800" b="1" dirty="0">
                <a:latin typeface="Times New Roman" panose="02020603050405020304" pitchFamily="18" charset="0"/>
              </a:rPr>
              <a:t> </a:t>
            </a:r>
            <a:r>
              <a:rPr lang="en-US" sz="1800" b="1" dirty="0" err="1">
                <a:latin typeface="Times New Roman" panose="02020603050405020304" pitchFamily="18" charset="0"/>
              </a:rPr>
              <a:t>biến</a:t>
            </a:r>
            <a:r>
              <a:rPr lang="en-US" sz="1800" b="1" dirty="0">
                <a:latin typeface="Times New Roman" panose="02020603050405020304" pitchFamily="18" charset="0"/>
              </a:rPr>
              <a:t> (Frequent </a:t>
            </a:r>
            <a:r>
              <a:rPr lang="en-US" sz="1800" b="1" dirty="0" err="1">
                <a:latin typeface="Times New Roman" panose="02020603050405020304" pitchFamily="18" charset="0"/>
              </a:rPr>
              <a:t>Itemsets</a:t>
            </a:r>
            <a:r>
              <a:rPr lang="en-US" sz="1800" b="1" dirty="0">
                <a:latin typeface="Times New Roman" panose="02020603050405020304" pitchFamily="18" charset="0"/>
              </a:rPr>
              <a:t>):</a:t>
            </a:r>
          </a:p>
          <a:p>
            <a:pPr marL="914400" indent="-230188" algn="just" fontAlgn="base">
              <a:lnSpc>
                <a:spcPts val="2250"/>
              </a:lnSpc>
              <a:buFont typeface="Arial" panose="020B0604020202020204" pitchFamily="34" charset="0"/>
              <a:buChar char="•"/>
            </a:pPr>
            <a:r>
              <a:rPr lang="vi-VN" sz="1800" dirty="0">
                <a:latin typeface="Times New Roman" panose="02020603050405020304" pitchFamily="18" charset="0"/>
              </a:rPr>
              <a:t>Support (Độ hỗ trợ): Số lượng giỏ hàng chứa tập hợp mặt hàng. </a:t>
            </a:r>
          </a:p>
          <a:p>
            <a:pPr marL="914400" indent="-230188" algn="just" fontAlgn="base">
              <a:lnSpc>
                <a:spcPts val="2250"/>
              </a:lnSpc>
              <a:buFont typeface="Arial" panose="020B0604020202020204" pitchFamily="34" charset="0"/>
              <a:buChar char="•"/>
            </a:pPr>
            <a:r>
              <a:rPr lang="vi-VN" sz="1800" dirty="0">
                <a:latin typeface="Times New Roman" panose="02020603050405020304" pitchFamily="18" charset="0"/>
              </a:rPr>
              <a:t>Ngưỡng Support (s): Giá trị tối thiểu để một tập hợp được coi là "phổ biến". </a:t>
            </a:r>
          </a:p>
          <a:p>
            <a:pPr marL="914400" indent="-230188" algn="just" fontAlgn="base">
              <a:lnSpc>
                <a:spcPts val="2250"/>
              </a:lnSpc>
              <a:buFont typeface="Arial" panose="020B0604020202020204" pitchFamily="34" charset="0"/>
              <a:buChar char="•"/>
            </a:pPr>
            <a:r>
              <a:rPr lang="vi-VN" sz="1800" dirty="0">
                <a:latin typeface="Times New Roman" panose="02020603050405020304" pitchFamily="18" charset="0"/>
              </a:rPr>
              <a:t>Tập phổ biến: Tập hợp I có support ≥ s.</a:t>
            </a:r>
          </a:p>
          <a:p>
            <a:pPr marL="230188" indent="231775" algn="just" fontAlgn="base">
              <a:lnSpc>
                <a:spcPts val="2250"/>
              </a:lnSpc>
            </a:pPr>
            <a:endParaRPr lang="en-US" sz="1800" dirty="0">
              <a:latin typeface="Times New Roman" panose="02020603050405020304" pitchFamily="18" charset="0"/>
            </a:endParaRPr>
          </a:p>
        </p:txBody>
      </p:sp>
    </p:spTree>
    <p:extLst>
      <p:ext uri="{BB962C8B-B14F-4D97-AF65-F5344CB8AC3E}">
        <p14:creationId xmlns:p14="http://schemas.microsoft.com/office/powerpoint/2010/main" val="161895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D9E97834-F847-8214-600E-3B84F0DDECC1}"/>
            </a:ext>
          </a:extLst>
        </p:cNvPr>
        <p:cNvGrpSpPr/>
        <p:nvPr/>
      </p:nvGrpSpPr>
      <p:grpSpPr>
        <a:xfrm>
          <a:off x="0" y="0"/>
          <a:ext cx="0" cy="0"/>
          <a:chOff x="0" y="0"/>
          <a:chExt cx="0" cy="0"/>
        </a:xfrm>
      </p:grpSpPr>
      <p:pic>
        <p:nvPicPr>
          <p:cNvPr id="3" name="Picture 2" descr="A blue and red logo&#10;&#10;AI-generated content may be incorrect.">
            <a:extLst>
              <a:ext uri="{FF2B5EF4-FFF2-40B4-BE49-F238E27FC236}">
                <a16:creationId xmlns:a16="http://schemas.microsoft.com/office/drawing/2014/main" id="{A1261C03-E705-1D23-1790-C554611CE14C}"/>
              </a:ext>
            </a:extLst>
          </p:cNvPr>
          <p:cNvPicPr>
            <a:picLocks noChangeAspect="1"/>
          </p:cNvPicPr>
          <p:nvPr/>
        </p:nvPicPr>
        <p:blipFill>
          <a:blip r:embed="rId3"/>
          <a:srcRect l="-1" t="22280" r="1649" b="19132"/>
          <a:stretch/>
        </p:blipFill>
        <p:spPr>
          <a:xfrm>
            <a:off x="8079774" y="90616"/>
            <a:ext cx="981848" cy="584887"/>
          </a:xfrm>
          <a:prstGeom prst="rect">
            <a:avLst/>
          </a:prstGeom>
        </p:spPr>
      </p:pic>
      <p:sp>
        <p:nvSpPr>
          <p:cNvPr id="4" name="Rectangle 3">
            <a:extLst>
              <a:ext uri="{FF2B5EF4-FFF2-40B4-BE49-F238E27FC236}">
                <a16:creationId xmlns:a16="http://schemas.microsoft.com/office/drawing/2014/main" id="{6CFACAAA-2F9F-5798-57BC-BE5C27BB007B}"/>
              </a:ext>
            </a:extLst>
          </p:cNvPr>
          <p:cNvSpPr/>
          <p:nvPr/>
        </p:nvSpPr>
        <p:spPr>
          <a:xfrm>
            <a:off x="0" y="5045529"/>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848517D-3B16-4F9E-B516-BCE5BF03F9EF}"/>
              </a:ext>
            </a:extLst>
          </p:cNvPr>
          <p:cNvSpPr/>
          <p:nvPr/>
        </p:nvSpPr>
        <p:spPr>
          <a:xfrm>
            <a:off x="0" y="678505"/>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528A7A5-0063-ACF6-4D3C-B9243B9A4AF2}"/>
              </a:ext>
            </a:extLst>
          </p:cNvPr>
          <p:cNvSpPr txBox="1"/>
          <p:nvPr/>
        </p:nvSpPr>
        <p:spPr>
          <a:xfrm>
            <a:off x="0" y="142229"/>
            <a:ext cx="4294414" cy="523220"/>
          </a:xfrm>
          <a:prstGeom prst="rect">
            <a:avLst/>
          </a:prstGeom>
          <a:noFill/>
        </p:spPr>
        <p:txBody>
          <a:bodyPr wrap="square" rtlCol="0">
            <a:spAutoFit/>
          </a:bodyPr>
          <a:lstStyle>
            <a:defPPr marR="0" lvl="0" algn="l" rtl="0">
              <a:lnSpc>
                <a:spcPct val="100000"/>
              </a:lnSpc>
              <a:spcBef>
                <a:spcPts val="0"/>
              </a:spcBef>
              <a:spcAft>
                <a:spcPts val="0"/>
              </a:spcAft>
            </a:defPPr>
            <a:lvl1pPr marL="0" defTabSz="914400" eaLnBrk="1" latinLnBrk="0" hangingPunct="1">
              <a:defRPr b="1" kern="1200">
                <a:solidFill>
                  <a:schemeClr val="tx1"/>
                </a:solidFill>
                <a:latin typeface="Montserrat ExtraBold" panose="00000900000000000000" pitchFamily="2" charset="0"/>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en-US" sz="2800" dirty="0"/>
              <a:t>1. MARKET - BASKET</a:t>
            </a:r>
          </a:p>
        </p:txBody>
      </p:sp>
      <p:sp>
        <p:nvSpPr>
          <p:cNvPr id="6" name="TextBox 5">
            <a:extLst>
              <a:ext uri="{FF2B5EF4-FFF2-40B4-BE49-F238E27FC236}">
                <a16:creationId xmlns:a16="http://schemas.microsoft.com/office/drawing/2014/main" id="{B8B147DE-B416-E40F-BDB1-5187B8F5852E}"/>
              </a:ext>
            </a:extLst>
          </p:cNvPr>
          <p:cNvSpPr txBox="1"/>
          <p:nvPr/>
        </p:nvSpPr>
        <p:spPr>
          <a:xfrm>
            <a:off x="0" y="776476"/>
            <a:ext cx="9144000"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marL="457200" indent="-457200">
              <a:buAutoNum type="arabicPeriod"/>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57BD097-C7C9-DC72-5E79-B0417463460C}"/>
              </a:ext>
            </a:extLst>
          </p:cNvPr>
          <p:cNvSpPr txBox="1"/>
          <p:nvPr/>
        </p:nvSpPr>
        <p:spPr>
          <a:xfrm>
            <a:off x="0" y="776476"/>
            <a:ext cx="9144000" cy="2137380"/>
          </a:xfrm>
          <a:prstGeom prst="rect">
            <a:avLst/>
          </a:prstGeom>
          <a:noFill/>
        </p:spPr>
        <p:txBody>
          <a:bodyPr wrap="square" rtlCol="0">
            <a:spAutoFit/>
          </a:bodyPr>
          <a:lstStyle/>
          <a:p>
            <a:pPr marL="914400" indent="-230188" algn="just" rtl="0" fontAlgn="base">
              <a:lnSpc>
                <a:spcPts val="2250"/>
              </a:lnSpc>
            </a:pPr>
            <a:r>
              <a:rPr lang="en-US" sz="1800" dirty="0" err="1">
                <a:latin typeface="Times New Roman" panose="02020603050405020304" pitchFamily="18" charset="0"/>
              </a:rPr>
              <a:t>Giả</a:t>
            </a:r>
            <a:r>
              <a:rPr lang="en-US" sz="1800" dirty="0">
                <a:latin typeface="Times New Roman" panose="02020603050405020304" pitchFamily="18" charset="0"/>
              </a:rPr>
              <a:t> </a:t>
            </a:r>
            <a:r>
              <a:rPr lang="en-US" sz="1800" dirty="0" err="1">
                <a:latin typeface="Times New Roman" panose="02020603050405020304" pitchFamily="18" charset="0"/>
              </a:rPr>
              <a:t>sử</a:t>
            </a:r>
            <a:r>
              <a:rPr lang="en-US" sz="1800" dirty="0">
                <a:latin typeface="Times New Roman" panose="02020603050405020304" pitchFamily="18" charset="0"/>
              </a:rPr>
              <a:t> ta </a:t>
            </a:r>
            <a:r>
              <a:rPr lang="en-US" sz="1800" dirty="0" err="1">
                <a:latin typeface="Times New Roman" panose="02020603050405020304" pitchFamily="18" charset="0"/>
              </a:rPr>
              <a:t>có</a:t>
            </a:r>
            <a:r>
              <a:rPr lang="en-US" sz="1800" dirty="0">
                <a:latin typeface="Times New Roman" panose="02020603050405020304" pitchFamily="18" charset="0"/>
              </a:rPr>
              <a:t>: </a:t>
            </a:r>
          </a:p>
          <a:p>
            <a:pPr marL="914400" indent="-230188" algn="just" rtl="0" fontAlgn="base">
              <a:lnSpc>
                <a:spcPts val="2250"/>
              </a:lnSpc>
            </a:pPr>
            <a:r>
              <a:rPr lang="en-US" sz="1800" dirty="0" err="1">
                <a:latin typeface="Times New Roman" panose="02020603050405020304" pitchFamily="18" charset="0"/>
              </a:rPr>
              <a:t>Dữ</a:t>
            </a:r>
            <a:r>
              <a:rPr lang="en-US" sz="1800" dirty="0">
                <a:latin typeface="Times New Roman" panose="02020603050405020304" pitchFamily="18" charset="0"/>
              </a:rPr>
              <a:t> </a:t>
            </a:r>
            <a:r>
              <a:rPr lang="en-US" sz="1800" dirty="0" err="1">
                <a:latin typeface="Times New Roman" panose="02020603050405020304" pitchFamily="18" charset="0"/>
              </a:rPr>
              <a:t>liệu</a:t>
            </a:r>
            <a:r>
              <a:rPr lang="en-US" sz="1800" dirty="0">
                <a:latin typeface="Times New Roman" panose="02020603050405020304" pitchFamily="18" charset="0"/>
              </a:rPr>
              <a:t> </a:t>
            </a:r>
            <a:r>
              <a:rPr lang="en-US" sz="1800" dirty="0" err="1">
                <a:latin typeface="Times New Roman" panose="02020603050405020304" pitchFamily="18" charset="0"/>
              </a:rPr>
              <a:t>Giỏ</a:t>
            </a:r>
            <a:r>
              <a:rPr lang="en-US" sz="1800" dirty="0">
                <a:latin typeface="Times New Roman" panose="02020603050405020304" pitchFamily="18" charset="0"/>
              </a:rPr>
              <a:t> </a:t>
            </a:r>
            <a:r>
              <a:rPr lang="en-US" sz="1800" dirty="0" err="1">
                <a:latin typeface="Times New Roman" panose="02020603050405020304" pitchFamily="18" charset="0"/>
              </a:rPr>
              <a:t>Hàng</a:t>
            </a:r>
            <a:r>
              <a:rPr lang="en-US" sz="1800" dirty="0">
                <a:latin typeface="Times New Roman" panose="02020603050405020304" pitchFamily="18" charset="0"/>
              </a:rPr>
              <a:t> (</a:t>
            </a:r>
            <a:r>
              <a:rPr lang="en-US" sz="1800" dirty="0" err="1">
                <a:latin typeface="Times New Roman" panose="02020603050405020304" pitchFamily="18" charset="0"/>
              </a:rPr>
              <a:t>Mỗi</a:t>
            </a:r>
            <a:r>
              <a:rPr lang="en-US" sz="1800" dirty="0">
                <a:latin typeface="Times New Roman" panose="02020603050405020304" pitchFamily="18" charset="0"/>
              </a:rPr>
              <a:t> </a:t>
            </a:r>
            <a:r>
              <a:rPr lang="en-US" sz="1800" dirty="0" err="1">
                <a:latin typeface="Times New Roman" panose="02020603050405020304" pitchFamily="18" charset="0"/>
              </a:rPr>
              <a:t>giỏ</a:t>
            </a:r>
            <a:r>
              <a:rPr lang="en-US" sz="1800" dirty="0">
                <a:latin typeface="Times New Roman" panose="02020603050405020304" pitchFamily="18" charset="0"/>
              </a:rPr>
              <a:t> </a:t>
            </a:r>
            <a:r>
              <a:rPr lang="en-US" sz="1800" dirty="0" err="1">
                <a:latin typeface="Times New Roman" panose="02020603050405020304" pitchFamily="18" charset="0"/>
              </a:rPr>
              <a:t>là</a:t>
            </a:r>
            <a:r>
              <a:rPr lang="en-US" sz="1800" dirty="0">
                <a:latin typeface="Times New Roman" panose="02020603050405020304" pitchFamily="18" charset="0"/>
              </a:rPr>
              <a:t> </a:t>
            </a:r>
            <a:r>
              <a:rPr lang="en-US" sz="1800" dirty="0" err="1">
                <a:latin typeface="Times New Roman" panose="02020603050405020304" pitchFamily="18" charset="0"/>
              </a:rPr>
              <a:t>một</a:t>
            </a:r>
            <a:r>
              <a:rPr lang="en-US" sz="1800" dirty="0">
                <a:latin typeface="Times New Roman" panose="02020603050405020304" pitchFamily="18" charset="0"/>
              </a:rPr>
              <a:t> </a:t>
            </a:r>
            <a:r>
              <a:rPr lang="en-US" sz="1800" dirty="0" err="1">
                <a:latin typeface="Times New Roman" panose="02020603050405020304" pitchFamily="18" charset="0"/>
              </a:rPr>
              <a:t>tập</a:t>
            </a:r>
            <a:r>
              <a:rPr lang="en-US" sz="1800" dirty="0">
                <a:latin typeface="Times New Roman" panose="02020603050405020304" pitchFamily="18" charset="0"/>
              </a:rPr>
              <a:t> </a:t>
            </a:r>
            <a:r>
              <a:rPr lang="en-US" sz="1800" dirty="0" err="1">
                <a:latin typeface="Times New Roman" panose="02020603050405020304" pitchFamily="18" charset="0"/>
              </a:rPr>
              <a:t>các</a:t>
            </a:r>
            <a:r>
              <a:rPr lang="en-US" sz="1800" dirty="0">
                <a:latin typeface="Times New Roman" panose="02020603050405020304" pitchFamily="18" charset="0"/>
              </a:rPr>
              <a:t> </a:t>
            </a:r>
            <a:r>
              <a:rPr lang="en-US" sz="1800" dirty="0" err="1">
                <a:latin typeface="Times New Roman" panose="02020603050405020304" pitchFamily="18" charset="0"/>
              </a:rPr>
              <a:t>từ</a:t>
            </a:r>
            <a:r>
              <a:rPr lang="en-US" sz="1800" dirty="0">
                <a:latin typeface="Times New Roman" panose="02020603050405020304" pitchFamily="18" charset="0"/>
              </a:rPr>
              <a:t> </a:t>
            </a:r>
            <a:r>
              <a:rPr lang="en-US" sz="1800" dirty="0" err="1">
                <a:latin typeface="Times New Roman" panose="02020603050405020304" pitchFamily="18" charset="0"/>
              </a:rPr>
              <a:t>khóa</a:t>
            </a:r>
            <a:r>
              <a:rPr lang="en-US" sz="1800" dirty="0">
                <a:latin typeface="Times New Roman" panose="02020603050405020304" pitchFamily="18" charset="0"/>
              </a:rPr>
              <a:t> </a:t>
            </a:r>
            <a:r>
              <a:rPr lang="en-US" sz="1800" dirty="0" err="1">
                <a:latin typeface="Times New Roman" panose="02020603050405020304" pitchFamily="18" charset="0"/>
              </a:rPr>
              <a:t>không</a:t>
            </a:r>
            <a:r>
              <a:rPr lang="en-US" sz="1800" dirty="0">
                <a:latin typeface="Times New Roman" panose="02020603050405020304" pitchFamily="18" charset="0"/>
              </a:rPr>
              <a:t> </a:t>
            </a:r>
            <a:r>
              <a:rPr lang="en-US" sz="1800" dirty="0" err="1">
                <a:latin typeface="Times New Roman" panose="02020603050405020304" pitchFamily="18" charset="0"/>
              </a:rPr>
              <a:t>trùng</a:t>
            </a:r>
            <a:r>
              <a:rPr lang="en-US" sz="1800" dirty="0">
                <a:latin typeface="Times New Roman" panose="02020603050405020304" pitchFamily="18" charset="0"/>
              </a:rPr>
              <a:t> </a:t>
            </a:r>
            <a:r>
              <a:rPr lang="en-US" sz="1800" dirty="0" err="1">
                <a:latin typeface="Times New Roman" panose="02020603050405020304" pitchFamily="18" charset="0"/>
              </a:rPr>
              <a:t>lặp</a:t>
            </a:r>
            <a:r>
              <a:rPr lang="en-US" sz="1800" dirty="0">
                <a:latin typeface="Times New Roman" panose="02020603050405020304" pitchFamily="18" charset="0"/>
              </a:rPr>
              <a:t>): </a:t>
            </a:r>
          </a:p>
          <a:p>
            <a:pPr marL="914400" indent="-230188" algn="just" rtl="0" fontAlgn="base">
              <a:lnSpc>
                <a:spcPts val="2250"/>
              </a:lnSpc>
            </a:pPr>
            <a:r>
              <a:rPr lang="en-US" sz="1800" dirty="0" err="1">
                <a:latin typeface="Times New Roman" panose="02020603050405020304" pitchFamily="18" charset="0"/>
              </a:rPr>
              <a:t>Giỏ</a:t>
            </a:r>
            <a:r>
              <a:rPr lang="en-US" sz="1800" dirty="0">
                <a:latin typeface="Times New Roman" panose="02020603050405020304" pitchFamily="18" charset="0"/>
              </a:rPr>
              <a:t> 1: {a, b, c} </a:t>
            </a:r>
          </a:p>
          <a:p>
            <a:pPr marL="914400" indent="-230188" algn="just" rtl="0" fontAlgn="base">
              <a:lnSpc>
                <a:spcPts val="2250"/>
              </a:lnSpc>
            </a:pPr>
            <a:r>
              <a:rPr lang="en-US" sz="1800" dirty="0" err="1">
                <a:latin typeface="Times New Roman" panose="02020603050405020304" pitchFamily="18" charset="0"/>
              </a:rPr>
              <a:t>Giỏ</a:t>
            </a:r>
            <a:r>
              <a:rPr lang="en-US" sz="1800" dirty="0">
                <a:latin typeface="Times New Roman" panose="02020603050405020304" pitchFamily="18" charset="0"/>
              </a:rPr>
              <a:t> 2: {a, b} </a:t>
            </a:r>
          </a:p>
          <a:p>
            <a:pPr marL="914400" indent="-230188" algn="just" rtl="0" fontAlgn="base">
              <a:lnSpc>
                <a:spcPts val="2250"/>
              </a:lnSpc>
            </a:pPr>
            <a:r>
              <a:rPr lang="en-US" sz="1800" dirty="0" err="1">
                <a:latin typeface="Times New Roman" panose="02020603050405020304" pitchFamily="18" charset="0"/>
              </a:rPr>
              <a:t>Giỏ</a:t>
            </a:r>
            <a:r>
              <a:rPr lang="en-US" sz="1800" dirty="0">
                <a:latin typeface="Times New Roman" panose="02020603050405020304" pitchFamily="18" charset="0"/>
              </a:rPr>
              <a:t> 3: {a, c} </a:t>
            </a:r>
          </a:p>
          <a:p>
            <a:pPr marL="914400" indent="-230188" algn="just" rtl="0" fontAlgn="base">
              <a:lnSpc>
                <a:spcPts val="2250"/>
              </a:lnSpc>
            </a:pPr>
            <a:r>
              <a:rPr lang="en-US" sz="1800" dirty="0" err="1">
                <a:latin typeface="Times New Roman" panose="02020603050405020304" pitchFamily="18" charset="0"/>
              </a:rPr>
              <a:t>Giỏ</a:t>
            </a:r>
            <a:r>
              <a:rPr lang="en-US" sz="1800" dirty="0">
                <a:latin typeface="Times New Roman" panose="02020603050405020304" pitchFamily="18" charset="0"/>
              </a:rPr>
              <a:t> 4: {b, c} </a:t>
            </a:r>
          </a:p>
          <a:p>
            <a:pPr marL="230188" indent="231775" algn="just" fontAlgn="base">
              <a:lnSpc>
                <a:spcPts val="2250"/>
              </a:lnSpc>
            </a:pPr>
            <a:endParaRPr lang="en-US" sz="1800" dirty="0">
              <a:latin typeface="Times New Roman" panose="02020603050405020304" pitchFamily="18" charset="0"/>
            </a:endParaRPr>
          </a:p>
        </p:txBody>
      </p:sp>
    </p:spTree>
    <p:extLst>
      <p:ext uri="{BB962C8B-B14F-4D97-AF65-F5344CB8AC3E}">
        <p14:creationId xmlns:p14="http://schemas.microsoft.com/office/powerpoint/2010/main" val="235005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2D8B92F7-1A6F-5391-0E18-567204BAB366}"/>
            </a:ext>
          </a:extLst>
        </p:cNvPr>
        <p:cNvGrpSpPr/>
        <p:nvPr/>
      </p:nvGrpSpPr>
      <p:grpSpPr>
        <a:xfrm>
          <a:off x="0" y="0"/>
          <a:ext cx="0" cy="0"/>
          <a:chOff x="0" y="0"/>
          <a:chExt cx="0" cy="0"/>
        </a:xfrm>
      </p:grpSpPr>
      <p:pic>
        <p:nvPicPr>
          <p:cNvPr id="3" name="Picture 2" descr="A blue and red logo&#10;&#10;AI-generated content may be incorrect.">
            <a:extLst>
              <a:ext uri="{FF2B5EF4-FFF2-40B4-BE49-F238E27FC236}">
                <a16:creationId xmlns:a16="http://schemas.microsoft.com/office/drawing/2014/main" id="{63696DF3-3589-4673-9BFF-8C951C1624D7}"/>
              </a:ext>
            </a:extLst>
          </p:cNvPr>
          <p:cNvPicPr>
            <a:picLocks noChangeAspect="1"/>
          </p:cNvPicPr>
          <p:nvPr/>
        </p:nvPicPr>
        <p:blipFill>
          <a:blip r:embed="rId3"/>
          <a:srcRect l="-1" t="22280" r="1649" b="19132"/>
          <a:stretch/>
        </p:blipFill>
        <p:spPr>
          <a:xfrm>
            <a:off x="8079774" y="90616"/>
            <a:ext cx="981848" cy="584887"/>
          </a:xfrm>
          <a:prstGeom prst="rect">
            <a:avLst/>
          </a:prstGeom>
        </p:spPr>
      </p:pic>
      <p:sp>
        <p:nvSpPr>
          <p:cNvPr id="4" name="Rectangle 3">
            <a:extLst>
              <a:ext uri="{FF2B5EF4-FFF2-40B4-BE49-F238E27FC236}">
                <a16:creationId xmlns:a16="http://schemas.microsoft.com/office/drawing/2014/main" id="{5FF5D1C4-BE68-6C6D-E3C5-2D1CD45BC315}"/>
              </a:ext>
            </a:extLst>
          </p:cNvPr>
          <p:cNvSpPr/>
          <p:nvPr/>
        </p:nvSpPr>
        <p:spPr>
          <a:xfrm>
            <a:off x="0" y="5045529"/>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A073319-854D-8AF1-9394-824796B026F2}"/>
              </a:ext>
            </a:extLst>
          </p:cNvPr>
          <p:cNvSpPr/>
          <p:nvPr/>
        </p:nvSpPr>
        <p:spPr>
          <a:xfrm>
            <a:off x="0" y="678505"/>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89CBA6C-0329-5E55-4FC2-B04D8DC58813}"/>
              </a:ext>
            </a:extLst>
          </p:cNvPr>
          <p:cNvSpPr txBox="1"/>
          <p:nvPr/>
        </p:nvSpPr>
        <p:spPr>
          <a:xfrm>
            <a:off x="0" y="142229"/>
            <a:ext cx="4294414" cy="523220"/>
          </a:xfrm>
          <a:prstGeom prst="rect">
            <a:avLst/>
          </a:prstGeom>
          <a:noFill/>
        </p:spPr>
        <p:txBody>
          <a:bodyPr wrap="square" rtlCol="0">
            <a:spAutoFit/>
          </a:bodyPr>
          <a:lstStyle>
            <a:defPPr marR="0" lvl="0" algn="l" rtl="0">
              <a:lnSpc>
                <a:spcPct val="100000"/>
              </a:lnSpc>
              <a:spcBef>
                <a:spcPts val="0"/>
              </a:spcBef>
              <a:spcAft>
                <a:spcPts val="0"/>
              </a:spcAft>
            </a:defPPr>
            <a:lvl1pPr marL="0" defTabSz="914400" eaLnBrk="1" latinLnBrk="0" hangingPunct="1">
              <a:defRPr b="1" kern="1200">
                <a:solidFill>
                  <a:schemeClr val="tx1"/>
                </a:solidFill>
                <a:latin typeface="Montserrat ExtraBold" panose="00000900000000000000" pitchFamily="2" charset="0"/>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en-US" sz="2800" dirty="0"/>
              <a:t>1. MARKET - BASKET</a:t>
            </a:r>
          </a:p>
        </p:txBody>
      </p:sp>
      <p:sp>
        <p:nvSpPr>
          <p:cNvPr id="6" name="TextBox 5">
            <a:extLst>
              <a:ext uri="{FF2B5EF4-FFF2-40B4-BE49-F238E27FC236}">
                <a16:creationId xmlns:a16="http://schemas.microsoft.com/office/drawing/2014/main" id="{79882E8E-AFE0-33E5-21E4-8CE204448A2D}"/>
              </a:ext>
            </a:extLst>
          </p:cNvPr>
          <p:cNvSpPr txBox="1"/>
          <p:nvPr/>
        </p:nvSpPr>
        <p:spPr>
          <a:xfrm>
            <a:off x="0" y="776476"/>
            <a:ext cx="9144000"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marL="457200" indent="-457200">
              <a:buAutoNum type="arabicPeriod"/>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2D4CA0F-52DC-B4D8-4780-0292DE6D10CA}"/>
              </a:ext>
            </a:extLst>
          </p:cNvPr>
          <p:cNvSpPr txBox="1"/>
          <p:nvPr/>
        </p:nvSpPr>
        <p:spPr>
          <a:xfrm>
            <a:off x="0" y="776476"/>
            <a:ext cx="9144000" cy="1842427"/>
          </a:xfrm>
          <a:prstGeom prst="rect">
            <a:avLst/>
          </a:prstGeom>
          <a:noFill/>
        </p:spPr>
        <p:txBody>
          <a:bodyPr wrap="square" rtlCol="0">
            <a:spAutoFit/>
          </a:bodyPr>
          <a:lstStyle/>
          <a:p>
            <a:pPr marL="230188" indent="231775" algn="just" fontAlgn="base">
              <a:lnSpc>
                <a:spcPts val="2250"/>
              </a:lnSpc>
            </a:pPr>
            <a:r>
              <a:rPr lang="en-US" sz="1800" dirty="0" err="1">
                <a:latin typeface="Times New Roman" panose="02020603050405020304" pitchFamily="18" charset="0"/>
              </a:rPr>
              <a:t>Ứng</a:t>
            </a:r>
            <a:r>
              <a:rPr lang="en-US" sz="1800" dirty="0">
                <a:latin typeface="Times New Roman" panose="02020603050405020304" pitchFamily="18" charset="0"/>
              </a:rPr>
              <a:t> </a:t>
            </a:r>
            <a:r>
              <a:rPr lang="en-US" sz="1800" dirty="0" err="1">
                <a:latin typeface="Times New Roman" panose="02020603050405020304" pitchFamily="18" charset="0"/>
              </a:rPr>
              <a:t>dụng</a:t>
            </a:r>
            <a:r>
              <a:rPr lang="en-US" sz="1800" dirty="0">
                <a:latin typeface="Times New Roman" panose="02020603050405020304" pitchFamily="18" charset="0"/>
              </a:rPr>
              <a:t>:</a:t>
            </a:r>
          </a:p>
          <a:p>
            <a:pPr marL="914400" indent="-230188" algn="just" fontAlgn="base">
              <a:lnSpc>
                <a:spcPts val="2250"/>
              </a:lnSpc>
              <a:buFont typeface="Arial" panose="020B0604020202020204" pitchFamily="34" charset="0"/>
              <a:buChar char="•"/>
            </a:pPr>
            <a:r>
              <a:rPr lang="en-US" sz="1800" dirty="0" err="1">
                <a:latin typeface="Times New Roman" panose="02020603050405020304" pitchFamily="18" charset="0"/>
              </a:rPr>
              <a:t>Phân</a:t>
            </a:r>
            <a:r>
              <a:rPr lang="en-US" sz="1800" dirty="0">
                <a:latin typeface="Times New Roman" panose="02020603050405020304" pitchFamily="18" charset="0"/>
              </a:rPr>
              <a:t> </a:t>
            </a:r>
            <a:r>
              <a:rPr lang="en-US" sz="1800" dirty="0" err="1">
                <a:latin typeface="Times New Roman" panose="02020603050405020304" pitchFamily="18" charset="0"/>
              </a:rPr>
              <a:t>tích</a:t>
            </a:r>
            <a:r>
              <a:rPr lang="en-US" sz="1800" dirty="0">
                <a:latin typeface="Times New Roman" panose="02020603050405020304" pitchFamily="18" charset="0"/>
              </a:rPr>
              <a:t> </a:t>
            </a:r>
            <a:r>
              <a:rPr lang="en-US" sz="1800" dirty="0" err="1">
                <a:latin typeface="Times New Roman" panose="02020603050405020304" pitchFamily="18" charset="0"/>
              </a:rPr>
              <a:t>giỏ</a:t>
            </a:r>
            <a:r>
              <a:rPr lang="en-US" sz="1800" dirty="0">
                <a:latin typeface="Times New Roman" panose="02020603050405020304" pitchFamily="18" charset="0"/>
              </a:rPr>
              <a:t> </a:t>
            </a:r>
            <a:r>
              <a:rPr lang="en-US" sz="1800" dirty="0" err="1">
                <a:latin typeface="Times New Roman" panose="02020603050405020304" pitchFamily="18" charset="0"/>
              </a:rPr>
              <a:t>hàng</a:t>
            </a:r>
            <a:r>
              <a:rPr lang="en-US" sz="1800" dirty="0">
                <a:latin typeface="Times New Roman" panose="02020603050405020304" pitchFamily="18" charset="0"/>
              </a:rPr>
              <a:t> </a:t>
            </a:r>
            <a:r>
              <a:rPr lang="en-US" sz="1800" dirty="0" err="1">
                <a:latin typeface="Times New Roman" panose="02020603050405020304" pitchFamily="18" charset="0"/>
              </a:rPr>
              <a:t>thị</a:t>
            </a:r>
            <a:r>
              <a:rPr lang="en-US" sz="1800" dirty="0">
                <a:latin typeface="Times New Roman" panose="02020603050405020304" pitchFamily="18" charset="0"/>
              </a:rPr>
              <a:t> </a:t>
            </a:r>
            <a:r>
              <a:rPr lang="en-US" sz="1800" dirty="0" err="1">
                <a:latin typeface="Times New Roman" panose="02020603050405020304" pitchFamily="18" charset="0"/>
              </a:rPr>
              <a:t>trường</a:t>
            </a:r>
            <a:r>
              <a:rPr lang="en-US" sz="1800" dirty="0">
                <a:latin typeface="Times New Roman" panose="02020603050405020304" pitchFamily="18" charset="0"/>
              </a:rPr>
              <a:t>.</a:t>
            </a:r>
          </a:p>
          <a:p>
            <a:pPr marL="914400" indent="-230188" algn="just" fontAlgn="base">
              <a:lnSpc>
                <a:spcPts val="2250"/>
              </a:lnSpc>
              <a:buFont typeface="Arial" panose="020B0604020202020204" pitchFamily="34" charset="0"/>
              <a:buChar char="•"/>
            </a:pPr>
            <a:r>
              <a:rPr lang="en-US" sz="1800" dirty="0">
                <a:latin typeface="Times New Roman" panose="02020603050405020304" pitchFamily="18" charset="0"/>
              </a:rPr>
              <a:t>Liên </a:t>
            </a:r>
            <a:r>
              <a:rPr lang="en-US" sz="1800" dirty="0" err="1">
                <a:latin typeface="Times New Roman" panose="02020603050405020304" pitchFamily="18" charset="0"/>
              </a:rPr>
              <a:t>kết</a:t>
            </a:r>
            <a:r>
              <a:rPr lang="en-US" sz="1800" dirty="0">
                <a:latin typeface="Times New Roman" panose="02020603050405020304" pitchFamily="18" charset="0"/>
              </a:rPr>
              <a:t> </a:t>
            </a:r>
            <a:r>
              <a:rPr lang="en-US" sz="1800" dirty="0" err="1">
                <a:latin typeface="Times New Roman" panose="02020603050405020304" pitchFamily="18" charset="0"/>
              </a:rPr>
              <a:t>khái</a:t>
            </a:r>
            <a:r>
              <a:rPr lang="en-US" sz="1800" dirty="0">
                <a:latin typeface="Times New Roman" panose="02020603050405020304" pitchFamily="18" charset="0"/>
              </a:rPr>
              <a:t> </a:t>
            </a:r>
            <a:r>
              <a:rPr lang="en-US" sz="1800" dirty="0" err="1">
                <a:latin typeface="Times New Roman" panose="02020603050405020304" pitchFamily="18" charset="0"/>
              </a:rPr>
              <a:t>niệm</a:t>
            </a:r>
            <a:r>
              <a:rPr lang="en-US" sz="1800" dirty="0">
                <a:latin typeface="Times New Roman" panose="02020603050405020304" pitchFamily="18" charset="0"/>
              </a:rPr>
              <a:t> </a:t>
            </a:r>
            <a:r>
              <a:rPr lang="en-US" sz="1800" dirty="0" err="1">
                <a:latin typeface="Times New Roman" panose="02020603050405020304" pitchFamily="18" charset="0"/>
              </a:rPr>
              <a:t>trong</a:t>
            </a:r>
            <a:r>
              <a:rPr lang="en-US" sz="1800" dirty="0">
                <a:latin typeface="Times New Roman" panose="02020603050405020304" pitchFamily="18" charset="0"/>
              </a:rPr>
              <a:t> </a:t>
            </a:r>
            <a:r>
              <a:rPr lang="en-US" sz="1800" dirty="0" err="1">
                <a:latin typeface="Times New Roman" panose="02020603050405020304" pitchFamily="18" charset="0"/>
              </a:rPr>
              <a:t>văn</a:t>
            </a:r>
            <a:r>
              <a:rPr lang="en-US" sz="1800" dirty="0">
                <a:latin typeface="Times New Roman" panose="02020603050405020304" pitchFamily="18" charset="0"/>
              </a:rPr>
              <a:t> </a:t>
            </a:r>
            <a:r>
              <a:rPr lang="en-US" sz="1800" dirty="0" err="1">
                <a:latin typeface="Times New Roman" panose="02020603050405020304" pitchFamily="18" charset="0"/>
              </a:rPr>
              <a:t>bản</a:t>
            </a:r>
            <a:endParaRPr lang="en-US" sz="1800" dirty="0">
              <a:latin typeface="Times New Roman" panose="02020603050405020304" pitchFamily="18" charset="0"/>
            </a:endParaRPr>
          </a:p>
          <a:p>
            <a:pPr marL="914400" indent="-230188" algn="just" fontAlgn="base">
              <a:lnSpc>
                <a:spcPts val="2250"/>
              </a:lnSpc>
              <a:buFont typeface="Arial" panose="020B0604020202020204" pitchFamily="34" charset="0"/>
              <a:buChar char="•"/>
            </a:pPr>
            <a:r>
              <a:rPr lang="en-US" sz="1800" dirty="0" err="1">
                <a:latin typeface="Times New Roman" panose="02020603050405020304" pitchFamily="18" charset="0"/>
              </a:rPr>
              <a:t>Phát</a:t>
            </a:r>
            <a:r>
              <a:rPr lang="en-US" sz="1800" dirty="0">
                <a:latin typeface="Times New Roman" panose="02020603050405020304" pitchFamily="18" charset="0"/>
              </a:rPr>
              <a:t> </a:t>
            </a:r>
            <a:r>
              <a:rPr lang="en-US" sz="1800" dirty="0" err="1">
                <a:latin typeface="Times New Roman" panose="02020603050405020304" pitchFamily="18" charset="0"/>
              </a:rPr>
              <a:t>hiện</a:t>
            </a:r>
            <a:r>
              <a:rPr lang="en-US" sz="1800" dirty="0">
                <a:latin typeface="Times New Roman" panose="02020603050405020304" pitchFamily="18" charset="0"/>
              </a:rPr>
              <a:t> </a:t>
            </a:r>
            <a:r>
              <a:rPr lang="en-US" sz="1800" dirty="0" err="1">
                <a:latin typeface="Times New Roman" panose="02020603050405020304" pitchFamily="18" charset="0"/>
              </a:rPr>
              <a:t>đạo</a:t>
            </a:r>
            <a:r>
              <a:rPr lang="en-US" sz="1800" dirty="0">
                <a:latin typeface="Times New Roman" panose="02020603050405020304" pitchFamily="18" charset="0"/>
              </a:rPr>
              <a:t> </a:t>
            </a:r>
            <a:r>
              <a:rPr lang="en-US" sz="1800" dirty="0" err="1">
                <a:latin typeface="Times New Roman" panose="02020603050405020304" pitchFamily="18" charset="0"/>
              </a:rPr>
              <a:t>văn</a:t>
            </a:r>
            <a:endParaRPr lang="en-US" sz="1800" dirty="0">
              <a:latin typeface="Times New Roman" panose="02020603050405020304" pitchFamily="18" charset="0"/>
            </a:endParaRPr>
          </a:p>
          <a:p>
            <a:pPr marL="914400" indent="-230188" algn="just" fontAlgn="base">
              <a:lnSpc>
                <a:spcPts val="2250"/>
              </a:lnSpc>
              <a:buFont typeface="Arial" panose="020B0604020202020204" pitchFamily="34" charset="0"/>
              <a:buChar char="•"/>
            </a:pPr>
            <a:r>
              <a:rPr lang="en-US" sz="1800" dirty="0" err="1">
                <a:latin typeface="Times New Roman" panose="02020603050405020304" pitchFamily="18" charset="0"/>
              </a:rPr>
              <a:t>Phân</a:t>
            </a:r>
            <a:r>
              <a:rPr lang="en-US" sz="1800" dirty="0">
                <a:latin typeface="Times New Roman" panose="02020603050405020304" pitchFamily="18" charset="0"/>
              </a:rPr>
              <a:t> </a:t>
            </a:r>
            <a:r>
              <a:rPr lang="en-US" sz="1800" dirty="0" err="1">
                <a:latin typeface="Times New Roman" panose="02020603050405020304" pitchFamily="18" charset="0"/>
              </a:rPr>
              <a:t>tích</a:t>
            </a:r>
            <a:r>
              <a:rPr lang="en-US" sz="1800" dirty="0">
                <a:latin typeface="Times New Roman" panose="02020603050405020304" pitchFamily="18" charset="0"/>
              </a:rPr>
              <a:t> biomarkers </a:t>
            </a:r>
            <a:r>
              <a:rPr lang="en-US" sz="1800" dirty="0" err="1">
                <a:latin typeface="Times New Roman" panose="02020603050405020304" pitchFamily="18" charset="0"/>
              </a:rPr>
              <a:t>trong</a:t>
            </a:r>
            <a:r>
              <a:rPr lang="en-US" sz="1800" dirty="0">
                <a:latin typeface="Times New Roman" panose="02020603050405020304" pitchFamily="18" charset="0"/>
              </a:rPr>
              <a:t> y </a:t>
            </a:r>
            <a:r>
              <a:rPr lang="en-US" sz="1800" dirty="0" err="1">
                <a:latin typeface="Times New Roman" panose="02020603050405020304" pitchFamily="18" charset="0"/>
              </a:rPr>
              <a:t>tế</a:t>
            </a:r>
            <a:endParaRPr lang="en-US" sz="1800" dirty="0">
              <a:latin typeface="Times New Roman" panose="02020603050405020304" pitchFamily="18" charset="0"/>
            </a:endParaRPr>
          </a:p>
          <a:p>
            <a:pPr marL="230188" indent="231775" algn="just" fontAlgn="base">
              <a:lnSpc>
                <a:spcPts val="2250"/>
              </a:lnSpc>
            </a:pPr>
            <a:endParaRPr lang="en-US" sz="1800" dirty="0">
              <a:latin typeface="Times New Roman" panose="02020603050405020304" pitchFamily="18" charset="0"/>
            </a:endParaRPr>
          </a:p>
        </p:txBody>
      </p:sp>
      <p:pic>
        <p:nvPicPr>
          <p:cNvPr id="8" name="Picture 7" descr="A group of food items on a conveyor belt&#10;&#10;AI-generated content may be incorrect.">
            <a:extLst>
              <a:ext uri="{FF2B5EF4-FFF2-40B4-BE49-F238E27FC236}">
                <a16:creationId xmlns:a16="http://schemas.microsoft.com/office/drawing/2014/main" id="{37DF44C6-01DC-ADF0-6949-E778A5F336BE}"/>
              </a:ext>
            </a:extLst>
          </p:cNvPr>
          <p:cNvPicPr>
            <a:picLocks noChangeAspect="1"/>
          </p:cNvPicPr>
          <p:nvPr/>
        </p:nvPicPr>
        <p:blipFill>
          <a:blip r:embed="rId4"/>
          <a:stretch>
            <a:fillRect/>
          </a:stretch>
        </p:blipFill>
        <p:spPr>
          <a:xfrm>
            <a:off x="627620" y="2489770"/>
            <a:ext cx="1819018" cy="2338737"/>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185F3A1F-058D-B3A5-DF6B-E682C56B742F}"/>
              </a:ext>
            </a:extLst>
          </p:cNvPr>
          <p:cNvPicPr>
            <a:picLocks noChangeAspect="1"/>
          </p:cNvPicPr>
          <p:nvPr/>
        </p:nvPicPr>
        <p:blipFill>
          <a:blip r:embed="rId5"/>
          <a:stretch>
            <a:fillRect/>
          </a:stretch>
        </p:blipFill>
        <p:spPr>
          <a:xfrm>
            <a:off x="2730497" y="2489769"/>
            <a:ext cx="3639615" cy="2338737"/>
          </a:xfrm>
          <a:prstGeom prst="rect">
            <a:avLst/>
          </a:prstGeom>
        </p:spPr>
      </p:pic>
      <p:pic>
        <p:nvPicPr>
          <p:cNvPr id="12" name="Picture 11" descr="A diagram of a heart&#10;&#10;AI-generated content may be incorrect.">
            <a:extLst>
              <a:ext uri="{FF2B5EF4-FFF2-40B4-BE49-F238E27FC236}">
                <a16:creationId xmlns:a16="http://schemas.microsoft.com/office/drawing/2014/main" id="{872E2F67-871F-3FA5-F051-4AA11B8C4184}"/>
              </a:ext>
            </a:extLst>
          </p:cNvPr>
          <p:cNvPicPr>
            <a:picLocks noChangeAspect="1"/>
          </p:cNvPicPr>
          <p:nvPr/>
        </p:nvPicPr>
        <p:blipFill>
          <a:blip r:embed="rId6"/>
          <a:stretch>
            <a:fillRect/>
          </a:stretch>
        </p:blipFill>
        <p:spPr>
          <a:xfrm>
            <a:off x="6572292" y="2561408"/>
            <a:ext cx="2219705" cy="2240567"/>
          </a:xfrm>
          <a:prstGeom prst="rect">
            <a:avLst/>
          </a:prstGeom>
        </p:spPr>
      </p:pic>
    </p:spTree>
    <p:extLst>
      <p:ext uri="{BB962C8B-B14F-4D97-AF65-F5344CB8AC3E}">
        <p14:creationId xmlns:p14="http://schemas.microsoft.com/office/powerpoint/2010/main" val="312117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6D4266F7-83F7-D129-FDA1-265C7A1F41A3}"/>
            </a:ext>
          </a:extLst>
        </p:cNvPr>
        <p:cNvGrpSpPr/>
        <p:nvPr/>
      </p:nvGrpSpPr>
      <p:grpSpPr>
        <a:xfrm>
          <a:off x="0" y="0"/>
          <a:ext cx="0" cy="0"/>
          <a:chOff x="0" y="0"/>
          <a:chExt cx="0" cy="0"/>
        </a:xfrm>
      </p:grpSpPr>
      <p:pic>
        <p:nvPicPr>
          <p:cNvPr id="3" name="Picture 2" descr="A blue and red logo&#10;&#10;AI-generated content may be incorrect.">
            <a:extLst>
              <a:ext uri="{FF2B5EF4-FFF2-40B4-BE49-F238E27FC236}">
                <a16:creationId xmlns:a16="http://schemas.microsoft.com/office/drawing/2014/main" id="{8A433BF9-0D94-EE2C-4F55-CB0861E819E9}"/>
              </a:ext>
            </a:extLst>
          </p:cNvPr>
          <p:cNvPicPr>
            <a:picLocks noChangeAspect="1"/>
          </p:cNvPicPr>
          <p:nvPr/>
        </p:nvPicPr>
        <p:blipFill>
          <a:blip r:embed="rId3"/>
          <a:srcRect l="-1" t="22280" r="1649" b="19132"/>
          <a:stretch/>
        </p:blipFill>
        <p:spPr>
          <a:xfrm>
            <a:off x="8079774" y="90616"/>
            <a:ext cx="981848" cy="584887"/>
          </a:xfrm>
          <a:prstGeom prst="rect">
            <a:avLst/>
          </a:prstGeom>
        </p:spPr>
      </p:pic>
      <p:sp>
        <p:nvSpPr>
          <p:cNvPr id="4" name="Rectangle 3">
            <a:extLst>
              <a:ext uri="{FF2B5EF4-FFF2-40B4-BE49-F238E27FC236}">
                <a16:creationId xmlns:a16="http://schemas.microsoft.com/office/drawing/2014/main" id="{EC8FFA79-2D12-4371-FF33-72997E5028E5}"/>
              </a:ext>
            </a:extLst>
          </p:cNvPr>
          <p:cNvSpPr/>
          <p:nvPr/>
        </p:nvSpPr>
        <p:spPr>
          <a:xfrm>
            <a:off x="0" y="5045529"/>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33FF6C1-6C7E-AAE1-6A00-F14E034E4F98}"/>
              </a:ext>
            </a:extLst>
          </p:cNvPr>
          <p:cNvSpPr/>
          <p:nvPr/>
        </p:nvSpPr>
        <p:spPr>
          <a:xfrm>
            <a:off x="0" y="678505"/>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71ED2E7-EDE1-0922-7024-0244D34E6A99}"/>
              </a:ext>
            </a:extLst>
          </p:cNvPr>
          <p:cNvSpPr txBox="1"/>
          <p:nvPr/>
        </p:nvSpPr>
        <p:spPr>
          <a:xfrm>
            <a:off x="0" y="142229"/>
            <a:ext cx="4294414" cy="523220"/>
          </a:xfrm>
          <a:prstGeom prst="rect">
            <a:avLst/>
          </a:prstGeom>
          <a:noFill/>
        </p:spPr>
        <p:txBody>
          <a:bodyPr wrap="square" rtlCol="0">
            <a:spAutoFit/>
          </a:bodyPr>
          <a:lstStyle>
            <a:defPPr marR="0" lvl="0" algn="l" rtl="0">
              <a:lnSpc>
                <a:spcPct val="100000"/>
              </a:lnSpc>
              <a:spcBef>
                <a:spcPts val="0"/>
              </a:spcBef>
              <a:spcAft>
                <a:spcPts val="0"/>
              </a:spcAft>
            </a:defPPr>
            <a:lvl1pPr marL="0" defTabSz="914400" eaLnBrk="1" latinLnBrk="0" hangingPunct="1">
              <a:defRPr b="1" kern="1200">
                <a:solidFill>
                  <a:schemeClr val="tx1"/>
                </a:solidFill>
                <a:latin typeface="Montserrat ExtraBold" panose="00000900000000000000" pitchFamily="2" charset="0"/>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en-US" sz="2800" dirty="0"/>
              <a:t>1. MARKET - BASKET</a:t>
            </a:r>
          </a:p>
        </p:txBody>
      </p:sp>
      <p:sp>
        <p:nvSpPr>
          <p:cNvPr id="6" name="TextBox 5">
            <a:extLst>
              <a:ext uri="{FF2B5EF4-FFF2-40B4-BE49-F238E27FC236}">
                <a16:creationId xmlns:a16="http://schemas.microsoft.com/office/drawing/2014/main" id="{B7C3E162-684A-0388-A24C-DA1B79557DBB}"/>
              </a:ext>
            </a:extLst>
          </p:cNvPr>
          <p:cNvSpPr txBox="1"/>
          <p:nvPr/>
        </p:nvSpPr>
        <p:spPr>
          <a:xfrm>
            <a:off x="0" y="776476"/>
            <a:ext cx="9144000"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marL="457200" indent="-457200">
              <a:buAutoNum type="arabicPeriod"/>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EC5FE19-33A9-1E2D-719F-0B669389486D}"/>
              </a:ext>
            </a:extLst>
          </p:cNvPr>
          <p:cNvSpPr txBox="1"/>
          <p:nvPr/>
        </p:nvSpPr>
        <p:spPr>
          <a:xfrm>
            <a:off x="-82378" y="729323"/>
            <a:ext cx="9144000" cy="3317190"/>
          </a:xfrm>
          <a:prstGeom prst="rect">
            <a:avLst/>
          </a:prstGeom>
          <a:noFill/>
        </p:spPr>
        <p:txBody>
          <a:bodyPr wrap="square" rtlCol="0">
            <a:spAutoFit/>
          </a:bodyPr>
          <a:lstStyle/>
          <a:p>
            <a:pPr marL="230188" indent="231775" algn="just" fontAlgn="base">
              <a:lnSpc>
                <a:spcPts val="2250"/>
              </a:lnSpc>
            </a:pPr>
            <a:r>
              <a:rPr lang="en-US" sz="1800" dirty="0" err="1">
                <a:latin typeface="Times New Roman" panose="02020603050405020304" pitchFamily="18" charset="0"/>
              </a:rPr>
              <a:t>Luật</a:t>
            </a:r>
            <a:r>
              <a:rPr lang="en-US" sz="1800" dirty="0">
                <a:latin typeface="Times New Roman" panose="02020603050405020304" pitchFamily="18" charset="0"/>
              </a:rPr>
              <a:t> </a:t>
            </a:r>
            <a:r>
              <a:rPr lang="en-US" sz="1800" dirty="0" err="1">
                <a:latin typeface="Times New Roman" panose="02020603050405020304" pitchFamily="18" charset="0"/>
              </a:rPr>
              <a:t>kết</a:t>
            </a:r>
            <a:r>
              <a:rPr lang="en-US" sz="1800" dirty="0">
                <a:latin typeface="Times New Roman" panose="02020603050405020304" pitchFamily="18" charset="0"/>
              </a:rPr>
              <a:t> </a:t>
            </a:r>
            <a:r>
              <a:rPr lang="en-US" sz="1800" dirty="0" err="1">
                <a:latin typeface="Times New Roman" panose="02020603050405020304" pitchFamily="18" charset="0"/>
              </a:rPr>
              <a:t>hợp</a:t>
            </a:r>
            <a:r>
              <a:rPr lang="en-US" sz="1800" dirty="0">
                <a:latin typeface="Times New Roman" panose="02020603050405020304" pitchFamily="18" charset="0"/>
              </a:rPr>
              <a:t>:</a:t>
            </a:r>
          </a:p>
          <a:p>
            <a:pPr marL="914400" indent="-230188" algn="just" fontAlgn="base">
              <a:lnSpc>
                <a:spcPts val="2250"/>
              </a:lnSpc>
              <a:buFont typeface="Arial" panose="020B0604020202020204" pitchFamily="34" charset="0"/>
              <a:buChar char="•"/>
            </a:pPr>
            <a:r>
              <a:rPr lang="vi-VN" sz="1800" dirty="0">
                <a:latin typeface="Times New Roman" panose="02020603050405020304" pitchFamily="18" charset="0"/>
              </a:rPr>
              <a:t>Luật kết hợp có dạng “I → j”, trong đó I là một tập hợp các mặt hàng và j là một mặt hàng đơn lẻ.</a:t>
            </a:r>
            <a:endParaRPr lang="en-US" sz="1800" dirty="0">
              <a:latin typeface="Times New Roman" panose="02020603050405020304" pitchFamily="18" charset="0"/>
            </a:endParaRPr>
          </a:p>
          <a:p>
            <a:pPr marL="914400" indent="-230188" algn="just" fontAlgn="base">
              <a:lnSpc>
                <a:spcPts val="2250"/>
              </a:lnSpc>
              <a:buFont typeface="Arial" panose="020B0604020202020204" pitchFamily="34" charset="0"/>
              <a:buChar char="•"/>
            </a:pPr>
            <a:r>
              <a:rPr lang="en-US" sz="1800" b="1" dirty="0">
                <a:latin typeface="Times New Roman" panose="02020603050405020304" pitchFamily="18" charset="0"/>
              </a:rPr>
              <a:t>Confidence: </a:t>
            </a:r>
            <a:r>
              <a:rPr lang="en-US" sz="1800" b="0" i="0" dirty="0" err="1">
                <a:solidFill>
                  <a:srgbClr val="000000"/>
                </a:solidFill>
                <a:effectLst/>
                <a:latin typeface="Times New Roman" panose="02020603050405020304" pitchFamily="18" charset="0"/>
              </a:rPr>
              <a:t>nó</a:t>
            </a:r>
            <a:r>
              <a:rPr lang="en-US" sz="1800" b="0" i="0" dirty="0">
                <a:solidFill>
                  <a:srgbClr val="000000"/>
                </a:solidFill>
                <a:effectLst/>
                <a:latin typeface="Times New Roman" panose="02020603050405020304" pitchFamily="18" charset="0"/>
              </a:rPr>
              <a:t> </a:t>
            </a:r>
            <a:r>
              <a:rPr lang="en-US" sz="1800" b="0" i="0" dirty="0" err="1">
                <a:solidFill>
                  <a:srgbClr val="000000"/>
                </a:solidFill>
                <a:effectLst/>
                <a:latin typeface="Times New Roman" panose="02020603050405020304" pitchFamily="18" charset="0"/>
              </a:rPr>
              <a:t>cho</a:t>
            </a:r>
            <a:r>
              <a:rPr lang="en-US" sz="1800" b="0" i="0" dirty="0">
                <a:solidFill>
                  <a:srgbClr val="000000"/>
                </a:solidFill>
                <a:effectLst/>
                <a:latin typeface="Times New Roman" panose="02020603050405020304" pitchFamily="18" charset="0"/>
              </a:rPr>
              <a:t> </a:t>
            </a:r>
            <a:r>
              <a:rPr lang="en-US" sz="1800" b="0" i="0" dirty="0" err="1">
                <a:solidFill>
                  <a:srgbClr val="000000"/>
                </a:solidFill>
                <a:effectLst/>
                <a:latin typeface="Times New Roman" panose="02020603050405020304" pitchFamily="18" charset="0"/>
              </a:rPr>
              <a:t>biết</a:t>
            </a:r>
            <a:r>
              <a:rPr lang="en-US" sz="1800" b="0" i="0" dirty="0">
                <a:solidFill>
                  <a:srgbClr val="000000"/>
                </a:solidFill>
                <a:effectLst/>
                <a:latin typeface="Times New Roman" panose="02020603050405020304" pitchFamily="18" charset="0"/>
              </a:rPr>
              <a:t> </a:t>
            </a:r>
            <a:r>
              <a:rPr lang="en-US" sz="1800" b="0" i="0" dirty="0" err="1">
                <a:solidFill>
                  <a:srgbClr val="000000"/>
                </a:solidFill>
                <a:effectLst/>
                <a:latin typeface="Times New Roman" panose="02020603050405020304" pitchFamily="18" charset="0"/>
              </a:rPr>
              <a:t>phần</a:t>
            </a:r>
            <a:r>
              <a:rPr lang="en-US" sz="1800" b="0" i="0" dirty="0">
                <a:solidFill>
                  <a:srgbClr val="000000"/>
                </a:solidFill>
                <a:effectLst/>
                <a:latin typeface="Times New Roman" panose="02020603050405020304" pitchFamily="18" charset="0"/>
              </a:rPr>
              <a:t> </a:t>
            </a:r>
            <a:r>
              <a:rPr lang="en-US" sz="1800" b="0" i="0" dirty="0" err="1">
                <a:solidFill>
                  <a:srgbClr val="000000"/>
                </a:solidFill>
                <a:effectLst/>
                <a:latin typeface="Times New Roman" panose="02020603050405020304" pitchFamily="18" charset="0"/>
              </a:rPr>
              <a:t>trăm</a:t>
            </a:r>
            <a:r>
              <a:rPr lang="en-US" sz="1800" b="0" i="0" dirty="0">
                <a:solidFill>
                  <a:srgbClr val="000000"/>
                </a:solidFill>
                <a:effectLst/>
                <a:latin typeface="Times New Roman" panose="02020603050405020304" pitchFamily="18" charset="0"/>
              </a:rPr>
              <a:t> </a:t>
            </a:r>
            <a:r>
              <a:rPr lang="en-US" sz="1800" b="0" i="0" dirty="0" err="1">
                <a:solidFill>
                  <a:srgbClr val="000000"/>
                </a:solidFill>
                <a:effectLst/>
                <a:latin typeface="Times New Roman" panose="02020603050405020304" pitchFamily="18" charset="0"/>
              </a:rPr>
              <a:t>giỏ</a:t>
            </a:r>
            <a:r>
              <a:rPr lang="en-US" sz="1800" b="0" i="0" dirty="0">
                <a:solidFill>
                  <a:srgbClr val="000000"/>
                </a:solidFill>
                <a:effectLst/>
                <a:latin typeface="Times New Roman" panose="02020603050405020304" pitchFamily="18" charset="0"/>
              </a:rPr>
              <a:t> </a:t>
            </a:r>
            <a:r>
              <a:rPr lang="en-US" sz="1800" b="0" i="0" dirty="0" err="1">
                <a:solidFill>
                  <a:srgbClr val="000000"/>
                </a:solidFill>
                <a:effectLst/>
                <a:latin typeface="Times New Roman" panose="02020603050405020304" pitchFamily="18" charset="0"/>
              </a:rPr>
              <a:t>hàng</a:t>
            </a:r>
            <a:r>
              <a:rPr lang="en-US" sz="1800" b="0" i="0" dirty="0">
                <a:solidFill>
                  <a:srgbClr val="000000"/>
                </a:solidFill>
                <a:effectLst/>
                <a:latin typeface="Times New Roman" panose="02020603050405020304" pitchFamily="18" charset="0"/>
              </a:rPr>
              <a:t> </a:t>
            </a:r>
            <a:r>
              <a:rPr lang="en-US" sz="1800" b="0" i="0" dirty="0" err="1">
                <a:solidFill>
                  <a:srgbClr val="000000"/>
                </a:solidFill>
                <a:effectLst/>
                <a:latin typeface="Times New Roman" panose="02020603050405020304" pitchFamily="18" charset="0"/>
              </a:rPr>
              <a:t>có</a:t>
            </a:r>
            <a:r>
              <a:rPr lang="en-US" sz="1800" b="0" i="0" dirty="0">
                <a:solidFill>
                  <a:srgbClr val="000000"/>
                </a:solidFill>
                <a:effectLst/>
                <a:latin typeface="Times New Roman" panose="02020603050405020304" pitchFamily="18" charset="0"/>
              </a:rPr>
              <a:t> </a:t>
            </a:r>
            <a:r>
              <a:rPr lang="en-US" sz="1800" b="0" i="0" dirty="0" err="1">
                <a:solidFill>
                  <a:srgbClr val="000000"/>
                </a:solidFill>
                <a:effectLst/>
                <a:latin typeface="Times New Roman" panose="02020603050405020304" pitchFamily="18" charset="0"/>
              </a:rPr>
              <a:t>chứa</a:t>
            </a:r>
            <a:r>
              <a:rPr lang="en-US" sz="1800" b="0" i="0" dirty="0">
                <a:solidFill>
                  <a:srgbClr val="000000"/>
                </a:solidFill>
                <a:effectLst/>
                <a:latin typeface="Times New Roman" panose="02020603050405020304" pitchFamily="18" charset="0"/>
              </a:rPr>
              <a:t> I </a:t>
            </a:r>
            <a:r>
              <a:rPr lang="en-US" sz="1800" b="0" i="0" dirty="0" err="1">
                <a:solidFill>
                  <a:srgbClr val="000000"/>
                </a:solidFill>
                <a:effectLst/>
                <a:latin typeface="Times New Roman" panose="02020603050405020304" pitchFamily="18" charset="0"/>
              </a:rPr>
              <a:t>mà</a:t>
            </a:r>
            <a:r>
              <a:rPr lang="en-US" sz="1800" b="0" i="0" dirty="0">
                <a:solidFill>
                  <a:srgbClr val="000000"/>
                </a:solidFill>
                <a:effectLst/>
                <a:latin typeface="Times New Roman" panose="02020603050405020304" pitchFamily="18" charset="0"/>
              </a:rPr>
              <a:t> </a:t>
            </a:r>
            <a:r>
              <a:rPr lang="en-US" sz="1800" b="0" i="0" dirty="0" err="1">
                <a:solidFill>
                  <a:srgbClr val="000000"/>
                </a:solidFill>
                <a:effectLst/>
                <a:latin typeface="Times New Roman" panose="02020603050405020304" pitchFamily="18" charset="0"/>
              </a:rPr>
              <a:t>cũng</a:t>
            </a:r>
            <a:r>
              <a:rPr lang="en-US" sz="1800" b="0" i="0" dirty="0">
                <a:solidFill>
                  <a:srgbClr val="000000"/>
                </a:solidFill>
                <a:effectLst/>
                <a:latin typeface="Times New Roman" panose="02020603050405020304" pitchFamily="18" charset="0"/>
              </a:rPr>
              <a:t> </a:t>
            </a:r>
            <a:r>
              <a:rPr lang="en-US" sz="1800" b="0" i="0" dirty="0" err="1">
                <a:solidFill>
                  <a:srgbClr val="000000"/>
                </a:solidFill>
                <a:effectLst/>
                <a:latin typeface="Times New Roman" panose="02020603050405020304" pitchFamily="18" charset="0"/>
              </a:rPr>
              <a:t>có</a:t>
            </a:r>
            <a:r>
              <a:rPr lang="en-US" sz="1800" b="0" i="0" dirty="0">
                <a:solidFill>
                  <a:srgbClr val="000000"/>
                </a:solidFill>
                <a:effectLst/>
                <a:latin typeface="Times New Roman" panose="02020603050405020304" pitchFamily="18" charset="0"/>
              </a:rPr>
              <a:t> </a:t>
            </a:r>
            <a:r>
              <a:rPr lang="en-US" sz="1800" b="0" i="0" dirty="0" err="1">
                <a:solidFill>
                  <a:srgbClr val="000000"/>
                </a:solidFill>
                <a:effectLst/>
                <a:latin typeface="Times New Roman" panose="02020603050405020304" pitchFamily="18" charset="0"/>
              </a:rPr>
              <a:t>mặt</a:t>
            </a:r>
            <a:r>
              <a:rPr lang="en-US" sz="1800" b="0" i="0" dirty="0">
                <a:solidFill>
                  <a:srgbClr val="000000"/>
                </a:solidFill>
                <a:effectLst/>
                <a:latin typeface="Times New Roman" panose="02020603050405020304" pitchFamily="18" charset="0"/>
              </a:rPr>
              <a:t> </a:t>
            </a:r>
            <a:r>
              <a:rPr lang="en-US" sz="1800" b="0" i="0" dirty="0" err="1">
                <a:solidFill>
                  <a:srgbClr val="000000"/>
                </a:solidFill>
                <a:effectLst/>
                <a:latin typeface="Times New Roman" panose="02020603050405020304" pitchFamily="18" charset="0"/>
              </a:rPr>
              <a:t>hàng</a:t>
            </a:r>
            <a:r>
              <a:rPr lang="en-US" sz="1800" b="0" i="0" dirty="0">
                <a:solidFill>
                  <a:srgbClr val="000000"/>
                </a:solidFill>
                <a:effectLst/>
                <a:latin typeface="Times New Roman" panose="02020603050405020304" pitchFamily="18" charset="0"/>
              </a:rPr>
              <a:t> j. </a:t>
            </a:r>
          </a:p>
          <a:p>
            <a:pPr marL="914400" indent="-230188" algn="just" fontAlgn="base">
              <a:lnSpc>
                <a:spcPts val="2250"/>
              </a:lnSpc>
              <a:buFont typeface="Arial" panose="020B0604020202020204" pitchFamily="34" charset="0"/>
              <a:buChar char="•"/>
            </a:pPr>
            <a:r>
              <a:rPr lang="en-US" sz="1800" b="1" dirty="0">
                <a:latin typeface="Times New Roman" panose="02020603050405020304" pitchFamily="18" charset="0"/>
              </a:rPr>
              <a:t>Interest: </a:t>
            </a:r>
            <a:r>
              <a:rPr lang="en-US" sz="1800" dirty="0" err="1">
                <a:latin typeface="Times New Roman" panose="02020603050405020304" pitchFamily="18" charset="0"/>
              </a:rPr>
              <a:t>tính</a:t>
            </a:r>
            <a:r>
              <a:rPr lang="en-US" sz="1800" dirty="0">
                <a:latin typeface="Times New Roman" panose="02020603050405020304" pitchFamily="18" charset="0"/>
              </a:rPr>
              <a:t> “interest” </a:t>
            </a:r>
            <a:r>
              <a:rPr lang="en-US" sz="1800" dirty="0" err="1">
                <a:latin typeface="Times New Roman" panose="02020603050405020304" pitchFamily="18" charset="0"/>
              </a:rPr>
              <a:t>bằng</a:t>
            </a:r>
            <a:r>
              <a:rPr lang="en-US" sz="1800" dirty="0">
                <a:latin typeface="Times New Roman" panose="02020603050405020304" pitchFamily="18" charset="0"/>
              </a:rPr>
              <a:t> </a:t>
            </a:r>
            <a:r>
              <a:rPr lang="en-US" sz="1800" dirty="0" err="1">
                <a:latin typeface="Times New Roman" panose="02020603050405020304" pitchFamily="18" charset="0"/>
              </a:rPr>
              <a:t>hiệu</a:t>
            </a:r>
            <a:r>
              <a:rPr lang="en-US" sz="1800" dirty="0">
                <a:latin typeface="Times New Roman" panose="02020603050405020304" pitchFamily="18" charset="0"/>
              </a:rPr>
              <a:t> </a:t>
            </a:r>
            <a:r>
              <a:rPr lang="en-US" sz="1800" dirty="0" err="1">
                <a:latin typeface="Times New Roman" panose="02020603050405020304" pitchFamily="18" charset="0"/>
              </a:rPr>
              <a:t>số</a:t>
            </a:r>
            <a:r>
              <a:rPr lang="en-US" sz="1800" dirty="0">
                <a:latin typeface="Times New Roman" panose="02020603050405020304" pitchFamily="18" charset="0"/>
              </a:rPr>
              <a:t> </a:t>
            </a:r>
            <a:r>
              <a:rPr lang="en-US" sz="1800" dirty="0" err="1">
                <a:latin typeface="Times New Roman" panose="02020603050405020304" pitchFamily="18" charset="0"/>
              </a:rPr>
              <a:t>giữa</a:t>
            </a:r>
            <a:r>
              <a:rPr lang="en-US" sz="1800" dirty="0">
                <a:latin typeface="Times New Roman" panose="02020603050405020304" pitchFamily="18" charset="0"/>
              </a:rPr>
              <a:t> confidence </a:t>
            </a:r>
            <a:r>
              <a:rPr lang="en-US" sz="1800" dirty="0" err="1">
                <a:latin typeface="Times New Roman" panose="02020603050405020304" pitchFamily="18" charset="0"/>
              </a:rPr>
              <a:t>của</a:t>
            </a:r>
            <a:r>
              <a:rPr lang="en-US" sz="1800" dirty="0">
                <a:latin typeface="Times New Roman" panose="02020603050405020304" pitchFamily="18" charset="0"/>
              </a:rPr>
              <a:t> </a:t>
            </a:r>
            <a:r>
              <a:rPr lang="en-US" sz="1800" dirty="0" err="1">
                <a:latin typeface="Times New Roman" panose="02020603050405020304" pitchFamily="18" charset="0"/>
              </a:rPr>
              <a:t>luật</a:t>
            </a:r>
            <a:r>
              <a:rPr lang="en-US" sz="1800" dirty="0">
                <a:latin typeface="Times New Roman" panose="02020603050405020304" pitchFamily="18" charset="0"/>
              </a:rPr>
              <a:t> </a:t>
            </a:r>
            <a:r>
              <a:rPr lang="en-US" sz="1800" dirty="0" err="1">
                <a:latin typeface="Times New Roman" panose="02020603050405020304" pitchFamily="18" charset="0"/>
              </a:rPr>
              <a:t>và</a:t>
            </a:r>
            <a:r>
              <a:rPr lang="en-US" sz="1800" dirty="0">
                <a:latin typeface="Times New Roman" panose="02020603050405020304" pitchFamily="18" charset="0"/>
              </a:rPr>
              <a:t> </a:t>
            </a:r>
            <a:r>
              <a:rPr lang="en-US" sz="1800" dirty="0" err="1">
                <a:latin typeface="Times New Roman" panose="02020603050405020304" pitchFamily="18" charset="0"/>
              </a:rPr>
              <a:t>tỷ</a:t>
            </a:r>
            <a:r>
              <a:rPr lang="en-US" sz="1800" dirty="0">
                <a:latin typeface="Times New Roman" panose="02020603050405020304" pitchFamily="18" charset="0"/>
              </a:rPr>
              <a:t> </a:t>
            </a:r>
            <a:r>
              <a:rPr lang="en-US" sz="1800" dirty="0" err="1">
                <a:latin typeface="Times New Roman" panose="02020603050405020304" pitchFamily="18" charset="0"/>
              </a:rPr>
              <a:t>lệ</a:t>
            </a:r>
            <a:r>
              <a:rPr lang="en-US" sz="1800" dirty="0">
                <a:latin typeface="Times New Roman" panose="02020603050405020304" pitchFamily="18" charset="0"/>
              </a:rPr>
              <a:t> </a:t>
            </a:r>
            <a:r>
              <a:rPr lang="en-US" sz="1800" dirty="0" err="1">
                <a:latin typeface="Times New Roman" panose="02020603050405020304" pitchFamily="18" charset="0"/>
              </a:rPr>
              <a:t>xuất</a:t>
            </a:r>
            <a:r>
              <a:rPr lang="en-US" sz="1800" dirty="0">
                <a:latin typeface="Times New Roman" panose="02020603050405020304" pitchFamily="18" charset="0"/>
              </a:rPr>
              <a:t> </a:t>
            </a:r>
            <a:r>
              <a:rPr lang="en-US" sz="1800" dirty="0" err="1">
                <a:latin typeface="Times New Roman" panose="02020603050405020304" pitchFamily="18" charset="0"/>
              </a:rPr>
              <a:t>hiện</a:t>
            </a:r>
            <a:r>
              <a:rPr lang="en-US" sz="1800" dirty="0">
                <a:latin typeface="Times New Roman" panose="02020603050405020304" pitchFamily="18" charset="0"/>
              </a:rPr>
              <a:t> </a:t>
            </a:r>
            <a:r>
              <a:rPr lang="en-US" sz="1800" dirty="0" err="1">
                <a:latin typeface="Times New Roman" panose="02020603050405020304" pitchFamily="18" charset="0"/>
              </a:rPr>
              <a:t>của</a:t>
            </a:r>
            <a:r>
              <a:rPr lang="en-US" sz="1800" dirty="0">
                <a:latin typeface="Times New Roman" panose="02020603050405020304" pitchFamily="18" charset="0"/>
              </a:rPr>
              <a:t> </a:t>
            </a:r>
            <a:r>
              <a:rPr lang="en-US" sz="1800" dirty="0" err="1">
                <a:latin typeface="Times New Roman" panose="02020603050405020304" pitchFamily="18" charset="0"/>
              </a:rPr>
              <a:t>mặt</a:t>
            </a:r>
            <a:r>
              <a:rPr lang="en-US" sz="1800" dirty="0">
                <a:latin typeface="Times New Roman" panose="02020603050405020304" pitchFamily="18" charset="0"/>
              </a:rPr>
              <a:t> </a:t>
            </a:r>
            <a:r>
              <a:rPr lang="en-US" sz="1800" dirty="0" err="1">
                <a:latin typeface="Times New Roman" panose="02020603050405020304" pitchFamily="18" charset="0"/>
              </a:rPr>
              <a:t>hàng</a:t>
            </a:r>
            <a:r>
              <a:rPr lang="en-US" sz="1800" dirty="0">
                <a:latin typeface="Times New Roman" panose="02020603050405020304" pitchFamily="18" charset="0"/>
              </a:rPr>
              <a:t> j </a:t>
            </a:r>
            <a:r>
              <a:rPr lang="en-US" sz="1800" dirty="0" err="1">
                <a:latin typeface="Times New Roman" panose="02020603050405020304" pitchFamily="18" charset="0"/>
              </a:rPr>
              <a:t>trên</a:t>
            </a:r>
            <a:r>
              <a:rPr lang="en-US" sz="1800" dirty="0">
                <a:latin typeface="Times New Roman" panose="02020603050405020304" pitchFamily="18" charset="0"/>
              </a:rPr>
              <a:t> </a:t>
            </a:r>
            <a:r>
              <a:rPr lang="en-US" sz="1800" dirty="0" err="1">
                <a:latin typeface="Times New Roman" panose="02020603050405020304" pitchFamily="18" charset="0"/>
              </a:rPr>
              <a:t>tổng</a:t>
            </a:r>
            <a:r>
              <a:rPr lang="en-US" sz="1800" dirty="0">
                <a:latin typeface="Times New Roman" panose="02020603050405020304" pitchFamily="18" charset="0"/>
              </a:rPr>
              <a:t> </a:t>
            </a:r>
            <a:r>
              <a:rPr lang="en-US" sz="1800" dirty="0" err="1">
                <a:latin typeface="Times New Roman" panose="02020603050405020304" pitchFamily="18" charset="0"/>
              </a:rPr>
              <a:t>số</a:t>
            </a:r>
            <a:r>
              <a:rPr lang="en-US" sz="1800" dirty="0">
                <a:latin typeface="Times New Roman" panose="02020603050405020304" pitchFamily="18" charset="0"/>
              </a:rPr>
              <a:t> </a:t>
            </a:r>
            <a:r>
              <a:rPr lang="en-US" sz="1800" dirty="0" err="1">
                <a:latin typeface="Times New Roman" panose="02020603050405020304" pitchFamily="18" charset="0"/>
              </a:rPr>
              <a:t>giỏ</a:t>
            </a:r>
            <a:r>
              <a:rPr lang="en-US" sz="1800" dirty="0">
                <a:latin typeface="Times New Roman" panose="02020603050405020304" pitchFamily="18" charset="0"/>
              </a:rPr>
              <a:t> hang</a:t>
            </a:r>
          </a:p>
          <a:p>
            <a:pPr marL="1654175" lvl="4" indent="-285750" algn="just" fontAlgn="base">
              <a:lnSpc>
                <a:spcPts val="2250"/>
              </a:lnSpc>
              <a:buFont typeface="Courier New" panose="02070309020205020404" pitchFamily="49" charset="0"/>
              <a:buChar char="o"/>
            </a:pPr>
            <a:r>
              <a:rPr lang="vi-VN" sz="1800" b="0" i="0" dirty="0">
                <a:solidFill>
                  <a:srgbClr val="000000"/>
                </a:solidFill>
                <a:effectLst/>
                <a:latin typeface="Times New Roman" panose="02020603050405020304" pitchFamily="18" charset="0"/>
              </a:rPr>
              <a:t>Nếu I không ảnh hưởng đến j, thì tỉ lệ xuất hiện của j trong các giỏ hàng có chứa I sẽ bằng với tỷ lệ xuất hiện của j trên toàn bộ dữ liệu, tức interest = 0. </a:t>
            </a:r>
            <a:endParaRPr lang="en-US" sz="1800" b="0" i="0" dirty="0">
              <a:solidFill>
                <a:srgbClr val="000000"/>
              </a:solidFill>
              <a:effectLst/>
              <a:latin typeface="Times New Roman" panose="02020603050405020304" pitchFamily="18" charset="0"/>
            </a:endParaRPr>
          </a:p>
          <a:p>
            <a:pPr marL="1654175" lvl="4" indent="-285750" algn="just" fontAlgn="base">
              <a:lnSpc>
                <a:spcPts val="2250"/>
              </a:lnSpc>
              <a:buFont typeface="Courier New" panose="02070309020205020404" pitchFamily="49" charset="0"/>
              <a:buChar char="o"/>
            </a:pPr>
            <a:r>
              <a:rPr lang="vi-VN" sz="1800" b="0" i="0" dirty="0">
                <a:solidFill>
                  <a:srgbClr val="000000"/>
                </a:solidFill>
                <a:effectLst/>
                <a:latin typeface="Times New Roman" panose="02020603050405020304" pitchFamily="18" charset="0"/>
              </a:rPr>
              <a:t>Luật có interest dương (hoặc âm) cao cho thấy sự hiện diện của I có tác động đáng kể đến khả năng xuất hiện của j.  </a:t>
            </a:r>
            <a:endParaRPr lang="en-US" sz="1800" b="0" i="0" dirty="0">
              <a:solidFill>
                <a:srgbClr val="000000"/>
              </a:solidFill>
              <a:effectLst/>
              <a:latin typeface="Times New Roman" panose="02020603050405020304" pitchFamily="18" charset="0"/>
            </a:endParaRPr>
          </a:p>
          <a:p>
            <a:pPr marL="230188" indent="231775" algn="just" fontAlgn="base">
              <a:lnSpc>
                <a:spcPts val="2250"/>
              </a:lnSpc>
            </a:pPr>
            <a:endParaRPr lang="en-US" sz="1800" dirty="0">
              <a:latin typeface="Times New Roman" panose="02020603050405020304" pitchFamily="18" charset="0"/>
            </a:endParaRPr>
          </a:p>
        </p:txBody>
      </p:sp>
    </p:spTree>
    <p:extLst>
      <p:ext uri="{BB962C8B-B14F-4D97-AF65-F5344CB8AC3E}">
        <p14:creationId xmlns:p14="http://schemas.microsoft.com/office/powerpoint/2010/main" val="935307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C39BF400-A903-565F-E1B1-D517B33B86DF}"/>
            </a:ext>
          </a:extLst>
        </p:cNvPr>
        <p:cNvGrpSpPr/>
        <p:nvPr/>
      </p:nvGrpSpPr>
      <p:grpSpPr>
        <a:xfrm>
          <a:off x="0" y="0"/>
          <a:ext cx="0" cy="0"/>
          <a:chOff x="0" y="0"/>
          <a:chExt cx="0" cy="0"/>
        </a:xfrm>
      </p:grpSpPr>
      <p:pic>
        <p:nvPicPr>
          <p:cNvPr id="3" name="Picture 2" descr="A blue and red logo&#10;&#10;AI-generated content may be incorrect.">
            <a:extLst>
              <a:ext uri="{FF2B5EF4-FFF2-40B4-BE49-F238E27FC236}">
                <a16:creationId xmlns:a16="http://schemas.microsoft.com/office/drawing/2014/main" id="{F7E685AE-709C-BBA9-62D2-5D3D23891C65}"/>
              </a:ext>
            </a:extLst>
          </p:cNvPr>
          <p:cNvPicPr>
            <a:picLocks noChangeAspect="1"/>
          </p:cNvPicPr>
          <p:nvPr/>
        </p:nvPicPr>
        <p:blipFill>
          <a:blip r:embed="rId3"/>
          <a:srcRect l="-1" t="22280" r="1649" b="19132"/>
          <a:stretch/>
        </p:blipFill>
        <p:spPr>
          <a:xfrm>
            <a:off x="8079774" y="90616"/>
            <a:ext cx="981848" cy="584887"/>
          </a:xfrm>
          <a:prstGeom prst="rect">
            <a:avLst/>
          </a:prstGeom>
        </p:spPr>
      </p:pic>
      <p:sp>
        <p:nvSpPr>
          <p:cNvPr id="4" name="Rectangle 3">
            <a:extLst>
              <a:ext uri="{FF2B5EF4-FFF2-40B4-BE49-F238E27FC236}">
                <a16:creationId xmlns:a16="http://schemas.microsoft.com/office/drawing/2014/main" id="{ADCBC0E9-75C9-D09D-B519-ECFD83917C6D}"/>
              </a:ext>
            </a:extLst>
          </p:cNvPr>
          <p:cNvSpPr/>
          <p:nvPr/>
        </p:nvSpPr>
        <p:spPr>
          <a:xfrm>
            <a:off x="0" y="5045529"/>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2BAF89-7F0C-F13A-2833-01AE6119B1DE}"/>
              </a:ext>
            </a:extLst>
          </p:cNvPr>
          <p:cNvSpPr/>
          <p:nvPr/>
        </p:nvSpPr>
        <p:spPr>
          <a:xfrm>
            <a:off x="0" y="678505"/>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45ECA2C-5AFB-1F7F-A6E7-587294E9B873}"/>
              </a:ext>
            </a:extLst>
          </p:cNvPr>
          <p:cNvSpPr txBox="1"/>
          <p:nvPr/>
        </p:nvSpPr>
        <p:spPr>
          <a:xfrm>
            <a:off x="0" y="142229"/>
            <a:ext cx="4294414" cy="523220"/>
          </a:xfrm>
          <a:prstGeom prst="rect">
            <a:avLst/>
          </a:prstGeom>
          <a:noFill/>
        </p:spPr>
        <p:txBody>
          <a:bodyPr wrap="square" rtlCol="0">
            <a:spAutoFit/>
          </a:bodyPr>
          <a:lstStyle>
            <a:defPPr marR="0" lvl="0" algn="l" rtl="0">
              <a:lnSpc>
                <a:spcPct val="100000"/>
              </a:lnSpc>
              <a:spcBef>
                <a:spcPts val="0"/>
              </a:spcBef>
              <a:spcAft>
                <a:spcPts val="0"/>
              </a:spcAft>
            </a:defPPr>
            <a:lvl1pPr marL="0" defTabSz="914400" eaLnBrk="1" latinLnBrk="0" hangingPunct="1">
              <a:defRPr b="1" kern="1200">
                <a:solidFill>
                  <a:schemeClr val="tx1"/>
                </a:solidFill>
                <a:latin typeface="Montserrat ExtraBold" panose="00000900000000000000" pitchFamily="2" charset="0"/>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en-US" sz="2800" dirty="0"/>
              <a:t>1. MARKET - BASKET</a:t>
            </a:r>
          </a:p>
        </p:txBody>
      </p:sp>
      <p:sp>
        <p:nvSpPr>
          <p:cNvPr id="6" name="TextBox 5">
            <a:extLst>
              <a:ext uri="{FF2B5EF4-FFF2-40B4-BE49-F238E27FC236}">
                <a16:creationId xmlns:a16="http://schemas.microsoft.com/office/drawing/2014/main" id="{B53C96AF-6329-74C3-B1CA-D4F96D53A229}"/>
              </a:ext>
            </a:extLst>
          </p:cNvPr>
          <p:cNvSpPr txBox="1"/>
          <p:nvPr/>
        </p:nvSpPr>
        <p:spPr>
          <a:xfrm>
            <a:off x="0" y="776476"/>
            <a:ext cx="9144000"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marL="457200" indent="-457200">
              <a:buAutoNum type="arabicPeriod"/>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C5EB74B-B184-3866-505D-510E5D43B03E}"/>
              </a:ext>
            </a:extLst>
          </p:cNvPr>
          <p:cNvSpPr txBox="1"/>
          <p:nvPr/>
        </p:nvSpPr>
        <p:spPr>
          <a:xfrm>
            <a:off x="-82378" y="729323"/>
            <a:ext cx="9144000" cy="3317190"/>
          </a:xfrm>
          <a:prstGeom prst="rect">
            <a:avLst/>
          </a:prstGeom>
          <a:noFill/>
        </p:spPr>
        <p:txBody>
          <a:bodyPr wrap="square" rtlCol="0">
            <a:spAutoFit/>
          </a:bodyPr>
          <a:lstStyle/>
          <a:p>
            <a:pPr marL="230188" indent="231775" algn="just" fontAlgn="base">
              <a:lnSpc>
                <a:spcPts val="2250"/>
              </a:lnSpc>
            </a:pPr>
            <a:r>
              <a:rPr lang="vi-VN" sz="1800" b="0" i="0" dirty="0">
                <a:solidFill>
                  <a:srgbClr val="000000"/>
                </a:solidFill>
                <a:effectLst/>
                <a:latin typeface="Times New Roman" panose="02020603050405020304" pitchFamily="18" charset="0"/>
              </a:rPr>
              <a:t>Giả sử ta đã có tập hợp các tập phổ biến (frequent itemsets) có support ≥ ngưỡng s. Những tập này được thu thập từ các giỏ hàng (baskets) và có số lượng xuất hiện đủ lớn để được xem là đáng chú ý.  </a:t>
            </a:r>
            <a:endParaRPr lang="en-US" sz="1800" b="0" i="0" dirty="0">
              <a:solidFill>
                <a:srgbClr val="000000"/>
              </a:solidFill>
              <a:effectLst/>
              <a:latin typeface="Times New Roman" panose="02020603050405020304" pitchFamily="18" charset="0"/>
            </a:endParaRPr>
          </a:p>
          <a:p>
            <a:pPr marL="230188" indent="231775" algn="just" fontAlgn="base">
              <a:lnSpc>
                <a:spcPts val="2250"/>
              </a:lnSpc>
            </a:pPr>
            <a:r>
              <a:rPr lang="vi-VN" sz="1800" dirty="0">
                <a:latin typeface="Times New Roman" panose="02020603050405020304" pitchFamily="18" charset="0"/>
              </a:rPr>
              <a:t>Quy trình tìm luật kết hợp: </a:t>
            </a:r>
          </a:p>
          <a:p>
            <a:pPr marL="914400" indent="-230188" algn="just" fontAlgn="base">
              <a:lnSpc>
                <a:spcPts val="2250"/>
              </a:lnSpc>
              <a:buFont typeface="Arial" panose="020B0604020202020204" pitchFamily="34" charset="0"/>
              <a:buChar char="•"/>
            </a:pPr>
            <a:r>
              <a:rPr lang="vi-VN" sz="1800" dirty="0">
                <a:latin typeface="Times New Roman" panose="02020603050405020304" pitchFamily="18" charset="0"/>
              </a:rPr>
              <a:t>Với mỗi tập phổ biến J (gồm n mặt hàng), ta có thể tạo ra tối đa n luật dưới dạng J − {j} → j (với mỗi j thuộc J). </a:t>
            </a:r>
          </a:p>
          <a:p>
            <a:pPr marL="914400" indent="-230188" algn="just" fontAlgn="base">
              <a:lnSpc>
                <a:spcPts val="2250"/>
              </a:lnSpc>
              <a:buFont typeface="Arial" panose="020B0604020202020204" pitchFamily="34" charset="0"/>
              <a:buChar char="•"/>
            </a:pPr>
            <a:r>
              <a:rPr lang="vi-VN" sz="1800" dirty="0">
                <a:latin typeface="Times New Roman" panose="02020603050405020304" pitchFamily="18" charset="0"/>
              </a:rPr>
              <a:t>Vì J là tập phổ biến, nên các tập con như J − {j} cũng có support cao. Do đó, độ tin cậy của luật được tính là tỉ lệ giữa support(J) và support(J − {j}). </a:t>
            </a:r>
          </a:p>
          <a:p>
            <a:pPr marL="914400" indent="-230188" algn="just" fontAlgn="base">
              <a:lnSpc>
                <a:spcPts val="2250"/>
              </a:lnSpc>
              <a:buFont typeface="Arial" panose="020B0604020202020204" pitchFamily="34" charset="0"/>
              <a:buChar char="•"/>
            </a:pPr>
            <a:r>
              <a:rPr lang="vi-VN" sz="1800" dirty="0">
                <a:latin typeface="Times New Roman" panose="02020603050405020304" pitchFamily="18" charset="0"/>
              </a:rPr>
              <a:t>Chỉ những luật mà cả support và confidence đều vượt qua ngưỡng đã đặt mới được coi là hữu ích. </a:t>
            </a:r>
            <a:endParaRPr lang="en-US" sz="1800" b="0" i="0" dirty="0">
              <a:solidFill>
                <a:srgbClr val="000000"/>
              </a:solidFill>
              <a:effectLst/>
              <a:latin typeface="Times New Roman" panose="02020603050405020304" pitchFamily="18" charset="0"/>
            </a:endParaRPr>
          </a:p>
          <a:p>
            <a:pPr marL="230188" indent="231775" algn="just" fontAlgn="base">
              <a:lnSpc>
                <a:spcPts val="2250"/>
              </a:lnSpc>
            </a:pPr>
            <a:endParaRPr lang="en-US" sz="1800" dirty="0">
              <a:latin typeface="Times New Roman" panose="02020603050405020304" pitchFamily="18" charset="0"/>
            </a:endParaRPr>
          </a:p>
        </p:txBody>
      </p:sp>
    </p:spTree>
    <p:extLst>
      <p:ext uri="{BB962C8B-B14F-4D97-AF65-F5344CB8AC3E}">
        <p14:creationId xmlns:p14="http://schemas.microsoft.com/office/powerpoint/2010/main" val="414375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A98036DC-C561-12B0-A993-EF0DED45E9E1}"/>
            </a:ext>
          </a:extLst>
        </p:cNvPr>
        <p:cNvGrpSpPr/>
        <p:nvPr/>
      </p:nvGrpSpPr>
      <p:grpSpPr>
        <a:xfrm>
          <a:off x="0" y="0"/>
          <a:ext cx="0" cy="0"/>
          <a:chOff x="0" y="0"/>
          <a:chExt cx="0" cy="0"/>
        </a:xfrm>
      </p:grpSpPr>
      <p:pic>
        <p:nvPicPr>
          <p:cNvPr id="3" name="Picture 2" descr="A blue and red logo&#10;&#10;AI-generated content may be incorrect.">
            <a:extLst>
              <a:ext uri="{FF2B5EF4-FFF2-40B4-BE49-F238E27FC236}">
                <a16:creationId xmlns:a16="http://schemas.microsoft.com/office/drawing/2014/main" id="{525C0C8E-908E-9651-8385-5F61EF9549BA}"/>
              </a:ext>
            </a:extLst>
          </p:cNvPr>
          <p:cNvPicPr>
            <a:picLocks noChangeAspect="1"/>
          </p:cNvPicPr>
          <p:nvPr/>
        </p:nvPicPr>
        <p:blipFill>
          <a:blip r:embed="rId3"/>
          <a:srcRect l="-1" t="22280" r="1649" b="19132"/>
          <a:stretch/>
        </p:blipFill>
        <p:spPr>
          <a:xfrm>
            <a:off x="8079774" y="90616"/>
            <a:ext cx="981848" cy="584887"/>
          </a:xfrm>
          <a:prstGeom prst="rect">
            <a:avLst/>
          </a:prstGeom>
        </p:spPr>
      </p:pic>
      <p:sp>
        <p:nvSpPr>
          <p:cNvPr id="4" name="Rectangle 3">
            <a:extLst>
              <a:ext uri="{FF2B5EF4-FFF2-40B4-BE49-F238E27FC236}">
                <a16:creationId xmlns:a16="http://schemas.microsoft.com/office/drawing/2014/main" id="{83254D14-F59C-588A-D405-6B6D99B2DF47}"/>
              </a:ext>
            </a:extLst>
          </p:cNvPr>
          <p:cNvSpPr/>
          <p:nvPr/>
        </p:nvSpPr>
        <p:spPr>
          <a:xfrm>
            <a:off x="0" y="5045529"/>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46CDE2C-3D92-8DC7-308F-1D1976A3DA2C}"/>
              </a:ext>
            </a:extLst>
          </p:cNvPr>
          <p:cNvSpPr/>
          <p:nvPr/>
        </p:nvSpPr>
        <p:spPr>
          <a:xfrm>
            <a:off x="0" y="678505"/>
            <a:ext cx="9144000" cy="97971"/>
          </a:xfrm>
          <a:prstGeom prst="rect">
            <a:avLst/>
          </a:prstGeom>
          <a:solidFill>
            <a:srgbClr val="0065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2E71B3A-D8FE-5FB1-9C07-D9540C52C71F}"/>
              </a:ext>
            </a:extLst>
          </p:cNvPr>
          <p:cNvSpPr txBox="1"/>
          <p:nvPr/>
        </p:nvSpPr>
        <p:spPr>
          <a:xfrm>
            <a:off x="-1" y="142229"/>
            <a:ext cx="4909751" cy="523220"/>
          </a:xfrm>
          <a:prstGeom prst="rect">
            <a:avLst/>
          </a:prstGeom>
          <a:noFill/>
        </p:spPr>
        <p:txBody>
          <a:bodyPr wrap="square" rtlCol="0">
            <a:spAutoFit/>
          </a:bodyPr>
          <a:lstStyle>
            <a:defPPr marR="0" lvl="0" algn="l" rtl="0">
              <a:lnSpc>
                <a:spcPct val="100000"/>
              </a:lnSpc>
              <a:spcBef>
                <a:spcPts val="0"/>
              </a:spcBef>
              <a:spcAft>
                <a:spcPts val="0"/>
              </a:spcAft>
            </a:defPPr>
            <a:lvl1pPr marL="0" defTabSz="914400" eaLnBrk="1" latinLnBrk="0" hangingPunct="1">
              <a:defRPr b="1" kern="1200">
                <a:solidFill>
                  <a:schemeClr val="tx1"/>
                </a:solidFill>
                <a:latin typeface="Montserrat ExtraBold" panose="00000900000000000000" pitchFamily="2" charset="0"/>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en-US" sz="2800" dirty="0"/>
              <a:t>2. GIẢI THUẬT A - PRIORI</a:t>
            </a:r>
          </a:p>
        </p:txBody>
      </p:sp>
      <p:sp>
        <p:nvSpPr>
          <p:cNvPr id="6" name="TextBox 5">
            <a:extLst>
              <a:ext uri="{FF2B5EF4-FFF2-40B4-BE49-F238E27FC236}">
                <a16:creationId xmlns:a16="http://schemas.microsoft.com/office/drawing/2014/main" id="{5840D095-EE44-4E86-71F9-172C197A516C}"/>
              </a:ext>
            </a:extLst>
          </p:cNvPr>
          <p:cNvSpPr txBox="1"/>
          <p:nvPr/>
        </p:nvSpPr>
        <p:spPr>
          <a:xfrm>
            <a:off x="0" y="776476"/>
            <a:ext cx="9144000"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marL="457200" indent="-457200">
              <a:buAutoNum type="arabicPeriod"/>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D48CA20-13EC-53AA-D77F-2D7AE395EC23}"/>
              </a:ext>
            </a:extLst>
          </p:cNvPr>
          <p:cNvSpPr txBox="1"/>
          <p:nvPr/>
        </p:nvSpPr>
        <p:spPr>
          <a:xfrm>
            <a:off x="0" y="776476"/>
            <a:ext cx="9144000" cy="2137380"/>
          </a:xfrm>
          <a:prstGeom prst="rect">
            <a:avLst/>
          </a:prstGeom>
          <a:noFill/>
        </p:spPr>
        <p:txBody>
          <a:bodyPr wrap="square" rtlCol="0">
            <a:spAutoFit/>
          </a:bodyPr>
          <a:lstStyle/>
          <a:p>
            <a:pPr marL="230188" indent="231775" algn="just" fontAlgn="base">
              <a:lnSpc>
                <a:spcPts val="2250"/>
              </a:lnSpc>
            </a:pPr>
            <a:r>
              <a:rPr lang="vi-VN" sz="1800" b="0" i="0" dirty="0">
                <a:solidFill>
                  <a:srgbClr val="000000"/>
                </a:solidFill>
                <a:effectLst/>
                <a:latin typeface="Times New Roman" panose="02020603050405020304" pitchFamily="18" charset="0"/>
              </a:rPr>
              <a:t>Khi xử lý tập hợp mục phổ biến (frequent itemset), ta cần lưu nhiều bộ đếm khi quét dữ liệu. Nếu không đủ bộ nhớ để lưu trữ các bộ đếm này, việc cập nhật từng bộ đếm có thể yêu cầu tải dữ liệu từ đĩa, làm giảm hiệu suất nghiêm trọng. </a:t>
            </a:r>
            <a:endParaRPr lang="en-US" sz="1800" dirty="0">
              <a:latin typeface="Times New Roman" panose="02020603050405020304" pitchFamily="18" charset="0"/>
            </a:endParaRPr>
          </a:p>
          <a:p>
            <a:pPr marL="230188" indent="231775" algn="just" fontAlgn="base">
              <a:lnSpc>
                <a:spcPts val="2250"/>
              </a:lnSpc>
            </a:pPr>
            <a:r>
              <a:rPr lang="en-US" sz="1800" dirty="0" err="1">
                <a:latin typeface="Times New Roman" panose="02020603050405020304" pitchFamily="18" charset="0"/>
              </a:rPr>
              <a:t>Phương</a:t>
            </a:r>
            <a:r>
              <a:rPr lang="en-US" sz="1800" dirty="0">
                <a:latin typeface="Times New Roman" panose="02020603050405020304" pitchFamily="18" charset="0"/>
              </a:rPr>
              <a:t> </a:t>
            </a:r>
            <a:r>
              <a:rPr lang="en-US" sz="1800" dirty="0" err="1">
                <a:latin typeface="Times New Roman" panose="02020603050405020304" pitchFamily="18" charset="0"/>
              </a:rPr>
              <a:t>pháp</a:t>
            </a:r>
            <a:r>
              <a:rPr lang="en-US" sz="1800" dirty="0">
                <a:latin typeface="Times New Roman" panose="02020603050405020304" pitchFamily="18" charset="0"/>
              </a:rPr>
              <a:t> </a:t>
            </a:r>
            <a:r>
              <a:rPr lang="en-US" sz="1800" dirty="0" err="1">
                <a:latin typeface="Times New Roman" panose="02020603050405020304" pitchFamily="18" charset="0"/>
              </a:rPr>
              <a:t>chính</a:t>
            </a:r>
            <a:r>
              <a:rPr lang="en-US" sz="1800" dirty="0">
                <a:latin typeface="Times New Roman" panose="02020603050405020304" pitchFamily="18" charset="0"/>
              </a:rPr>
              <a:t> </a:t>
            </a:r>
            <a:r>
              <a:rPr lang="en-US" sz="1800" dirty="0" err="1">
                <a:latin typeface="Times New Roman" panose="02020603050405020304" pitchFamily="18" charset="0"/>
              </a:rPr>
              <a:t>để</a:t>
            </a:r>
            <a:r>
              <a:rPr lang="en-US" sz="1800" dirty="0">
                <a:latin typeface="Times New Roman" panose="02020603050405020304" pitchFamily="18" charset="0"/>
              </a:rPr>
              <a:t> </a:t>
            </a:r>
            <a:r>
              <a:rPr lang="en-US" sz="1800" dirty="0" err="1">
                <a:latin typeface="Times New Roman" panose="02020603050405020304" pitchFamily="18" charset="0"/>
              </a:rPr>
              <a:t>đếm</a:t>
            </a:r>
            <a:r>
              <a:rPr lang="en-US" sz="1800" dirty="0">
                <a:latin typeface="Times New Roman" panose="02020603050405020304" pitchFamily="18" charset="0"/>
              </a:rPr>
              <a:t> </a:t>
            </a:r>
            <a:r>
              <a:rPr lang="en-US" sz="1800" dirty="0" err="1">
                <a:latin typeface="Times New Roman" panose="02020603050405020304" pitchFamily="18" charset="0"/>
              </a:rPr>
              <a:t>tập</a:t>
            </a:r>
            <a:r>
              <a:rPr lang="en-US" sz="1800" dirty="0">
                <a:latin typeface="Times New Roman" panose="02020603050405020304" pitchFamily="18" charset="0"/>
              </a:rPr>
              <a:t> </a:t>
            </a:r>
            <a:r>
              <a:rPr lang="en-US" sz="1800" dirty="0" err="1">
                <a:latin typeface="Times New Roman" panose="02020603050405020304" pitchFamily="18" charset="0"/>
              </a:rPr>
              <a:t>mục</a:t>
            </a:r>
            <a:r>
              <a:rPr lang="en-US" sz="1800" dirty="0">
                <a:latin typeface="Times New Roman" panose="02020603050405020304" pitchFamily="18" charset="0"/>
              </a:rPr>
              <a:t>:</a:t>
            </a:r>
          </a:p>
          <a:p>
            <a:pPr marL="573088" indent="-342900" algn="just" fontAlgn="base">
              <a:lnSpc>
                <a:spcPts val="2250"/>
              </a:lnSpc>
              <a:buAutoNum type="arabicPeriod"/>
            </a:pPr>
            <a:r>
              <a:rPr lang="vi-VN" sz="1800" dirty="0">
                <a:latin typeface="Times New Roman" panose="02020603050405020304" pitchFamily="18" charset="0"/>
              </a:rPr>
              <a:t>Triangular-Matrix Method</a:t>
            </a:r>
            <a:endParaRPr lang="en-US" sz="1800" dirty="0">
              <a:latin typeface="Times New Roman" panose="02020603050405020304" pitchFamily="18" charset="0"/>
            </a:endParaRPr>
          </a:p>
          <a:p>
            <a:pPr marL="573088" indent="-342900" algn="just" fontAlgn="base">
              <a:lnSpc>
                <a:spcPts val="2250"/>
              </a:lnSpc>
              <a:buAutoNum type="arabicPeriod"/>
            </a:pPr>
            <a:r>
              <a:rPr lang="vi-VN" sz="1800" dirty="0">
                <a:latin typeface="Times New Roman" panose="02020603050405020304" pitchFamily="18" charset="0"/>
              </a:rPr>
              <a:t>Triples Method </a:t>
            </a:r>
            <a:endParaRPr lang="en-US" sz="1800" dirty="0">
              <a:latin typeface="Times New Roman" panose="02020603050405020304" pitchFamily="18" charset="0"/>
            </a:endParaRPr>
          </a:p>
          <a:p>
            <a:pPr marL="230188" indent="231775" algn="just" fontAlgn="base">
              <a:lnSpc>
                <a:spcPts val="2250"/>
              </a:lnSpc>
            </a:pPr>
            <a:endParaRPr lang="en-US" sz="1800" dirty="0">
              <a:latin typeface="Times New Roman" panose="02020603050405020304" pitchFamily="18" charset="0"/>
            </a:endParaRPr>
          </a:p>
        </p:txBody>
      </p:sp>
    </p:spTree>
    <p:extLst>
      <p:ext uri="{BB962C8B-B14F-4D97-AF65-F5344CB8AC3E}">
        <p14:creationId xmlns:p14="http://schemas.microsoft.com/office/powerpoint/2010/main" val="13231330"/>
      </p:ext>
    </p:extLst>
  </p:cSld>
  <p:clrMapOvr>
    <a:masterClrMapping/>
  </p:clrMapOvr>
</p:sld>
</file>

<file path=ppt/theme/theme1.xml><?xml version="1.0" encoding="utf-8"?>
<a:theme xmlns:a="http://schemas.openxmlformats.org/drawingml/2006/main"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TotalTime>
  <Words>2567</Words>
  <Application>Microsoft Office PowerPoint</Application>
  <PresentationFormat>On-screen Show (16:9)</PresentationFormat>
  <Paragraphs>168</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Courier New</vt:lpstr>
      <vt:lpstr>Fira Sans Extra Condensed SemiBold</vt:lpstr>
      <vt:lpstr>Roboto</vt:lpstr>
      <vt:lpstr>Fira Sans Extra Condensed</vt:lpstr>
      <vt:lpstr>Times New Roman</vt:lpstr>
      <vt:lpstr>Arial</vt:lpstr>
      <vt:lpstr>Big Data Infographics by Slidesgo</vt:lpstr>
      <vt:lpstr>XỬ LÍ  DỮ LIỆU LỚN FREQUENT ITEMSETS </vt:lpstr>
      <vt:lpstr>XỬ LÍ  DỮ LIỆU LỚN FREQUENT ITEMSETS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Vinh Nguyen</dc:creator>
  <cp:lastModifiedBy>Vinh Nguyen</cp:lastModifiedBy>
  <cp:revision>5</cp:revision>
  <dcterms:modified xsi:type="dcterms:W3CDTF">2025-02-18T17:03:12Z</dcterms:modified>
</cp:coreProperties>
</file>