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74" r:id="rId6"/>
    <p:sldId id="261" r:id="rId7"/>
    <p:sldId id="265" r:id="rId8"/>
    <p:sldId id="263" r:id="rId9"/>
    <p:sldId id="264" r:id="rId10"/>
    <p:sldId id="269" r:id="rId11"/>
    <p:sldId id="266" r:id="rId12"/>
    <p:sldId id="273" r:id="rId13"/>
    <p:sldId id="270" r:id="rId14"/>
    <p:sldId id="272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0" dirty="0">
              <a:solidFill>
                <a:schemeClr val="tx1"/>
              </a:solidFill>
            </a:rPr>
            <a:t>6,362,620 rows x 11 columns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>
              <a:solidFill>
                <a:schemeClr val="tx1"/>
              </a:solidFill>
            </a:rPr>
            <a:t>Classification algorithms: random forest &amp; neural network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>
              <a:solidFill>
                <a:schemeClr val="tx1"/>
              </a:solidFill>
            </a:rPr>
            <a:t>Generated by </a:t>
          </a:r>
          <a:r>
            <a:rPr lang="en-US" sz="1800" dirty="0" err="1">
              <a:solidFill>
                <a:schemeClr val="tx1"/>
              </a:solidFill>
            </a:rPr>
            <a:t>Paysim</a:t>
          </a:r>
          <a:r>
            <a:rPr lang="en-US" sz="1800" dirty="0">
              <a:solidFill>
                <a:schemeClr val="tx1"/>
              </a:solidFill>
            </a:rPr>
            <a:t> simulator (source: Kaggle)</a:t>
          </a:r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123977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511540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508977"/>
          <a:ext cx="2981250" cy="109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kern="1200" dirty="0">
              <a:solidFill>
                <a:schemeClr val="tx1"/>
              </a:solidFill>
            </a:rPr>
            <a:t>6,362,620 rows x 11 columns</a:t>
          </a:r>
        </a:p>
      </dsp:txBody>
      <dsp:txXfrm>
        <a:off x="35606" y="2508977"/>
        <a:ext cx="2981250" cy="1092656"/>
      </dsp:txXfrm>
    </dsp:sp>
    <dsp:sp modelId="{BCD8CDD9-0C56-4401-ADB1-8B48DAB2C96F}">
      <dsp:nvSpPr>
        <dsp:cNvPr id="0" name=""/>
        <dsp:cNvSpPr/>
      </dsp:nvSpPr>
      <dsp:spPr>
        <a:xfrm>
          <a:off x="4119918" y="123977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511540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508977"/>
          <a:ext cx="2981250" cy="109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solidFill>
                <a:schemeClr val="tx1"/>
              </a:solidFill>
            </a:rPr>
            <a:t>Generated by </a:t>
          </a:r>
          <a:r>
            <a:rPr lang="en-US" sz="1800" kern="1200" dirty="0" err="1">
              <a:solidFill>
                <a:schemeClr val="tx1"/>
              </a:solidFill>
            </a:rPr>
            <a:t>Paysim</a:t>
          </a:r>
          <a:r>
            <a:rPr lang="en-US" sz="1800" kern="1200" dirty="0">
              <a:solidFill>
                <a:schemeClr val="tx1"/>
              </a:solidFill>
            </a:rPr>
            <a:t> simulator (source: Kaggle)</a:t>
          </a:r>
        </a:p>
      </dsp:txBody>
      <dsp:txXfrm>
        <a:off x="3538574" y="2508977"/>
        <a:ext cx="2981250" cy="1092656"/>
      </dsp:txXfrm>
    </dsp:sp>
    <dsp:sp modelId="{FF93E135-77D6-48A0-8871-9BC93D705D06}">
      <dsp:nvSpPr>
        <dsp:cNvPr id="0" name=""/>
        <dsp:cNvSpPr/>
      </dsp:nvSpPr>
      <dsp:spPr>
        <a:xfrm>
          <a:off x="7622887" y="123977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511540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508977"/>
          <a:ext cx="2981250" cy="109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solidFill>
                <a:schemeClr val="tx1"/>
              </a:solidFill>
            </a:rPr>
            <a:t>Classification algorithms: random forest &amp; neural network</a:t>
          </a:r>
        </a:p>
      </dsp:txBody>
      <dsp:txXfrm>
        <a:off x="7041543" y="2508977"/>
        <a:ext cx="2981250" cy="1092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9"/>
            <a:ext cx="4775075" cy="1473958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Credit card fraud detection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4209772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Duc Le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Interactive Data Analysis 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252B-F15C-4F61-997A-7ED81F8E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13102-61CD-4286-929C-50A2B410C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9" y="1657655"/>
            <a:ext cx="4663440" cy="640080"/>
          </a:xfrm>
        </p:spPr>
        <p:txBody>
          <a:bodyPr>
            <a:noAutofit/>
          </a:bodyPr>
          <a:lstStyle/>
          <a:p>
            <a:pPr algn="ctr"/>
            <a:r>
              <a:rPr lang="en-US" sz="1500" dirty="0"/>
              <a:t>Pre-SMOTE</a:t>
            </a:r>
          </a:p>
          <a:p>
            <a:pPr algn="ctr"/>
            <a:r>
              <a:rPr lang="en-US" sz="1500" b="0" dirty="0"/>
              <a:t>Sensitivity: ~100%</a:t>
            </a:r>
          </a:p>
          <a:p>
            <a:pPr algn="ctr"/>
            <a:r>
              <a:rPr lang="en-US" sz="1500" b="0" dirty="0"/>
              <a:t>Specificity: 77%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4C98314E-B3EC-43B1-8280-678205F582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6195" y="2451100"/>
            <a:ext cx="5008655" cy="397974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99402-0D6D-4CE0-8EC3-E648915DC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1" y="1694154"/>
            <a:ext cx="4663440" cy="640080"/>
          </a:xfrm>
        </p:spPr>
        <p:txBody>
          <a:bodyPr>
            <a:noAutofit/>
          </a:bodyPr>
          <a:lstStyle/>
          <a:p>
            <a:pPr algn="ctr"/>
            <a:r>
              <a:rPr lang="en-US" sz="1500" dirty="0"/>
              <a:t>Post-SMOTE</a:t>
            </a:r>
          </a:p>
          <a:p>
            <a:pPr algn="ctr"/>
            <a:r>
              <a:rPr lang="en-US" sz="1500" b="0" dirty="0"/>
              <a:t>Sensitivity: 98.9%</a:t>
            </a:r>
          </a:p>
          <a:p>
            <a:pPr algn="ctr"/>
            <a:r>
              <a:rPr lang="en-US" sz="1500" b="0" dirty="0" err="1"/>
              <a:t>Specifity</a:t>
            </a:r>
            <a:r>
              <a:rPr lang="en-US" sz="1500" b="0" dirty="0"/>
              <a:t>: 98.8%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C9898DB8-8836-4044-8C0A-5252DE18974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7152" y="2450979"/>
            <a:ext cx="4663440" cy="3979863"/>
          </a:xfrm>
        </p:spPr>
      </p:pic>
    </p:spTree>
    <p:extLst>
      <p:ext uri="{BB962C8B-B14F-4D97-AF65-F5344CB8AC3E}">
        <p14:creationId xmlns:p14="http://schemas.microsoft.com/office/powerpoint/2010/main" val="609623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24D9-1528-4084-8D50-2CD406B1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3B43-7AC3-4076-A337-F7E5A849D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 the current scale, Random Forest + SMOTE perform exceptionally well. RF’s classification rate is almost at perfection compared to Neural Network’s.</a:t>
            </a:r>
          </a:p>
          <a:p>
            <a:r>
              <a:rPr lang="en-US" b="1" dirty="0"/>
              <a:t>Ranking of Variable Importance (Mean Decrease in Accuracy):</a:t>
            </a:r>
          </a:p>
          <a:p>
            <a:pPr lvl="1"/>
            <a:r>
              <a:rPr lang="en-US" dirty="0"/>
              <a:t>1. Type (Transfer, Debit, Cash)</a:t>
            </a:r>
          </a:p>
          <a:p>
            <a:pPr lvl="1"/>
            <a:r>
              <a:rPr lang="en-US" dirty="0"/>
              <a:t>2. Amount</a:t>
            </a:r>
          </a:p>
          <a:p>
            <a:pPr lvl="1"/>
            <a:r>
              <a:rPr lang="en-US" dirty="0"/>
              <a:t>3. Old Balance</a:t>
            </a:r>
          </a:p>
          <a:p>
            <a:pPr lvl="1"/>
            <a:r>
              <a:rPr lang="en-US" dirty="0"/>
              <a:t>4. New Balance</a:t>
            </a:r>
          </a:p>
          <a:p>
            <a:pPr lvl="1"/>
            <a:r>
              <a:rPr lang="en-US" dirty="0"/>
              <a:t>5. Destination (Customer/Merchant)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2218B91-8E93-486C-ADF5-E51D971F9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589" y="1503680"/>
            <a:ext cx="5782423" cy="4541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413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8209-D4D7-409C-B832-C45F3585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8F330-C7B2-465B-8300-3FBDF90C7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How sustainable is the Random Forest algorithm? If done on a larger scale, can it maintain its efficiency and “accuracy” (Specificity)? </a:t>
            </a:r>
          </a:p>
          <a:p>
            <a:pPr lvl="1"/>
            <a:r>
              <a:rPr lang="en-US" sz="2800" dirty="0"/>
              <a:t>How to improve the </a:t>
            </a:r>
            <a:r>
              <a:rPr lang="en-US" sz="2800"/>
              <a:t>Neural Network? </a:t>
            </a:r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124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3A7-0A2C-45A8-8FB2-2E57C99F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266EA-04C9-4AAA-8F20-BC7D47B5AF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Bad Model</a:t>
            </a:r>
          </a:p>
        </p:txBody>
      </p:sp>
      <p:pic>
        <p:nvPicPr>
          <p:cNvPr id="8" name="Content Placeholder 7" descr="A picture containing person&#10;&#10;Description automatically generated">
            <a:extLst>
              <a:ext uri="{FF2B5EF4-FFF2-40B4-BE49-F238E27FC236}">
                <a16:creationId xmlns:a16="http://schemas.microsoft.com/office/drawing/2014/main" id="{1844D211-B1BC-468C-B083-C880143F98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31838" y="2774554"/>
            <a:ext cx="2278261" cy="278614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60AA9F-D61E-47D8-9BF3-5499BBE16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Good Model</a:t>
            </a:r>
          </a:p>
        </p:txBody>
      </p:sp>
      <p:pic>
        <p:nvPicPr>
          <p:cNvPr id="10" name="Content Placeholder 9" descr="A picture containing text, wall, person, person&#10;&#10;Description automatically generated">
            <a:extLst>
              <a:ext uri="{FF2B5EF4-FFF2-40B4-BE49-F238E27FC236}">
                <a16:creationId xmlns:a16="http://schemas.microsoft.com/office/drawing/2014/main" id="{D763C2D7-31B5-4F55-BA97-220B3182BF0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04408" y="2776458"/>
            <a:ext cx="3664050" cy="2786142"/>
          </a:xfrm>
        </p:spPr>
      </p:pic>
    </p:spTree>
    <p:extLst>
      <p:ext uri="{BB962C8B-B14F-4D97-AF65-F5344CB8AC3E}">
        <p14:creationId xmlns:p14="http://schemas.microsoft.com/office/powerpoint/2010/main" val="25805849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3D24-1312-4D72-87B7-0472E396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F2E80-76C8-4201-92BF-69603D21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to tackle an imbalanced dataset &amp; efficiently detect fraud?</a:t>
            </a:r>
          </a:p>
          <a:p>
            <a:r>
              <a:rPr lang="en-US" sz="2800" dirty="0"/>
              <a:t>What variables are considered important when detecting fraudulent activities?</a:t>
            </a:r>
          </a:p>
        </p:txBody>
      </p:sp>
    </p:spTree>
    <p:extLst>
      <p:ext uri="{BB962C8B-B14F-4D97-AF65-F5344CB8AC3E}">
        <p14:creationId xmlns:p14="http://schemas.microsoft.com/office/powerpoint/2010/main" val="385002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Synthetic Financial Dataset for Fraud Detection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34969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9A5C-1702-470E-9AC9-C0B9BBFB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DE6D5-523A-406D-B14F-ACB76F82C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/>
              <a:t>Variables include:</a:t>
            </a:r>
          </a:p>
          <a:p>
            <a:pPr lvl="1"/>
            <a:r>
              <a:rPr lang="en-US" sz="2400" b="1" dirty="0"/>
              <a:t>Type: </a:t>
            </a:r>
            <a:r>
              <a:rPr lang="en-US" sz="2400" dirty="0"/>
              <a:t>types of payment (Ex: Debit, Transfer or Cash-In/Out).</a:t>
            </a:r>
          </a:p>
          <a:p>
            <a:pPr lvl="1"/>
            <a:r>
              <a:rPr lang="en-US" sz="2400" b="1" dirty="0"/>
              <a:t>Amount:</a:t>
            </a:r>
            <a:r>
              <a:rPr lang="en-US" sz="2400" dirty="0"/>
              <a:t> amount per transaction.</a:t>
            </a:r>
          </a:p>
          <a:p>
            <a:pPr lvl="1"/>
            <a:r>
              <a:rPr lang="en-US" sz="2400" b="1" dirty="0" err="1"/>
              <a:t>nameDest</a:t>
            </a:r>
            <a:r>
              <a:rPr lang="en-US" sz="2400" b="1" dirty="0"/>
              <a:t>:</a:t>
            </a:r>
            <a:r>
              <a:rPr lang="en-US" sz="2400" dirty="0"/>
              <a:t> name of the recipient (Customer or Merchant).</a:t>
            </a:r>
          </a:p>
          <a:p>
            <a:pPr lvl="1"/>
            <a:r>
              <a:rPr lang="en-US" sz="2400" b="1" dirty="0" err="1"/>
              <a:t>oldbalanceOrg</a:t>
            </a:r>
            <a:r>
              <a:rPr lang="en-US" sz="2400" dirty="0"/>
              <a:t>: </a:t>
            </a:r>
            <a:r>
              <a:rPr lang="en-US" sz="2400" b="0" i="0" dirty="0">
                <a:effectLst/>
              </a:rPr>
              <a:t> initial balance before the transaction</a:t>
            </a:r>
            <a:r>
              <a:rPr lang="en-US" sz="2400" dirty="0"/>
              <a:t> .</a:t>
            </a:r>
          </a:p>
          <a:p>
            <a:pPr lvl="1"/>
            <a:r>
              <a:rPr lang="en-US" sz="2400" b="1" dirty="0" err="1"/>
              <a:t>newbalanceOrg</a:t>
            </a:r>
            <a:r>
              <a:rPr lang="en-US" sz="2400" dirty="0"/>
              <a:t>: new balance after the transaction.</a:t>
            </a:r>
          </a:p>
          <a:p>
            <a:pPr lvl="1"/>
            <a:r>
              <a:rPr lang="en-US" sz="2400" b="1" dirty="0" err="1"/>
              <a:t>isFraud</a:t>
            </a:r>
            <a:r>
              <a:rPr lang="en-US" sz="2400" b="1" dirty="0"/>
              <a:t>: </a:t>
            </a:r>
            <a:r>
              <a:rPr lang="en-US" sz="2400" dirty="0"/>
              <a:t>whether the transaction is fraudulent or not (dichotomous).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37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1E01-8DEA-4D85-B201-6EC7177B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The Problem with Imbalanced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BBDF-951C-4F14-8548-1F60D69AB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19"/>
            <a:ext cx="5353050" cy="402145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Problem: the dataset is extremely imbalanced.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6,354,407 non-frauds vs. 8213 frauds. (Only 0.12% of the transactions are fraudulent).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This limits the credibility of our accuracy.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 other words, if all you have to do is say “yes” (or “no”) 99.99% of the time &amp; still achieve “good” accuracy, then I can train my one year-old nephew to do that, no need to train any model.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ED7FE-F2CD-4AE5-950D-768C7E7DC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25" r="-2" b="36773"/>
          <a:stretch/>
        </p:blipFill>
        <p:spPr>
          <a:xfrm>
            <a:off x="6654800" y="2103121"/>
            <a:ext cx="4470400" cy="3764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984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8359-8162-4958-8C4A-D00C0BFA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Solution: SMOTE </a:t>
            </a:r>
            <a:br>
              <a:rPr lang="en-US" sz="2700" dirty="0"/>
            </a:br>
            <a:r>
              <a:rPr lang="en-US" sz="2700" dirty="0"/>
              <a:t>Synthetic Minority Oversampling </a:t>
            </a:r>
            <a:r>
              <a:rPr lang="en-US" sz="2700" dirty="0" err="1"/>
              <a:t>TEchnique</a:t>
            </a:r>
            <a:endParaRPr lang="en-US" sz="2700" dirty="0"/>
          </a:p>
        </p:txBody>
      </p:sp>
      <p:pic>
        <p:nvPicPr>
          <p:cNvPr id="15" name="Content Placeholder 14" descr="Chart, bar chart&#10;&#10;Description automatically generated">
            <a:extLst>
              <a:ext uri="{FF2B5EF4-FFF2-40B4-BE49-F238E27FC236}">
                <a16:creationId xmlns:a16="http://schemas.microsoft.com/office/drawing/2014/main" id="{496D8F9C-E2C2-4CA1-9A73-B425A43FB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466" y="609600"/>
            <a:ext cx="5926668" cy="5334000"/>
          </a:xfrm>
          <a:noFill/>
        </p:spPr>
      </p:pic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2FCD48E-FC7B-4B1A-9C27-BC9E6C5C2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799"/>
            <a:ext cx="3161963" cy="3997325"/>
          </a:xfrm>
        </p:spPr>
        <p:txBody>
          <a:bodyPr>
            <a:noAutofit/>
          </a:bodyPr>
          <a:lstStyle/>
          <a:p>
            <a:r>
              <a:rPr lang="en-US" dirty="0"/>
              <a:t>*Slight modification to conserve some computational expense.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a subset of original data for training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70-30 train-test split.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data is still very imbalanced.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~450k samples.</a:t>
            </a:r>
          </a:p>
        </p:txBody>
      </p:sp>
    </p:spTree>
    <p:extLst>
      <p:ext uri="{BB962C8B-B14F-4D97-AF65-F5344CB8AC3E}">
        <p14:creationId xmlns:p14="http://schemas.microsoft.com/office/powerpoint/2010/main" val="3206264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4D39-9813-4457-AC09-E6D9AFCA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SMOTE Applied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5F983E55-CA8F-46C6-B76A-B5F8E049B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869" y="607393"/>
            <a:ext cx="6794812" cy="59816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E9BC0-C31F-4334-8669-645EC703A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Dataset is much more 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55-45 ratio between frauds vs. non-frauds.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~440k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90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01C0F5C-E027-41C2-A0F1-15AEE487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77228"/>
            <a:ext cx="10058400" cy="11759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Pre-SMOTE Neural Network</a:t>
            </a:r>
            <a:br>
              <a:rPr lang="en-US" dirty="0"/>
            </a:br>
            <a:r>
              <a:rPr lang="en-US" sz="3200" dirty="0"/>
              <a:t> </a:t>
            </a:r>
            <a:r>
              <a:rPr lang="en-US" sz="2200" dirty="0"/>
              <a:t>Parameters: 8 layers</a:t>
            </a:r>
            <a:br>
              <a:rPr lang="en-US" sz="2200" dirty="0"/>
            </a:br>
            <a:r>
              <a:rPr lang="en-US" sz="2200" dirty="0"/>
              <a:t>Activation functions: </a:t>
            </a:r>
            <a:r>
              <a:rPr lang="en-US" sz="2200" dirty="0" err="1"/>
              <a:t>LeakyRELU</a:t>
            </a:r>
            <a:r>
              <a:rPr lang="en-US" sz="2200" dirty="0"/>
              <a:t> (3), Tanh (4) &amp; </a:t>
            </a:r>
            <a:r>
              <a:rPr lang="en-US" sz="2200" dirty="0" err="1"/>
              <a:t>Softmax</a:t>
            </a:r>
            <a:r>
              <a:rPr lang="en-US" sz="2200" dirty="0"/>
              <a:t> (1)</a:t>
            </a:r>
            <a:br>
              <a:rPr lang="en-US" sz="2200" dirty="0"/>
            </a:br>
            <a:r>
              <a:rPr lang="en-US" sz="2200" dirty="0"/>
              <a:t>Dropout Rate: 0.1(for 1 layer)</a:t>
            </a:r>
            <a:br>
              <a:rPr lang="en-US" sz="2200" dirty="0"/>
            </a:br>
            <a:r>
              <a:rPr lang="en-US" sz="2200" dirty="0"/>
              <a:t>70-30 Validation Split</a:t>
            </a:r>
            <a:br>
              <a:rPr lang="en-US" sz="3200" dirty="0"/>
            </a:br>
            <a:endParaRPr lang="en-US" dirty="0"/>
          </a:p>
        </p:txBody>
      </p:sp>
      <p:pic>
        <p:nvPicPr>
          <p:cNvPr id="6" name="Content Placeholder 5" descr="Chart, treemap chart&#10;&#10;Description automatically generated">
            <a:extLst>
              <a:ext uri="{FF2B5EF4-FFF2-40B4-BE49-F238E27FC236}">
                <a16:creationId xmlns:a16="http://schemas.microsoft.com/office/drawing/2014/main" id="{F8D77ADB-DC72-4D16-95C3-FF46ECBA54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1" y="2192020"/>
            <a:ext cx="5029200" cy="4127500"/>
          </a:xfrm>
          <a:noFill/>
        </p:spPr>
      </p:pic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FD0F4DB1-B01E-41C7-B003-CC23ABC530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0100" y="2192020"/>
            <a:ext cx="5067143" cy="4127818"/>
          </a:xfrm>
        </p:spPr>
      </p:pic>
    </p:spTree>
    <p:extLst>
      <p:ext uri="{BB962C8B-B14F-4D97-AF65-F5344CB8AC3E}">
        <p14:creationId xmlns:p14="http://schemas.microsoft.com/office/powerpoint/2010/main" val="251135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045B-0E21-45EE-A985-D4353922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68" y="3826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Post-SMOTE Neural Network</a:t>
            </a:r>
            <a:br>
              <a:rPr lang="en-US" sz="3600" dirty="0"/>
            </a:br>
            <a:r>
              <a:rPr lang="en-US" sz="3600" dirty="0"/>
              <a:t>with same 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06477-B014-448D-BA02-6B69E8BE4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1760" y="1754294"/>
            <a:ext cx="4663440" cy="64008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0" dirty="0"/>
              <a:t>Sensitivity: 75.3%</a:t>
            </a:r>
          </a:p>
          <a:p>
            <a:pPr algn="ctr"/>
            <a:r>
              <a:rPr lang="en-US" b="0" dirty="0"/>
              <a:t>Specificity: 99.6%</a:t>
            </a:r>
          </a:p>
        </p:txBody>
      </p:sp>
      <p:pic>
        <p:nvPicPr>
          <p:cNvPr id="7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EFA81F40-9060-4601-AAD6-5D64204B14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5068" y="2393087"/>
            <a:ext cx="5342382" cy="3700460"/>
          </a:xfrm>
        </p:spPr>
      </p:pic>
      <p:pic>
        <p:nvPicPr>
          <p:cNvPr id="8" name="Content Placeholder 7" descr="Chart, treemap chart&#10;&#10;Description automatically generated">
            <a:extLst>
              <a:ext uri="{FF2B5EF4-FFF2-40B4-BE49-F238E27FC236}">
                <a16:creationId xmlns:a16="http://schemas.microsoft.com/office/drawing/2014/main" id="{C49067E2-49DF-49D4-B0D0-9D3D89FE11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61760" y="2393087"/>
            <a:ext cx="4663440" cy="3700460"/>
          </a:xfrm>
        </p:spPr>
      </p:pic>
    </p:spTree>
    <p:extLst>
      <p:ext uri="{BB962C8B-B14F-4D97-AF65-F5344CB8AC3E}">
        <p14:creationId xmlns:p14="http://schemas.microsoft.com/office/powerpoint/2010/main" val="464287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464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Garamond</vt:lpstr>
      <vt:lpstr>SavonVTI</vt:lpstr>
      <vt:lpstr>Credit card fraud detection with machine learning</vt:lpstr>
      <vt:lpstr>Research Questions</vt:lpstr>
      <vt:lpstr>Synthetic Financial Dataset for Fraud Detection</vt:lpstr>
      <vt:lpstr>Overview</vt:lpstr>
      <vt:lpstr>The Problem with Imbalanced Data</vt:lpstr>
      <vt:lpstr>Solution: SMOTE  Synthetic Minority Oversampling TEchnique</vt:lpstr>
      <vt:lpstr>SMOTE Applied</vt:lpstr>
      <vt:lpstr>Pre-SMOTE Neural Network  Parameters: 8 layers Activation functions: LeakyRELU (3), Tanh (4) &amp; Softmax (1) Dropout Rate: 0.1(for 1 layer) 70-30 Validation Split </vt:lpstr>
      <vt:lpstr>Post-SMOTE Neural Network with same parameters</vt:lpstr>
      <vt:lpstr>Random Forest</vt:lpstr>
      <vt:lpstr>Conclusion</vt:lpstr>
      <vt:lpstr>Further Investigation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with machine learning</dc:title>
  <dc:creator>Duc Le</dc:creator>
  <cp:lastModifiedBy>Duc Le</cp:lastModifiedBy>
  <cp:revision>39</cp:revision>
  <dcterms:created xsi:type="dcterms:W3CDTF">2020-12-08T21:53:32Z</dcterms:created>
  <dcterms:modified xsi:type="dcterms:W3CDTF">2020-12-17T00:12:31Z</dcterms:modified>
</cp:coreProperties>
</file>