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sldIdLst>
    <p:sldId id="256" r:id="rId5"/>
    <p:sldId id="283" r:id="rId6"/>
    <p:sldId id="257" r:id="rId7"/>
    <p:sldId id="258" r:id="rId8"/>
    <p:sldId id="259" r:id="rId9"/>
    <p:sldId id="284" r:id="rId10"/>
    <p:sldId id="285" r:id="rId11"/>
    <p:sldId id="286" r:id="rId12"/>
    <p:sldId id="289" r:id="rId13"/>
    <p:sldId id="287" r:id="rId14"/>
    <p:sldId id="290" r:id="rId15"/>
    <p:sldId id="291" r:id="rId16"/>
    <p:sldId id="292" r:id="rId17"/>
    <p:sldId id="293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83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  <p14:sldId id="284"/>
            <p14:sldId id="285"/>
            <p14:sldId id="286"/>
            <p14:sldId id="289"/>
            <p14:sldId id="287"/>
            <p14:sldId id="290"/>
            <p14:sldId id="291"/>
            <p14:sldId id="292"/>
            <p14:sldId id="29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teams/LAL/2020.html" TargetMode="External"/><Relationship Id="rId2" Type="http://schemas.openxmlformats.org/officeDocument/2006/relationships/hyperlink" Target="https://www.basketball-reference.com/teams/DAL/202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sketball-reference.com/teams/TOR/2020.html" TargetMode="External"/><Relationship Id="rId5" Type="http://schemas.openxmlformats.org/officeDocument/2006/relationships/hyperlink" Target="https://www.basketball-reference.com/teams/NOP/2020.html" TargetMode="External"/><Relationship Id="rId4" Type="http://schemas.openxmlformats.org/officeDocument/2006/relationships/hyperlink" Target="https://www.basketball-reference.com/teams/HOU/202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Results of Basketball Games with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574" y="3817520"/>
            <a:ext cx="9144000" cy="1287675"/>
          </a:xfrm>
        </p:spPr>
        <p:txBody>
          <a:bodyPr/>
          <a:lstStyle/>
          <a:p>
            <a:r>
              <a:rPr lang="en-US" sz="2000" dirty="0"/>
              <a:t>Duc Le</a:t>
            </a:r>
          </a:p>
          <a:p>
            <a:r>
              <a:rPr lang="en-US" sz="2000" dirty="0"/>
              <a:t>Mathematical Modeling</a:t>
            </a:r>
          </a:p>
          <a:p>
            <a:r>
              <a:rPr lang="en-US" sz="2000" dirty="0"/>
              <a:t>Dr. Mohamed </a:t>
            </a:r>
            <a:r>
              <a:rPr lang="en-US" sz="2000" dirty="0" err="1"/>
              <a:t>Allali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6764388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9ABF5-4261-49A5-8BF9-F1600D8BD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30" y="3124200"/>
            <a:ext cx="4462669" cy="30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02444-9821-487E-8037-F0EB0529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Mavericks @ Lakers 12/1</a:t>
            </a:r>
          </a:p>
          <a:p>
            <a:r>
              <a:rPr lang="en-US" sz="1800" b="1" dirty="0"/>
              <a:t>Model’s Predicted Score</a:t>
            </a:r>
          </a:p>
          <a:p>
            <a:r>
              <a:rPr lang="en-US" sz="1800" dirty="0"/>
              <a:t>Lakers 123 – Mavericks 111 (Lakers +12)</a:t>
            </a:r>
          </a:p>
          <a:p>
            <a:r>
              <a:rPr lang="en-US" sz="1800" b="1" dirty="0"/>
              <a:t>Actual Final Score</a:t>
            </a:r>
          </a:p>
          <a:p>
            <a:r>
              <a:rPr lang="en-US" sz="1800" dirty="0"/>
              <a:t>Lakers 100 – Mavericks 114 (Mavericks +14)</a:t>
            </a:r>
          </a:p>
          <a:p>
            <a:r>
              <a:rPr lang="en-US" sz="1800" dirty="0"/>
              <a:t>*Mavericks went on a 28-3 run in the 3</a:t>
            </a:r>
            <a:r>
              <a:rPr lang="en-US" sz="1800" baseline="30000" dirty="0"/>
              <a:t>rd</a:t>
            </a:r>
            <a:r>
              <a:rPr lang="en-US" sz="1800" dirty="0"/>
              <a:t> quarter to go up by 20.</a:t>
            </a:r>
          </a:p>
          <a:p>
            <a:r>
              <a:rPr lang="en-US" sz="1800" dirty="0"/>
              <a:t>*Statistical data from the Lakers is slightly inflated.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3B6888-5E69-4B91-8DA4-F09BC80A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8462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2E584-E432-4D12-883F-1B167578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75" y="1421296"/>
            <a:ext cx="7235686" cy="51285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8C4276-6F56-4720-AEF6-98EA5771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86326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39460-CED9-41C8-9E6C-0F2A1838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Rockets @ Spurs 12/3*</a:t>
            </a:r>
          </a:p>
          <a:p>
            <a:r>
              <a:rPr lang="en-US" sz="2000" b="1" dirty="0"/>
              <a:t>Model’s Predicted Scores</a:t>
            </a:r>
          </a:p>
          <a:p>
            <a:r>
              <a:rPr lang="en-US" sz="1800" b="1" i="1" dirty="0"/>
              <a:t>When rounding the final score with “round” (MATLAB):</a:t>
            </a:r>
          </a:p>
          <a:p>
            <a:r>
              <a:rPr lang="en-US" sz="1800" dirty="0"/>
              <a:t>Spurs 117 – Rockets 117 (Draw)</a:t>
            </a:r>
          </a:p>
          <a:p>
            <a:r>
              <a:rPr lang="en-US" sz="1800" b="1" i="1" dirty="0"/>
              <a:t>When rounding the final score with “ceil” (MATLAB):</a:t>
            </a:r>
          </a:p>
          <a:p>
            <a:r>
              <a:rPr lang="en-US" sz="1800" dirty="0"/>
              <a:t>Spurs 118 – Rockets 117 (Spurs +1)</a:t>
            </a:r>
          </a:p>
          <a:p>
            <a:r>
              <a:rPr lang="en-US" sz="2000" b="1" dirty="0"/>
              <a:t>Actual Score</a:t>
            </a:r>
          </a:p>
          <a:p>
            <a:r>
              <a:rPr lang="en-US" sz="1800" dirty="0"/>
              <a:t>Spurs 135 – Rockets 133 in 2OT.  (</a:t>
            </a:r>
            <a:r>
              <a:rPr lang="en-US" sz="1800"/>
              <a:t>Spurs +2)</a:t>
            </a:r>
            <a:endParaRPr lang="en-US" sz="1800" dirty="0"/>
          </a:p>
          <a:p>
            <a:r>
              <a:rPr lang="en-US" sz="1800" dirty="0"/>
              <a:t>Through 4Q’s, Spurs 115 – Rockets 115. (Spurs were down 22 in the 3</a:t>
            </a:r>
            <a:r>
              <a:rPr lang="en-US" sz="1800" baseline="30000" dirty="0"/>
              <a:t>rd</a:t>
            </a:r>
            <a:r>
              <a:rPr lang="en-US" sz="1800" dirty="0"/>
              <a:t> quarter &amp; 14 with 6 minutes left).</a:t>
            </a:r>
          </a:p>
          <a:p>
            <a:pPr>
              <a:buNone/>
            </a:pPr>
            <a:endParaRPr lang="en-US" sz="21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09181-B627-4F5A-88D6-FA935045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1881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C03B5E-B54A-46B0-884B-FF2A7E4A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Model’s Simulated Statistics in Regulation</a:t>
            </a:r>
          </a:p>
          <a:p>
            <a:r>
              <a:rPr lang="en-US" sz="2000" dirty="0"/>
              <a:t>Spurs 117 – Rockets 117</a:t>
            </a:r>
          </a:p>
          <a:p>
            <a:r>
              <a:rPr lang="en-US" sz="2000" dirty="0"/>
              <a:t>Spurs: FG 43/91. 3PT 12/30. FT 20/23.</a:t>
            </a:r>
          </a:p>
          <a:p>
            <a:r>
              <a:rPr lang="en-US" sz="2000" dirty="0"/>
              <a:t>Rockets: FG 42/90. 3PT 12/39. FT 21/25.</a:t>
            </a:r>
          </a:p>
          <a:p>
            <a:r>
              <a:rPr lang="en-US" sz="2000" b="1" dirty="0"/>
              <a:t>Actual Statistics in Regulation</a:t>
            </a:r>
          </a:p>
          <a:p>
            <a:r>
              <a:rPr lang="en-US" sz="2000" dirty="0"/>
              <a:t>Spurs 115 – Rockets 115</a:t>
            </a:r>
          </a:p>
          <a:p>
            <a:r>
              <a:rPr lang="en-US" sz="2000" dirty="0"/>
              <a:t>Spurs: FG 43/88. 3PT 11/24. FT 18/26.</a:t>
            </a:r>
          </a:p>
          <a:p>
            <a:r>
              <a:rPr lang="en-US" sz="2000" dirty="0"/>
              <a:t>Rockets: FG 36/96. 3PT 15/47. FT 24/26.</a:t>
            </a:r>
          </a:p>
          <a:p>
            <a:endParaRPr lang="en-US" sz="2000" dirty="0"/>
          </a:p>
          <a:p>
            <a:endParaRPr lang="en-US" sz="18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5A20E-F146-4B95-9D52-CE71AF3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Closer Look </a:t>
            </a:r>
          </a:p>
        </p:txBody>
      </p:sp>
    </p:spTree>
    <p:extLst>
      <p:ext uri="{BB962C8B-B14F-4D97-AF65-F5344CB8AC3E}">
        <p14:creationId xmlns:p14="http://schemas.microsoft.com/office/powerpoint/2010/main" val="3459004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DE84D-37B5-4E6B-81B9-1875BFC5F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1" y="1540565"/>
            <a:ext cx="7669696" cy="486880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67A47F-0027-49D1-B2CA-1FA6AA30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Plots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529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D95CCF-E896-4ABA-A298-8CEEE631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https://www.basketball-reference.com/teams/DAL/2020.html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https://www.basketball-reference.com/teams/LAL/2020.html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https://www.basketball-reference.com/teams/HOU/2020.html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https://www.basketball-reference.com/teams/NOP/2020.html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https://www.basketball-reference.com/teams/TOR/2020.html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5BE5A4-49CB-4513-B532-21F758C7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3845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C7956B-380C-4AA6-83E5-50CF904D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following mathematical model is strictly for experimental and academic purposes. I am not a betting expert nor a financial advisor. If you choose to utilize the following model for alternative purposes, please do so at your own risk. I am not responsible for any potential loss.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30FBE-1D6A-47EF-A7B4-C9DABC6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1176087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813FD14-E371-4A9E-A287-6B52534F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/>
              <a:t>The following mathematical model uses linear regression to compute a prediction of the final score of any basketball game, given certain required offensive/defensive statistical data and under a few specific assumptions.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The main basketball statistical (offensive and defensive) categories used for this model are: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	Field goals (FG) attempts and makes.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	Three-pointers (3PT) attempts and makes.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	Free-throws (FT) attempts and makes.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7551311" y="4890051"/>
            <a:ext cx="3888628" cy="19611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FC3985-E1E9-47C6-A342-7BD4D9FED1AA}"/>
              </a:ext>
            </a:extLst>
          </p:cNvPr>
          <p:cNvSpPr txBox="1"/>
          <p:nvPr/>
        </p:nvSpPr>
        <p:spPr>
          <a:xfrm>
            <a:off x="752061" y="1452563"/>
            <a:ext cx="10757452" cy="495680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41AE9-D1DB-474E-85E7-8FF9692BC9FD}"/>
              </a:ext>
            </a:extLst>
          </p:cNvPr>
          <p:cNvSpPr txBox="1"/>
          <p:nvPr/>
        </p:nvSpPr>
        <p:spPr>
          <a:xfrm>
            <a:off x="1093304" y="1507068"/>
            <a:ext cx="10446138" cy="466989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5F01A-4DCE-4265-9D0B-6020CCEBBC17}"/>
              </a:ext>
            </a:extLst>
          </p:cNvPr>
          <p:cNvSpPr txBox="1"/>
          <p:nvPr/>
        </p:nvSpPr>
        <p:spPr>
          <a:xfrm>
            <a:off x="652558" y="1507068"/>
            <a:ext cx="10935008" cy="490230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assume most of the players (especially the star/superstar players) from past games participate in the game.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assume players are healthy/injury-free, prior and throughout the game, and play their usual allocated minutes.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assume that the game will be held on one of the two team’s basketball arena &amp; the result is decided </a:t>
            </a:r>
            <a:r>
              <a:rPr lang="en-US" sz="2000"/>
              <a:t>within regulation period. </a:t>
            </a:r>
            <a:endParaRPr lang="en-US" sz="20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following prediction is made through the observed trend of past games. The method cannot measure nor predict anomalies/outliers.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model cannot foresee a historically efficient or inefficient shooting night from either participating team or player. (Ex: Rockets vs. Warriors 2018 WCF Game 7).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 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2B8E2-E83A-4286-8B54-C8BCE34576A3}"/>
              </a:ext>
            </a:extLst>
          </p:cNvPr>
          <p:cNvSpPr txBox="1"/>
          <p:nvPr/>
        </p:nvSpPr>
        <p:spPr>
          <a:xfrm>
            <a:off x="652558" y="1401417"/>
            <a:ext cx="10886884" cy="500795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B4315-C83A-4315-924F-6AB13D1D4009}"/>
              </a:ext>
            </a:extLst>
          </p:cNvPr>
          <p:cNvSpPr txBox="1"/>
          <p:nvPr/>
        </p:nvSpPr>
        <p:spPr>
          <a:xfrm>
            <a:off x="604434" y="1600200"/>
            <a:ext cx="10983132" cy="49894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Basketball Reference, I collect the necessary data using the past game logs of the first 17 games in the 2019-2020 NBA season. (Note: the data does not have to belong to professional teams, if there is a sufficient amount of information needed for this model).</a:t>
            </a:r>
          </a:p>
          <a:p>
            <a:pPr marL="0" indent="0" algn="l"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an example of the data used: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Toronto Raptors Home (Offensive vs. Defensive) Game Logs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US" b="1" dirty="0"/>
          </a:p>
          <a:p>
            <a:pPr marL="0" indent="0" algn="l"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720306-028B-47A2-92C2-AFE400096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61192"/>
              </p:ext>
            </p:extLst>
          </p:nvPr>
        </p:nvGraphicFramePr>
        <p:xfrm>
          <a:off x="604434" y="3447582"/>
          <a:ext cx="5110566" cy="310170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51761">
                  <a:extLst>
                    <a:ext uri="{9D8B030D-6E8A-4147-A177-3AD203B41FA5}">
                      <a16:colId xmlns:a16="http://schemas.microsoft.com/office/drawing/2014/main" val="1927339456"/>
                    </a:ext>
                  </a:extLst>
                </a:gridCol>
                <a:gridCol w="851761">
                  <a:extLst>
                    <a:ext uri="{9D8B030D-6E8A-4147-A177-3AD203B41FA5}">
                      <a16:colId xmlns:a16="http://schemas.microsoft.com/office/drawing/2014/main" val="1511289915"/>
                    </a:ext>
                  </a:extLst>
                </a:gridCol>
                <a:gridCol w="851761">
                  <a:extLst>
                    <a:ext uri="{9D8B030D-6E8A-4147-A177-3AD203B41FA5}">
                      <a16:colId xmlns:a16="http://schemas.microsoft.com/office/drawing/2014/main" val="2887598557"/>
                    </a:ext>
                  </a:extLst>
                </a:gridCol>
                <a:gridCol w="851761">
                  <a:extLst>
                    <a:ext uri="{9D8B030D-6E8A-4147-A177-3AD203B41FA5}">
                      <a16:colId xmlns:a16="http://schemas.microsoft.com/office/drawing/2014/main" val="26129348"/>
                    </a:ext>
                  </a:extLst>
                </a:gridCol>
                <a:gridCol w="851761">
                  <a:extLst>
                    <a:ext uri="{9D8B030D-6E8A-4147-A177-3AD203B41FA5}">
                      <a16:colId xmlns:a16="http://schemas.microsoft.com/office/drawing/2014/main" val="3343534180"/>
                    </a:ext>
                  </a:extLst>
                </a:gridCol>
                <a:gridCol w="851761">
                  <a:extLst>
                    <a:ext uri="{9D8B030D-6E8A-4147-A177-3AD203B41FA5}">
                      <a16:colId xmlns:a16="http://schemas.microsoft.com/office/drawing/2014/main" val="3782758246"/>
                    </a:ext>
                  </a:extLst>
                </a:gridCol>
              </a:tblGrid>
              <a:tr h="341993">
                <a:tc>
                  <a:txBody>
                    <a:bodyPr/>
                    <a:lstStyle/>
                    <a:p>
                      <a:r>
                        <a:rPr lang="en-US" dirty="0"/>
                        <a:t>FGM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9107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9663451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313809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4719836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62340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5611451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4793009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8314960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688838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AED5DD-67F0-4E44-B784-2930B5D1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70006"/>
              </p:ext>
            </p:extLst>
          </p:nvPr>
        </p:nvGraphicFramePr>
        <p:xfrm>
          <a:off x="6096000" y="3447582"/>
          <a:ext cx="5476464" cy="311224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2744">
                  <a:extLst>
                    <a:ext uri="{9D8B030D-6E8A-4147-A177-3AD203B41FA5}">
                      <a16:colId xmlns:a16="http://schemas.microsoft.com/office/drawing/2014/main" val="2749107149"/>
                    </a:ext>
                  </a:extLst>
                </a:gridCol>
                <a:gridCol w="912744">
                  <a:extLst>
                    <a:ext uri="{9D8B030D-6E8A-4147-A177-3AD203B41FA5}">
                      <a16:colId xmlns:a16="http://schemas.microsoft.com/office/drawing/2014/main" val="2690502709"/>
                    </a:ext>
                  </a:extLst>
                </a:gridCol>
                <a:gridCol w="912744">
                  <a:extLst>
                    <a:ext uri="{9D8B030D-6E8A-4147-A177-3AD203B41FA5}">
                      <a16:colId xmlns:a16="http://schemas.microsoft.com/office/drawing/2014/main" val="3606094841"/>
                    </a:ext>
                  </a:extLst>
                </a:gridCol>
                <a:gridCol w="912744">
                  <a:extLst>
                    <a:ext uri="{9D8B030D-6E8A-4147-A177-3AD203B41FA5}">
                      <a16:colId xmlns:a16="http://schemas.microsoft.com/office/drawing/2014/main" val="652326303"/>
                    </a:ext>
                  </a:extLst>
                </a:gridCol>
                <a:gridCol w="912744">
                  <a:extLst>
                    <a:ext uri="{9D8B030D-6E8A-4147-A177-3AD203B41FA5}">
                      <a16:colId xmlns:a16="http://schemas.microsoft.com/office/drawing/2014/main" val="315709427"/>
                    </a:ext>
                  </a:extLst>
                </a:gridCol>
                <a:gridCol w="912744">
                  <a:extLst>
                    <a:ext uri="{9D8B030D-6E8A-4147-A177-3AD203B41FA5}">
                      <a16:colId xmlns:a16="http://schemas.microsoft.com/office/drawing/2014/main" val="4036700191"/>
                    </a:ext>
                  </a:extLst>
                </a:gridCol>
              </a:tblGrid>
              <a:tr h="368263">
                <a:tc>
                  <a:txBody>
                    <a:bodyPr/>
                    <a:lstStyle/>
                    <a:p>
                      <a:r>
                        <a:rPr lang="en-US" dirty="0"/>
                        <a:t>FGM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66015"/>
                  </a:ext>
                </a:extLst>
              </a:tr>
              <a:tr h="3429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0063488"/>
                  </a:ext>
                </a:extLst>
              </a:tr>
              <a:tr h="3429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8109083"/>
                  </a:ext>
                </a:extLst>
              </a:tr>
              <a:tr h="3429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8707980"/>
                  </a:ext>
                </a:extLst>
              </a:tr>
              <a:tr h="3429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0015072"/>
                  </a:ext>
                </a:extLst>
              </a:tr>
              <a:tr h="3429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9671744"/>
                  </a:ext>
                </a:extLst>
              </a:tr>
              <a:tr h="3429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2320229"/>
                  </a:ext>
                </a:extLst>
              </a:tr>
              <a:tr h="3429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0783001"/>
                  </a:ext>
                </a:extLst>
              </a:tr>
              <a:tr h="3429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529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7C53C-4743-45CF-817A-89A4FD93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5" y="1504819"/>
            <a:ext cx="10983131" cy="50450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With MATLAB, I extract the data from the tables (stored as CSV files) and convert them into vectors containing numbers. </a:t>
            </a:r>
          </a:p>
          <a:p>
            <a:pPr>
              <a:buNone/>
            </a:pPr>
            <a:r>
              <a:rPr lang="en-US" sz="1800" b="1" dirty="0"/>
              <a:t>Note:</a:t>
            </a:r>
            <a:r>
              <a:rPr lang="en-US" sz="1800" dirty="0"/>
              <a:t> For better accuracy, it is necessary to use the appropriate data acquired from home or away games, depending on the location of the game. </a:t>
            </a:r>
            <a:endParaRPr lang="en-US" sz="1800" b="1" dirty="0"/>
          </a:p>
          <a:p>
            <a:pPr>
              <a:buNone/>
            </a:pPr>
            <a:r>
              <a:rPr lang="en-US" sz="1800" u="sng" dirty="0"/>
              <a:t>Ex</a:t>
            </a:r>
            <a:r>
              <a:rPr lang="en-US" sz="1800" dirty="0"/>
              <a:t>: From the </a:t>
            </a:r>
            <a:r>
              <a:rPr lang="en-US" sz="1800" b="1" dirty="0"/>
              <a:t>FGM</a:t>
            </a:r>
            <a:r>
              <a:rPr lang="en-US" sz="1800" dirty="0"/>
              <a:t> column, I get a vector </a:t>
            </a:r>
            <a:r>
              <a:rPr lang="en-US" sz="1800" b="1" dirty="0"/>
              <a:t>FGM = [# # # # # # #]. </a:t>
            </a:r>
            <a:r>
              <a:rPr lang="en-US" sz="1800" dirty="0"/>
              <a:t>The same procedure applies to all 6 chosen categories. </a:t>
            </a:r>
          </a:p>
          <a:p>
            <a:pPr>
              <a:buNone/>
            </a:pPr>
            <a:r>
              <a:rPr lang="en-US" sz="1800" dirty="0"/>
              <a:t>Next, I calculate the Expected Field Goal Attempts (EFGA) for each category by taking the mean of the average offensive attempts and the average of the defensive allowed attempts. </a:t>
            </a:r>
          </a:p>
          <a:p>
            <a:pPr>
              <a:buNone/>
            </a:pPr>
            <a:r>
              <a:rPr lang="en-US" sz="1800" u="sng" dirty="0"/>
              <a:t>Ex</a:t>
            </a:r>
            <a:r>
              <a:rPr lang="en-US" sz="1800" dirty="0"/>
              <a:t>: Team A vs. Team B </a:t>
            </a:r>
            <a:r>
              <a:rPr lang="en-US" sz="1800" b="1" dirty="0"/>
              <a:t>at Team A’s arena.</a:t>
            </a:r>
          </a:p>
          <a:p>
            <a:pPr>
              <a:buNone/>
            </a:pPr>
            <a:r>
              <a:rPr lang="en-US" sz="1800" b="1" dirty="0"/>
              <a:t>Team A</a:t>
            </a:r>
            <a:r>
              <a:rPr lang="en-US" sz="1800" dirty="0"/>
              <a:t> has the average of </a:t>
            </a:r>
            <a:r>
              <a:rPr lang="en-US" sz="1800" b="1" dirty="0"/>
              <a:t>x attempts </a:t>
            </a:r>
            <a:r>
              <a:rPr lang="en-US" sz="1800" dirty="0"/>
              <a:t>of field goals per game at home and </a:t>
            </a:r>
            <a:r>
              <a:rPr lang="en-US" sz="1800" b="1" dirty="0"/>
              <a:t>Team B</a:t>
            </a:r>
            <a:r>
              <a:rPr lang="en-US" sz="1800" dirty="0"/>
              <a:t> allows the opposing team to attempt </a:t>
            </a:r>
            <a:r>
              <a:rPr lang="en-US" sz="1800" b="1" dirty="0"/>
              <a:t>y amount</a:t>
            </a:r>
            <a:r>
              <a:rPr lang="en-US" sz="1800" dirty="0"/>
              <a:t> of shots per game. </a:t>
            </a:r>
            <a:r>
              <a:rPr lang="en-US" sz="1800"/>
              <a:t>Then </a:t>
            </a:r>
            <a:r>
              <a:rPr lang="en-US" sz="1800" b="1" dirty="0"/>
              <a:t>Team A’s EFGA</a:t>
            </a:r>
            <a:r>
              <a:rPr lang="en-US" sz="1800" dirty="0"/>
              <a:t> will be </a:t>
            </a:r>
            <a:r>
              <a:rPr lang="en-US" sz="1800" b="1" dirty="0"/>
              <a:t>(</a:t>
            </a:r>
            <a:r>
              <a:rPr lang="en-US" sz="1800" b="1" dirty="0" err="1"/>
              <a:t>x+y</a:t>
            </a:r>
            <a:r>
              <a:rPr lang="en-US" sz="1800" b="1" dirty="0"/>
              <a:t>)/2. </a:t>
            </a:r>
          </a:p>
          <a:p>
            <a:pPr>
              <a:buNone/>
            </a:pPr>
            <a:r>
              <a:rPr lang="en-US" sz="1800" dirty="0"/>
              <a:t>Repeat the same process for 3-point shot attempts/makes and free-throw shot attempts/makes. </a:t>
            </a:r>
          </a:p>
          <a:p>
            <a:pPr>
              <a:buNone/>
            </a:pPr>
            <a:r>
              <a:rPr lang="en-US" sz="1800" dirty="0"/>
              <a:t>Repeat the same process for the second team’s EFGA’s.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16EA8-DD4A-48CB-BB07-DB73575E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422410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E431E3-6C7A-4346-95CF-49150913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Linear Regression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Using MATLAB’s built-in function, I apply linear regression to both team’s offensive stats using the </a:t>
            </a:r>
            <a:r>
              <a:rPr lang="en-US" sz="1800" b="1" dirty="0"/>
              <a:t>shots made </a:t>
            </a:r>
            <a:r>
              <a:rPr lang="en-US" sz="1800" dirty="0"/>
              <a:t>as the scalar response and </a:t>
            </a:r>
            <a:r>
              <a:rPr lang="en-US" sz="1800" b="1" dirty="0"/>
              <a:t>shot attempts </a:t>
            </a:r>
            <a:r>
              <a:rPr lang="en-US" sz="1800" dirty="0"/>
              <a:t>as the explanatory variable.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With the result, I input the </a:t>
            </a:r>
            <a:r>
              <a:rPr lang="en-US" sz="1800" b="1" dirty="0"/>
              <a:t>Expected Field Goal Attempts (EFGA) </a:t>
            </a:r>
            <a:r>
              <a:rPr lang="en-US" sz="1800" dirty="0"/>
              <a:t>to estimate the </a:t>
            </a:r>
            <a:r>
              <a:rPr lang="en-US" sz="1800" b="1" dirty="0"/>
              <a:t>Expected Field Goals Made (EFGM). </a:t>
            </a:r>
            <a:r>
              <a:rPr lang="en-US" sz="1800" dirty="0"/>
              <a:t>Once this step is completed, I repeat the same process for 3-pointers &amp; free-throws. 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Ex: </a:t>
            </a:r>
            <a:r>
              <a:rPr lang="en-US" sz="1800" dirty="0"/>
              <a:t>With MATLAB, perform linear regression to observe the trend between </a:t>
            </a:r>
            <a:r>
              <a:rPr lang="en-US" sz="1800" b="1" dirty="0"/>
              <a:t>Team A’s </a:t>
            </a:r>
            <a:r>
              <a:rPr lang="en-US" sz="1800" dirty="0"/>
              <a:t>field-goal attempts vs. makes at home. This will result in 3 outputs: slope, y-intercept &amp; residual. Using this and inputting the </a:t>
            </a:r>
            <a:r>
              <a:rPr lang="en-US" sz="1800" b="1" dirty="0"/>
              <a:t>EFGA</a:t>
            </a:r>
            <a:r>
              <a:rPr lang="en-US" sz="1800" dirty="0"/>
              <a:t>, we can estimate the </a:t>
            </a:r>
            <a:r>
              <a:rPr lang="en-US" sz="1800" b="1" dirty="0"/>
              <a:t>EFGM</a:t>
            </a:r>
            <a:r>
              <a:rPr lang="en-US" sz="1800" dirty="0"/>
              <a:t>. Repeat the same process for other categories and calculate the final score.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DA4A0-6542-4EBD-951A-A2DBA398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137098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611B0C-FCDC-4F9D-9848-BD45C24A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Refer to MATLAB files</a:t>
            </a:r>
          </a:p>
          <a:p>
            <a:r>
              <a:rPr lang="en-US" sz="1800" dirty="0"/>
              <a:t>Mavericks @ Rockets 11/24</a:t>
            </a:r>
          </a:p>
          <a:p>
            <a:r>
              <a:rPr lang="en-US" sz="1800" b="1" dirty="0"/>
              <a:t>Model’s Predicted Score </a:t>
            </a:r>
          </a:p>
          <a:p>
            <a:r>
              <a:rPr lang="en-US" sz="1800" dirty="0"/>
              <a:t>Mavericks 126 – Rockets 111 (Mavericks +15).</a:t>
            </a:r>
          </a:p>
          <a:p>
            <a:r>
              <a:rPr lang="en-US" sz="1800" dirty="0"/>
              <a:t>Mavericks: FG 47/93. 3PT 14/39. FT 18/23.</a:t>
            </a:r>
          </a:p>
          <a:p>
            <a:r>
              <a:rPr lang="en-US" sz="1800" dirty="0"/>
              <a:t>Rockets: FG 42/92. 3PT 7/40. FT 18/26.</a:t>
            </a:r>
          </a:p>
          <a:p>
            <a:r>
              <a:rPr lang="en-US" sz="1800" b="1" dirty="0"/>
              <a:t>Actual Score</a:t>
            </a:r>
          </a:p>
          <a:p>
            <a:r>
              <a:rPr lang="en-US" sz="1800" dirty="0"/>
              <a:t>Mavericks 137 - Rockets 123 (Mavericks +14).</a:t>
            </a:r>
          </a:p>
          <a:p>
            <a:r>
              <a:rPr lang="en-US" sz="1800" dirty="0"/>
              <a:t>Mavericks: FG 49/102. 3PT 17/44. FT 22/26.</a:t>
            </a:r>
          </a:p>
          <a:p>
            <a:r>
              <a:rPr lang="en-US" sz="1800" dirty="0"/>
              <a:t>Rockets: FG 45/98. 3PT 10/44. FT 23/31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06922B-8D60-447F-B0F3-75CA2AD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7337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09D19-B6F8-4B2A-BC6C-23C5DC25C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59" y="1441174"/>
            <a:ext cx="7275441" cy="51285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CFB8AC-474D-4355-9C4F-9A597EAF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302107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90717D-CB20-4004-8DD0-01756D9D039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1162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Segoe UI</vt:lpstr>
      <vt:lpstr>Segoe UI Light</vt:lpstr>
      <vt:lpstr>Get Started with 3D</vt:lpstr>
      <vt:lpstr>Predicting Results of Basketball Games with Linear Regression</vt:lpstr>
      <vt:lpstr>DISCLAIMER</vt:lpstr>
      <vt:lpstr>Abstract</vt:lpstr>
      <vt:lpstr>Assumptions</vt:lpstr>
      <vt:lpstr>The Model</vt:lpstr>
      <vt:lpstr>The Model</vt:lpstr>
      <vt:lpstr>The Model</vt:lpstr>
      <vt:lpstr>Results</vt:lpstr>
      <vt:lpstr>Plots</vt:lpstr>
      <vt:lpstr>Results</vt:lpstr>
      <vt:lpstr>Plots</vt:lpstr>
      <vt:lpstr>Results</vt:lpstr>
      <vt:lpstr>A Closer Look </vt:lpstr>
      <vt:lpstr>Plots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2019-12-03T00:15:52Z</dcterms:created>
  <dcterms:modified xsi:type="dcterms:W3CDTF">2020-01-06T06:45:03Z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