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sldIdLst>
    <p:sldId id="270" r:id="rId2"/>
    <p:sldId id="984" r:id="rId3"/>
    <p:sldId id="1076" r:id="rId4"/>
    <p:sldId id="1077" r:id="rId5"/>
    <p:sldId id="1078" r:id="rId6"/>
    <p:sldId id="1079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90" r:id="rId18"/>
    <p:sldId id="1091" r:id="rId19"/>
    <p:sldId id="1092" r:id="rId20"/>
    <p:sldId id="1093" r:id="rId21"/>
    <p:sldId id="1094" r:id="rId22"/>
    <p:sldId id="1095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3" r:id="rId31"/>
    <p:sldId id="1104" r:id="rId32"/>
    <p:sldId id="1105" r:id="rId33"/>
    <p:sldId id="1106" r:id="rId34"/>
    <p:sldId id="1107" r:id="rId35"/>
    <p:sldId id="1108" r:id="rId36"/>
    <p:sldId id="1114" r:id="rId37"/>
    <p:sldId id="1115" r:id="rId38"/>
    <p:sldId id="1116" r:id="rId39"/>
    <p:sldId id="1117" r:id="rId40"/>
    <p:sldId id="1118" r:id="rId41"/>
    <p:sldId id="1119" r:id="rId42"/>
    <p:sldId id="1120" r:id="rId43"/>
    <p:sldId id="1121" r:id="rId44"/>
    <p:sldId id="1122" r:id="rId45"/>
    <p:sldId id="1123" r:id="rId46"/>
    <p:sldId id="1124" r:id="rId47"/>
    <p:sldId id="1125" r:id="rId48"/>
    <p:sldId id="1126" r:id="rId49"/>
    <p:sldId id="1127" r:id="rId50"/>
    <p:sldId id="1128" r:id="rId51"/>
    <p:sldId id="1129" r:id="rId52"/>
    <p:sldId id="1130" r:id="rId53"/>
    <p:sldId id="1131" r:id="rId54"/>
    <p:sldId id="1132" r:id="rId55"/>
    <p:sldId id="1133" r:id="rId56"/>
    <p:sldId id="1134" r:id="rId57"/>
    <p:sldId id="1135" r:id="rId58"/>
    <p:sldId id="1136" r:id="rId59"/>
    <p:sldId id="1137" r:id="rId60"/>
    <p:sldId id="1138" r:id="rId61"/>
    <p:sldId id="1139" r:id="rId62"/>
    <p:sldId id="1140" r:id="rId63"/>
    <p:sldId id="1141" r:id="rId64"/>
    <p:sldId id="1142" r:id="rId65"/>
    <p:sldId id="1143" r:id="rId66"/>
    <p:sldId id="1144" r:id="rId67"/>
    <p:sldId id="1145" r:id="rId68"/>
    <p:sldId id="1146" r:id="rId69"/>
    <p:sldId id="1147" r:id="rId70"/>
    <p:sldId id="1148" r:id="rId71"/>
    <p:sldId id="1149" r:id="rId72"/>
    <p:sldId id="1151" r:id="rId73"/>
    <p:sldId id="1152" r:id="rId74"/>
    <p:sldId id="1153" r:id="rId75"/>
    <p:sldId id="1154" r:id="rId76"/>
    <p:sldId id="1155" r:id="rId77"/>
    <p:sldId id="1156" r:id="rId78"/>
    <p:sldId id="1157" r:id="rId7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CC"/>
    <a:srgbClr val="339933"/>
    <a:srgbClr val="0099CC"/>
    <a:srgbClr val="3366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58" autoAdjust="0"/>
  </p:normalViewPr>
  <p:slideViewPr>
    <p:cSldViewPr>
      <p:cViewPr varScale="1">
        <p:scale>
          <a:sx n="68" d="100"/>
          <a:sy n="68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D839D8F-ABA8-44A4-A1B6-1A67B13E6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3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1CEC-E021-41EE-B41F-AF5424F101D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F5A81-6763-4E73-A17F-FCA3DB969CC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716D5-C1BE-435B-BACE-AE896DEB814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C5A40-AB69-4524-AAAD-20ED5D7E000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00DB5-D49E-443F-858A-8614AE32E087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B3895-7A1B-45B6-BD26-A2DEEC03FD2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2D35C-28F6-4581-8060-8AFDD2B9FE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FA71-05F7-4C27-BBB9-CAF2599A5F6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805AE-F682-44D4-B521-4E40D39676B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D7EFD-2D13-4461-B25C-6BF2E7D928F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64F4A-9A63-40B7-B8E8-909A88B6DBF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DDA59-7355-4921-A4E2-C4EF44A9A62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4447C-EE97-44A6-B7CD-BD489DF9748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94658-16FF-4DAB-93EE-D2F895A847F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7ABE8-65D0-4926-94AA-F9B3884D09C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DA1BC-5E0F-4F18-8BAD-755A145EA29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37FBC-377B-4D26-B9E7-DAE3DDC99061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2D079-E102-4E2A-990D-E273A4A1423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87857-6CCD-439D-914C-6C3A33DE730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5E3AB-AD28-4741-AB13-A087527CB1F2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123D7-8F86-4A09-BB4F-8A31D4840D5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BEC1F-34B4-414D-B4CD-2F358F339C17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79CA4-1F96-4358-A603-61A499796F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EAD62-9D10-4E94-A00A-CF82E01991E6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B688-70D8-497C-8FD8-FFA8CFDE0F1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D3CE-20D3-4AD8-9B20-7C0C024767B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E0447-4A06-4E45-9229-793B2398484C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53D6C-49B1-44D8-89C9-7A1C080622DD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5388-A1D7-4CBC-A510-9DED798BB46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D0FE5-837F-4D98-8567-74631B49C9E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194AE-FA9F-4B40-BCB6-8AC5E5DC987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F9638-9DC2-40EE-A9BD-2C9896976200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C69CF-40F6-432C-853B-479FF052AF0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57403-A5EC-47CB-87F2-2EA7A3B991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61E61-39CB-4D00-B8B7-AF076B49EFA4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CCE56-CB9C-4EEA-A120-CCFBB115966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6F16F-C42F-4720-8D41-9146A015B120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64F25-5C61-43FF-B0D9-D64ED4F25DFC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F5EF6-8BC9-44EE-AEB9-6A5F2EF234C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2A362-26E9-4F18-A6AD-82424C03BE4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8AF00-7103-463B-A1B1-F0DD27EED28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5C2A9-79C3-4EEB-B546-70F585FDDD1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C90D8-F202-453E-A2AF-B8061624769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65413-25EC-4365-B975-39916200C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15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12D27-C588-4EB8-AAB3-E2794FD2B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1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BDF4B-B168-4964-A13A-EC00D2B18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43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B53BC-377D-4A06-AE69-4352AA8D90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20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D52BB-465D-430A-BE8F-C9C60596D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4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9E3B7-4150-4D9F-8097-0193A68FEF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5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F6F58-F7AD-42EE-BC32-EA3FD5804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15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E4282-FE27-4B39-A770-DB258194C9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11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A4355-3B05-4A36-8D9A-13FF68B8FE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453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FD71-BE14-47E4-A86A-AEADDDF9F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2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2005B4-D2DB-4339-9FA5-71BD8C2CA1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3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4EE2F-A0B3-4856-AB57-E0662A8342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15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313F8-4387-4AA5-B704-472C4F771A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1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3A0E1-B611-4D71-B658-6D2CB51087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39A03-F5CA-4731-BA99-F23CA4B0F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DFEF3-B472-468B-912D-20C5032EC1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48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34998-919F-486C-99BD-5EF8C1291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2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D8A73-38E3-42D7-8B12-DD30A671FE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2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5FF02-6470-4E41-8755-A6C52F50D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fld id="{97A93FC8-FC30-44A4-B321-5E57BA15B6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4293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7" r:id="rId19"/>
  </p:sldLayoutIdLst>
  <p:timing>
    <p:tnLst>
      <p:par>
        <p:cTn id="1" dur="indefinite" restart="never" nodeType="tmRoot"/>
      </p:par>
    </p:tnLst>
    <p:bldLst>
      <p:bldP spid="409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00" grpId="0"/>
      <p:bldP spid="4101" grpId="0"/>
      <p:bldP spid="4102" grpId="0"/>
      <p:bldP spid="4104" grpId="0" animBg="1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51D584-4E1E-46CB-96E2-9C2AC37F8EE2}" type="slidenum">
              <a:rPr lang="en-US" altLang="zh-CN" sz="1200">
                <a:latin typeface="Garamond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73238"/>
            <a:ext cx="7315200" cy="34417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60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60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离散数学</a:t>
            </a:r>
            <a:r>
              <a:rPr lang="en-US" altLang="zh-CN" sz="60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》</a:t>
            </a:r>
            <a:endParaRPr lang="en-US" altLang="zh-CN" b="1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b="1" smtClean="0">
              <a:latin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3200" b="1" smtClean="0">
                <a:latin typeface="宋体" pitchFamily="2" charset="-122"/>
              </a:rPr>
              <a:t>课程学时：</a:t>
            </a:r>
            <a:r>
              <a:rPr lang="en-US" altLang="zh-CN" sz="3200" b="1" smtClean="0">
                <a:latin typeface="宋体" pitchFamily="2" charset="-122"/>
              </a:rPr>
              <a:t>48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3200" b="1" smtClean="0">
                <a:latin typeface="宋体" pitchFamily="2" charset="-122"/>
              </a:rPr>
              <a:t>讲  授：杨绍禹</a:t>
            </a:r>
            <a:endParaRPr lang="en-US" altLang="zh-CN" sz="3200" b="1" smtClean="0">
              <a:latin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3200" b="1" smtClean="0">
                <a:latin typeface="宋体" pitchFamily="2" charset="-122"/>
              </a:rPr>
              <a:t>ysy@ncwu.edu.cn</a:t>
            </a:r>
            <a:endParaRPr lang="zh-CN" altLang="en-US" sz="260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  <p:bldLst>
      <p:bldP spid="204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量词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zh-CN" altLang="en-US"/>
              <a:t>例</a:t>
            </a:r>
          </a:p>
          <a:p>
            <a:pPr lvl="1"/>
            <a:r>
              <a:rPr lang="zh-CN" altLang="en-US"/>
              <a:t> “所有的正整数都是素数” </a:t>
            </a:r>
          </a:p>
          <a:p>
            <a:pPr lvl="1"/>
            <a:r>
              <a:rPr lang="zh-CN" altLang="en-US"/>
              <a:t> “有些正整数是素数”</a:t>
            </a:r>
          </a:p>
          <a:p>
            <a:r>
              <a:rPr lang="zh-CN" altLang="en-US"/>
              <a:t>假设</a:t>
            </a:r>
          </a:p>
          <a:p>
            <a:pPr lvl="1"/>
            <a:r>
              <a:rPr lang="zh-CN" altLang="en-US"/>
              <a:t>只有两个正整数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/>
              <a:t>和</a:t>
            </a:r>
            <a:r>
              <a:rPr lang="en-US" altLang="zh-CN" i="1">
                <a:latin typeface="Times New Roman" pitchFamily="18" charset="0"/>
              </a:rPr>
              <a:t>b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个体域为</a:t>
            </a: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}</a:t>
            </a:r>
          </a:p>
          <a:p>
            <a:pPr lvl="1"/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是素数</a:t>
            </a:r>
            <a:endParaRPr lang="zh-CN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334000" y="1981200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)∧ 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5343525" y="2514600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)∨ 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utoUpdateAnimBg="0"/>
      <p:bldP spid="952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zh-CN" altLang="en-US"/>
              <a:t>全称量词</a:t>
            </a:r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记作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表示“每个”、“任何一个”、“一切”、“所有的”、“凡是”、“任意的”等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读作“任意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”</a:t>
            </a:r>
            <a:r>
              <a:rPr lang="zh-CN" altLang="en-US" sz="2800" dirty="0">
                <a:latin typeface="Times New Roman" pitchFamily="18" charset="0"/>
              </a:rPr>
              <a:t>， “所有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”</a:t>
            </a:r>
            <a:r>
              <a:rPr lang="zh-CN" altLang="en-US" sz="2800" dirty="0">
                <a:latin typeface="Times New Roman" pitchFamily="18" charset="0"/>
              </a:rPr>
              <a:t>， “对一切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 ”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量词后边的个体变元，指明对哪个个体变元量化，称为量词后的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指导变元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例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所有人都是要死的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是要死的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个体域：所有人构成的集合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8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zh-CN" altLang="en-US"/>
              <a:t>存在量词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记作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</a:p>
          <a:p>
            <a:r>
              <a:rPr lang="zh-CN" altLang="en-US" sz="2800" dirty="0">
                <a:latin typeface="宋体" pitchFamily="2" charset="-122"/>
              </a:rPr>
              <a:t>表示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有些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、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一些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、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某些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、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至少一个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等</a:t>
            </a:r>
          </a:p>
          <a:p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读作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存在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，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对某些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Arial"/>
              </a:rPr>
              <a:t>”</a:t>
            </a:r>
            <a:r>
              <a:rPr lang="zh-CN" altLang="en-US" sz="2800" dirty="0">
                <a:latin typeface="宋体" pitchFamily="2" charset="-122"/>
              </a:rPr>
              <a:t>或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>
                <a:latin typeface="宋体" pitchFamily="2" charset="-122"/>
              </a:rPr>
              <a:t>至少有一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Arial"/>
              </a:rPr>
              <a:t>”</a:t>
            </a:r>
            <a:endParaRPr lang="en-US" altLang="zh-CN" sz="2800" dirty="0">
              <a:latin typeface="宋体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指导变元</a:t>
            </a:r>
          </a:p>
          <a:p>
            <a:r>
              <a:rPr lang="zh-CN" altLang="en-US" sz="2800" dirty="0"/>
              <a:t>例</a:t>
            </a:r>
          </a:p>
          <a:p>
            <a:pPr lvl="1"/>
            <a:r>
              <a:rPr kumimoji="1" lang="zh-CN" altLang="en-US" sz="2400" dirty="0">
                <a:latin typeface="Times New Roman" pitchFamily="18" charset="0"/>
              </a:rPr>
              <a:t>有些有理数是整数</a:t>
            </a:r>
          </a:p>
          <a:p>
            <a:pPr lvl="1"/>
            <a:r>
              <a:rPr kumimoji="1" lang="zh-CN" altLang="en-US" sz="2400" i="1" dirty="0">
                <a:latin typeface="Times New Roman" pitchFamily="18" charset="0"/>
              </a:rPr>
              <a:t>Ｉ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是整数</a:t>
            </a:r>
          </a:p>
          <a:p>
            <a:pPr lvl="1"/>
            <a:r>
              <a:rPr kumimoji="1" lang="zh-CN" altLang="en-US" sz="2400" dirty="0">
                <a:latin typeface="Times New Roman" pitchFamily="18" charset="0"/>
              </a:rPr>
              <a:t>个体域：有理数集合</a:t>
            </a:r>
          </a:p>
          <a:p>
            <a:pPr lvl="1"/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i="1" dirty="0">
                <a:latin typeface="Times New Roman" pitchFamily="18" charset="0"/>
              </a:rPr>
              <a:t>Ｉ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77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zh-CN" altLang="en-US"/>
              <a:t>全总个体域（全总域）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kumimoji="1" lang="zh-CN" altLang="en-US" sz="2800">
                <a:latin typeface="Times New Roman" pitchFamily="18" charset="0"/>
              </a:rPr>
              <a:t>含有量词的命题的真值与论域有关</a:t>
            </a:r>
          </a:p>
          <a:p>
            <a:r>
              <a:rPr kumimoji="1" lang="zh-CN" altLang="en-US" sz="2800">
                <a:latin typeface="Times New Roman" pitchFamily="18" charset="0"/>
              </a:rPr>
              <a:t>含有量词的命题的表达式的形式与论域有关</a:t>
            </a:r>
          </a:p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全总个体域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宇宙间所有的个体聚集在一起所构成的集合</a:t>
            </a:r>
          </a:p>
          <a:p>
            <a:pPr lvl="1"/>
            <a:r>
              <a:rPr lang="zh-CN" altLang="en-US" b="1">
                <a:latin typeface="Times New Roman" pitchFamily="18" charset="0"/>
                <a:ea typeface="黑体" pitchFamily="2" charset="-122"/>
              </a:rPr>
              <a:t>约定</a:t>
            </a:r>
            <a:endParaRPr lang="zh-CN" altLang="en-US">
              <a:latin typeface="Times New Roman" pitchFamily="18" charset="0"/>
            </a:endParaRPr>
          </a:p>
          <a:p>
            <a:pPr lvl="2"/>
            <a:r>
              <a:rPr lang="zh-CN" altLang="en-US">
                <a:latin typeface="Times New Roman" pitchFamily="18" charset="0"/>
              </a:rPr>
              <a:t>除特殊说明外，均使用全总个体域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对个体变化的真正取值范围，用</a:t>
            </a:r>
            <a:r>
              <a:rPr lang="zh-CN" altLang="en-US" b="1">
                <a:solidFill>
                  <a:schemeClr val="bg2"/>
                </a:solidFill>
                <a:latin typeface="Times New Roman" pitchFamily="18" charset="0"/>
              </a:rPr>
              <a:t>特性谓词</a:t>
            </a:r>
            <a:r>
              <a:rPr lang="zh-CN" altLang="en-US">
                <a:latin typeface="Times New Roman" pitchFamily="18" charset="0"/>
              </a:rPr>
              <a:t>加以限制</a:t>
            </a:r>
          </a:p>
        </p:txBody>
      </p:sp>
    </p:spTree>
    <p:extLst>
      <p:ext uri="{BB962C8B-B14F-4D97-AF65-F5344CB8AC3E}">
        <p14:creationId xmlns:p14="http://schemas.microsoft.com/office/powerpoint/2010/main" val="39605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1019175" cy="609600"/>
          </a:xfrm>
        </p:spPr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149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>
                <a:latin typeface="Times New Roman" pitchFamily="18" charset="0"/>
              </a:rPr>
              <a:t>所有的人都是要死的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>
                <a:latin typeface="Times New Roman" pitchFamily="18" charset="0"/>
              </a:rPr>
              <a:t>有的人活百岁以上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i="1">
                <a:latin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x)</a:t>
            </a:r>
            <a:r>
              <a:rPr kumimoji="1" lang="zh-CN" altLang="en-US">
                <a:latin typeface="Times New Roman" pitchFamily="18" charset="0"/>
              </a:rPr>
              <a:t>：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是要死的	</a:t>
            </a:r>
            <a:r>
              <a:rPr kumimoji="1" lang="en-US" altLang="zh-CN" i="1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活百岁以上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个体域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为全体人组成的集合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 D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i="1">
                <a:latin typeface="Times New Roman" pitchFamily="18" charset="0"/>
              </a:rPr>
              <a:t>x G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全总个体域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引入特性谓词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M(x)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是人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i="1">
                <a:latin typeface="Times New Roman" pitchFamily="18" charset="0"/>
              </a:rPr>
              <a:t>x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)∧</a:t>
            </a:r>
            <a:r>
              <a:rPr kumimoji="1" lang="en-US" altLang="zh-CN" i="1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397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739775"/>
          </a:xfrm>
        </p:spPr>
        <p:txBody>
          <a:bodyPr/>
          <a:lstStyle/>
          <a:p>
            <a:r>
              <a:rPr lang="zh-CN" altLang="en-US" sz="4000"/>
              <a:t>特性谓词添加规则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07413" cy="5399087"/>
          </a:xfrm>
        </p:spPr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对全称量词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特性谓词作为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条件式之前件</a:t>
            </a:r>
            <a:r>
              <a:rPr kumimoji="1" lang="zh-CN" altLang="en-US" dirty="0">
                <a:latin typeface="Times New Roman" pitchFamily="18" charset="0"/>
              </a:rPr>
              <a:t>加入</a:t>
            </a:r>
          </a:p>
          <a:p>
            <a:r>
              <a:rPr kumimoji="1" lang="zh-CN" altLang="en-US" dirty="0">
                <a:latin typeface="Times New Roman" pitchFamily="18" charset="0"/>
              </a:rPr>
              <a:t>对存在量词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特性谓词作为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合取项</a:t>
            </a:r>
            <a:r>
              <a:rPr kumimoji="1" lang="zh-CN" altLang="en-US" dirty="0">
                <a:latin typeface="Times New Roman" pitchFamily="18" charset="0"/>
              </a:rPr>
              <a:t>而加入</a:t>
            </a:r>
          </a:p>
          <a:p>
            <a:r>
              <a:rPr kumimoji="1" lang="zh-CN" altLang="en-US" dirty="0">
                <a:latin typeface="Times New Roman" pitchFamily="18" charset="0"/>
              </a:rPr>
              <a:t>例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) </a:t>
            </a:r>
            <a:r>
              <a:rPr kumimoji="1" lang="zh-CN" altLang="en-US" dirty="0">
                <a:latin typeface="Times New Roman" pitchFamily="18" charset="0"/>
              </a:rPr>
              <a:t>没有不犯错误的人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i="1" dirty="0">
                <a:latin typeface="Times New Roman" pitchFamily="18" charset="0"/>
              </a:rPr>
              <a:t>F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犯错误		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是人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i="1" dirty="0">
                <a:latin typeface="Times New Roman" pitchFamily="18" charset="0"/>
              </a:rPr>
              <a:t>x 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)∧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i="1" dirty="0">
                <a:latin typeface="Times New Roman" pitchFamily="18" charset="0"/>
              </a:rPr>
              <a:t>F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 </a:t>
            </a:r>
            <a:r>
              <a:rPr kumimoji="1" lang="zh-CN" altLang="en-US" dirty="0">
                <a:latin typeface="Times New Roman" pitchFamily="18" charset="0"/>
              </a:rPr>
              <a:t>凡实数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或大于零，或等于零，或小于零</a:t>
            </a:r>
            <a:endParaRPr kumimoji="1"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kumimoji="1" lang="en-US" altLang="zh-CN" i="1" dirty="0">
                <a:latin typeface="Times New Roman" pitchFamily="18" charset="0"/>
              </a:rPr>
              <a:t>R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是实数		</a:t>
            </a:r>
            <a:r>
              <a:rPr kumimoji="1" lang="en-US" altLang="zh-CN" i="1" dirty="0">
                <a:latin typeface="Times New Roman" pitchFamily="18" charset="0"/>
              </a:rPr>
              <a:t>L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>
                <a:latin typeface="Times New Roman" pitchFamily="18" charset="0"/>
              </a:rPr>
              <a:t>y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＞</a:t>
            </a:r>
            <a:r>
              <a:rPr kumimoji="1" lang="en-US" altLang="zh-CN" i="1" dirty="0">
                <a:latin typeface="Times New Roman" pitchFamily="18" charset="0"/>
              </a:rPr>
              <a:t>y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i="1" dirty="0">
                <a:latin typeface="Times New Roman" pitchFamily="18" charset="0"/>
              </a:rPr>
              <a:t>E</a:t>
            </a:r>
            <a:r>
              <a:rPr kumimoji="1" lang="en-US" altLang="zh-CN" dirty="0">
                <a:latin typeface="Times New Roman" pitchFamily="18" charset="0"/>
              </a:rPr>
              <a:t> 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>
                <a:latin typeface="Times New Roman" pitchFamily="18" charset="0"/>
              </a:rPr>
              <a:t>y</a:t>
            </a:r>
            <a:r>
              <a:rPr kumimoji="1" lang="en-US" altLang="zh-CN" dirty="0">
                <a:latin typeface="Times New Roman" pitchFamily="18" charset="0"/>
              </a:rPr>
              <a:t>) </a:t>
            </a:r>
            <a:r>
              <a:rPr kumimoji="1" lang="zh-CN" altLang="en-US" dirty="0">
                <a:latin typeface="Times New Roman" pitchFamily="18" charset="0"/>
              </a:rPr>
              <a:t>： 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 = </a:t>
            </a:r>
            <a:r>
              <a:rPr kumimoji="1" lang="en-US" altLang="zh-CN" i="1" dirty="0">
                <a:latin typeface="Times New Roman" pitchFamily="18" charset="0"/>
              </a:rPr>
              <a:t>y		S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>
                <a:latin typeface="Times New Roman" pitchFamily="18" charset="0"/>
              </a:rPr>
              <a:t>y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＜ </a:t>
            </a:r>
            <a:r>
              <a:rPr kumimoji="1" lang="en-US" altLang="zh-CN" i="1" dirty="0">
                <a:latin typeface="Times New Roman" pitchFamily="18" charset="0"/>
              </a:rPr>
              <a:t>y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R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i="1" dirty="0">
                <a:latin typeface="Times New Roman" pitchFamily="18" charset="0"/>
              </a:rPr>
              <a:t>L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0)∨ </a:t>
            </a:r>
            <a:r>
              <a:rPr kumimoji="1" lang="en-US" altLang="zh-CN" i="1" dirty="0">
                <a:latin typeface="Times New Roman" pitchFamily="18" charset="0"/>
              </a:rPr>
              <a:t>E</a:t>
            </a:r>
            <a:r>
              <a:rPr kumimoji="1" lang="en-US" altLang="zh-CN" dirty="0">
                <a:latin typeface="Times New Roman" pitchFamily="18" charset="0"/>
              </a:rPr>
              <a:t> 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0) ∨ </a:t>
            </a:r>
            <a:r>
              <a:rPr kumimoji="1" lang="en-US" altLang="zh-CN" i="1" dirty="0">
                <a:latin typeface="Times New Roman" pitchFamily="18" charset="0"/>
              </a:rPr>
              <a:t>S</a:t>
            </a:r>
            <a:r>
              <a:rPr kumimoji="1" lang="en-US" altLang="zh-CN" dirty="0">
                <a:latin typeface="Times New Roman" pitchFamily="18" charset="0"/>
              </a:rPr>
              <a:t> 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, 0)) </a:t>
            </a:r>
          </a:p>
        </p:txBody>
      </p:sp>
    </p:spTree>
    <p:extLst>
      <p:ext uri="{BB962C8B-B14F-4D97-AF65-F5344CB8AC3E}">
        <p14:creationId xmlns:p14="http://schemas.microsoft.com/office/powerpoint/2010/main" val="1107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354887" cy="955675"/>
          </a:xfrm>
        </p:spPr>
        <p:txBody>
          <a:bodyPr/>
          <a:lstStyle/>
          <a:p>
            <a:r>
              <a:rPr kumimoji="1" lang="en-US" altLang="zh-CN" dirty="0" smtClean="0"/>
              <a:t>4.3 </a:t>
            </a:r>
            <a:r>
              <a:rPr kumimoji="1" lang="zh-CN" altLang="en-US" dirty="0"/>
              <a:t>量化断言和命题的关系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6696075" cy="4105275"/>
          </a:xfrm>
        </p:spPr>
        <p:txBody>
          <a:bodyPr/>
          <a:lstStyle/>
          <a:p>
            <a:r>
              <a:rPr kumimoji="1" lang="zh-CN" altLang="en-US" sz="2800" dirty="0">
                <a:latin typeface="宋体" pitchFamily="2" charset="-122"/>
              </a:rPr>
              <a:t>假设论域有限</a:t>
            </a:r>
            <a:r>
              <a:rPr kumimoji="1" lang="en-US" altLang="zh-CN" sz="2800" dirty="0">
                <a:latin typeface="宋体" pitchFamily="2" charset="-122"/>
              </a:rPr>
              <a:t>,</a:t>
            </a:r>
            <a:r>
              <a:rPr kumimoji="1" lang="zh-CN" altLang="en-US" sz="2800" dirty="0">
                <a:latin typeface="宋体" pitchFamily="2" charset="-122"/>
              </a:rPr>
              <a:t>不妨设论域</a:t>
            </a:r>
            <a:r>
              <a:rPr kumimoji="1" lang="en-US" altLang="zh-CN" sz="2800" dirty="0">
                <a:latin typeface="宋体" pitchFamily="2" charset="-122"/>
              </a:rPr>
              <a:t>D={1,2,3}</a:t>
            </a:r>
          </a:p>
          <a:p>
            <a:pPr lvl="1"/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？</a:t>
            </a:r>
          </a:p>
          <a:p>
            <a:pPr lvl="2"/>
            <a:r>
              <a:rPr kumimoji="1" lang="zh-CN" altLang="en-US" sz="20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i="1" dirty="0" err="1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i="1" dirty="0">
                <a:latin typeface="Times New Roman" pitchFamily="18" charset="0"/>
              </a:rPr>
              <a:t>x</a:t>
            </a:r>
            <a:r>
              <a:rPr kumimoji="1" lang="en-US" altLang="zh-CN" sz="2000" dirty="0">
                <a:latin typeface="Times New Roman" pitchFamily="18" charset="0"/>
              </a:rPr>
              <a:t>)</a:t>
            </a:r>
            <a:r>
              <a:rPr kumimoji="1" lang="en-US" altLang="zh-CN" sz="20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000" i="1" dirty="0">
                <a:latin typeface="Times New Roman" pitchFamily="18" charset="0"/>
              </a:rPr>
              <a:t> P</a:t>
            </a:r>
            <a:r>
              <a:rPr kumimoji="1" lang="en-US" altLang="zh-CN" sz="2000" dirty="0">
                <a:latin typeface="Times New Roman" pitchFamily="18" charset="0"/>
              </a:rPr>
              <a:t>(1)∧ </a:t>
            </a:r>
            <a:r>
              <a:rPr kumimoji="1" lang="en-US" altLang="zh-CN" sz="2000" i="1" dirty="0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(2) ∧ </a:t>
            </a:r>
            <a:r>
              <a:rPr kumimoji="1" lang="en-US" altLang="zh-CN" sz="2000" i="1" dirty="0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(3)</a:t>
            </a:r>
          </a:p>
          <a:p>
            <a:pPr lvl="1"/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？</a:t>
            </a:r>
          </a:p>
          <a:p>
            <a:pPr lvl="2"/>
            <a:r>
              <a:rPr kumimoji="1" lang="zh-CN" altLang="en-US" sz="20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0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i="1" dirty="0" err="1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i="1" dirty="0">
                <a:latin typeface="Times New Roman" pitchFamily="18" charset="0"/>
              </a:rPr>
              <a:t>x</a:t>
            </a:r>
            <a:r>
              <a:rPr kumimoji="1" lang="en-US" altLang="zh-CN" sz="2000" dirty="0">
                <a:latin typeface="Times New Roman" pitchFamily="18" charset="0"/>
              </a:rPr>
              <a:t>)</a:t>
            </a:r>
            <a:r>
              <a:rPr kumimoji="1" lang="en-US" altLang="zh-CN" sz="20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000" i="1" dirty="0">
                <a:latin typeface="Times New Roman" pitchFamily="18" charset="0"/>
              </a:rPr>
              <a:t> P</a:t>
            </a:r>
            <a:r>
              <a:rPr kumimoji="1" lang="en-US" altLang="zh-CN" sz="2000" dirty="0">
                <a:latin typeface="Times New Roman" pitchFamily="18" charset="0"/>
              </a:rPr>
              <a:t>(1)∨ </a:t>
            </a:r>
            <a:r>
              <a:rPr kumimoji="1" lang="en-US" altLang="zh-CN" sz="2000" i="1" dirty="0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(2) ∨</a:t>
            </a:r>
            <a:r>
              <a:rPr kumimoji="1" lang="en-US" altLang="zh-CN" sz="2000" i="1" dirty="0">
                <a:latin typeface="Times New Roman" pitchFamily="18" charset="0"/>
              </a:rPr>
              <a:t>P</a:t>
            </a:r>
            <a:r>
              <a:rPr kumimoji="1" lang="en-US" altLang="zh-CN" sz="2000" dirty="0">
                <a:latin typeface="Times New Roman" pitchFamily="18" charset="0"/>
              </a:rPr>
              <a:t>(3)</a:t>
            </a:r>
          </a:p>
          <a:p>
            <a:r>
              <a:rPr kumimoji="1" lang="zh-CN" altLang="en-US" sz="2800" dirty="0">
                <a:latin typeface="Times New Roman" pitchFamily="18" charset="0"/>
              </a:rPr>
              <a:t>若论域无限可数，概念可以推广</a:t>
            </a:r>
          </a:p>
          <a:p>
            <a:r>
              <a:rPr lang="zh-CN" altLang="en-US" sz="2800" dirty="0">
                <a:latin typeface="Times New Roman" pitchFamily="18" charset="0"/>
              </a:rPr>
              <a:t>两个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量词共轭</a:t>
            </a:r>
          </a:p>
          <a:p>
            <a:pPr lvl="1"/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 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endParaRPr kumimoji="1" lang="en-US" altLang="zh-CN" sz="2400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 </a:t>
            </a:r>
            <a:r>
              <a:rPr kumimoji="1"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 i="1" dirty="0" err="1">
                <a:latin typeface="Times New Roman" pitchFamily="18" charset="0"/>
              </a:rPr>
              <a:t>P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4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831" name="Group 55"/>
          <p:cNvGraphicFramePr>
            <a:graphicFrameLocks noGrp="1"/>
          </p:cNvGraphicFramePr>
          <p:nvPr>
            <p:ph/>
          </p:nvPr>
        </p:nvGraphicFramePr>
        <p:xfrm>
          <a:off x="1042988" y="1412875"/>
          <a:ext cx="3024187" cy="2709864"/>
        </p:xfrm>
        <a:graphic>
          <a:graphicData uri="http://schemas.openxmlformats.org/drawingml/2006/table">
            <a:tbl>
              <a:tblPr/>
              <a:tblGrid>
                <a:gridCol w="1008062"/>
                <a:gridCol w="865188"/>
                <a:gridCol w="1150937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xA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814" name="AutoShape 38"/>
          <p:cNvSpPr>
            <a:spLocks noChangeArrowheads="1"/>
          </p:cNvSpPr>
          <p:nvPr/>
        </p:nvSpPr>
        <p:spPr bwMode="auto">
          <a:xfrm>
            <a:off x="395288" y="4652963"/>
            <a:ext cx="1728787" cy="792162"/>
          </a:xfrm>
          <a:prstGeom prst="wedgeRoundRectCallout">
            <a:avLst>
              <a:gd name="adj1" fmla="val 22634"/>
              <a:gd name="adj2" fmla="val -110722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x</a:t>
            </a:r>
            <a:r>
              <a:rPr lang="zh-CN" altLang="en-US" sz="2000"/>
              <a:t>取遍论域中的所有值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3276600" y="27813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T</a:t>
            </a:r>
          </a:p>
        </p:txBody>
      </p:sp>
      <p:sp>
        <p:nvSpPr>
          <p:cNvPr id="203822" name="AutoShape 46"/>
          <p:cNvSpPr>
            <a:spLocks noChangeArrowheads="1"/>
          </p:cNvSpPr>
          <p:nvPr/>
        </p:nvSpPr>
        <p:spPr bwMode="auto">
          <a:xfrm>
            <a:off x="1979613" y="5445125"/>
            <a:ext cx="2808287" cy="863600"/>
          </a:xfrm>
          <a:prstGeom prst="wedgeRoundRectCallout">
            <a:avLst>
              <a:gd name="adj1" fmla="val -30273"/>
              <a:gd name="adj2" fmla="val -19375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关于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的命题函数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取值皆为</a:t>
            </a:r>
            <a:r>
              <a:rPr lang="en-US" altLang="zh-CN" sz="2400">
                <a:latin typeface="宋体" pitchFamily="2" charset="-122"/>
              </a:rPr>
              <a:t>T</a:t>
            </a:r>
          </a:p>
        </p:txBody>
      </p:sp>
      <p:sp>
        <p:nvSpPr>
          <p:cNvPr id="203823" name="AutoShape 47"/>
          <p:cNvSpPr>
            <a:spLocks noChangeArrowheads="1"/>
          </p:cNvSpPr>
          <p:nvPr/>
        </p:nvSpPr>
        <p:spPr bwMode="auto">
          <a:xfrm>
            <a:off x="3203575" y="4292600"/>
            <a:ext cx="2519363" cy="863600"/>
          </a:xfrm>
          <a:prstGeom prst="wedgeRoundRectCallout">
            <a:avLst>
              <a:gd name="adj1" fmla="val -39037"/>
              <a:gd name="adj2" fmla="val -171139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全称命题</a:t>
            </a:r>
            <a:r>
              <a:rPr kumimoji="1" lang="zh-CN" altLang="en-US" sz="2400">
                <a:sym typeface="Symbol" pitchFamily="18" charset="2"/>
              </a:rPr>
              <a:t></a:t>
            </a:r>
            <a:r>
              <a:rPr kumimoji="1" lang="en-US" altLang="zh-CN" sz="2400" i="1">
                <a:sym typeface="Symbol" pitchFamily="18" charset="2"/>
              </a:rPr>
              <a:t>x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的真值为</a:t>
            </a:r>
            <a:r>
              <a:rPr lang="en-US" altLang="zh-CN" sz="2400">
                <a:latin typeface="宋体" pitchFamily="2" charset="-122"/>
              </a:rPr>
              <a:t>T</a:t>
            </a:r>
          </a:p>
        </p:txBody>
      </p:sp>
      <p:grpSp>
        <p:nvGrpSpPr>
          <p:cNvPr id="203863" name="Group 87"/>
          <p:cNvGrpSpPr>
            <a:grpSpLocks/>
          </p:cNvGrpSpPr>
          <p:nvPr/>
        </p:nvGrpSpPr>
        <p:grpSpPr bwMode="auto">
          <a:xfrm>
            <a:off x="2051050" y="1989138"/>
            <a:ext cx="895350" cy="2087562"/>
            <a:chOff x="1292" y="1253"/>
            <a:chExt cx="564" cy="1315"/>
          </a:xfrm>
        </p:grpSpPr>
        <p:sp>
          <p:nvSpPr>
            <p:cNvPr id="203824" name="Text Box 48"/>
            <p:cNvSpPr txBox="1">
              <a:spLocks noChangeArrowheads="1"/>
            </p:cNvSpPr>
            <p:nvPr/>
          </p:nvSpPr>
          <p:spPr bwMode="auto">
            <a:xfrm>
              <a:off x="1420" y="125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  <p:sp>
          <p:nvSpPr>
            <p:cNvPr id="203825" name="Text Box 49"/>
            <p:cNvSpPr txBox="1">
              <a:spLocks noChangeArrowheads="1"/>
            </p:cNvSpPr>
            <p:nvPr/>
          </p:nvSpPr>
          <p:spPr bwMode="auto">
            <a:xfrm>
              <a:off x="1292" y="189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……</a:t>
              </a:r>
            </a:p>
          </p:txBody>
        </p:sp>
        <p:sp>
          <p:nvSpPr>
            <p:cNvPr id="203826" name="Text Box 50"/>
            <p:cNvSpPr txBox="1">
              <a:spLocks noChangeArrowheads="1"/>
            </p:cNvSpPr>
            <p:nvPr/>
          </p:nvSpPr>
          <p:spPr bwMode="auto">
            <a:xfrm>
              <a:off x="1420" y="157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  <p:sp>
          <p:nvSpPr>
            <p:cNvPr id="203827" name="Text Box 51"/>
            <p:cNvSpPr txBox="1">
              <a:spLocks noChangeArrowheads="1"/>
            </p:cNvSpPr>
            <p:nvPr/>
          </p:nvSpPr>
          <p:spPr bwMode="auto">
            <a:xfrm>
              <a:off x="1420" y="22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</p:grpSp>
      <p:graphicFrame>
        <p:nvGraphicFramePr>
          <p:cNvPr id="203832" name="Group 56"/>
          <p:cNvGraphicFramePr>
            <a:graphicFrameLocks noGrp="1"/>
          </p:cNvGraphicFramePr>
          <p:nvPr/>
        </p:nvGraphicFramePr>
        <p:xfrm>
          <a:off x="4716463" y="1412875"/>
          <a:ext cx="3024187" cy="2709864"/>
        </p:xfrm>
        <a:graphic>
          <a:graphicData uri="http://schemas.openxmlformats.org/drawingml/2006/table">
            <a:tbl>
              <a:tblPr/>
              <a:tblGrid>
                <a:gridCol w="1008062"/>
                <a:gridCol w="865188"/>
                <a:gridCol w="1150937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xA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3864" name="Group 88"/>
          <p:cNvGrpSpPr>
            <a:grpSpLocks/>
          </p:cNvGrpSpPr>
          <p:nvPr/>
        </p:nvGrpSpPr>
        <p:grpSpPr bwMode="auto">
          <a:xfrm>
            <a:off x="5764213" y="1989138"/>
            <a:ext cx="895350" cy="2087562"/>
            <a:chOff x="3631" y="1253"/>
            <a:chExt cx="564" cy="1315"/>
          </a:xfrm>
        </p:grpSpPr>
        <p:sp>
          <p:nvSpPr>
            <p:cNvPr id="203855" name="Text Box 79"/>
            <p:cNvSpPr txBox="1">
              <a:spLocks noChangeArrowheads="1"/>
            </p:cNvSpPr>
            <p:nvPr/>
          </p:nvSpPr>
          <p:spPr bwMode="auto">
            <a:xfrm>
              <a:off x="3759" y="125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  <p:sp>
          <p:nvSpPr>
            <p:cNvPr id="203856" name="Text Box 80"/>
            <p:cNvSpPr txBox="1">
              <a:spLocks noChangeArrowheads="1"/>
            </p:cNvSpPr>
            <p:nvPr/>
          </p:nvSpPr>
          <p:spPr bwMode="auto">
            <a:xfrm>
              <a:off x="3631" y="189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……</a:t>
              </a:r>
            </a:p>
          </p:txBody>
        </p:sp>
        <p:sp>
          <p:nvSpPr>
            <p:cNvPr id="203857" name="Text Box 81"/>
            <p:cNvSpPr txBox="1">
              <a:spLocks noChangeArrowheads="1"/>
            </p:cNvSpPr>
            <p:nvPr/>
          </p:nvSpPr>
          <p:spPr bwMode="auto">
            <a:xfrm>
              <a:off x="3759" y="157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  <p:sp>
          <p:nvSpPr>
            <p:cNvPr id="203858" name="Text Box 82"/>
            <p:cNvSpPr txBox="1">
              <a:spLocks noChangeArrowheads="1"/>
            </p:cNvSpPr>
            <p:nvPr/>
          </p:nvSpPr>
          <p:spPr bwMode="auto">
            <a:xfrm>
              <a:off x="3759" y="22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</p:grpSp>
      <p:sp>
        <p:nvSpPr>
          <p:cNvPr id="203859" name="Text Box 83"/>
          <p:cNvSpPr txBox="1">
            <a:spLocks noChangeArrowheads="1"/>
          </p:cNvSpPr>
          <p:nvPr/>
        </p:nvSpPr>
        <p:spPr bwMode="auto">
          <a:xfrm>
            <a:off x="6948488" y="27813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F</a:t>
            </a:r>
          </a:p>
        </p:txBody>
      </p:sp>
      <p:sp>
        <p:nvSpPr>
          <p:cNvPr id="203860" name="AutoShape 84"/>
          <p:cNvSpPr>
            <a:spLocks noChangeArrowheads="1"/>
          </p:cNvSpPr>
          <p:nvPr/>
        </p:nvSpPr>
        <p:spPr bwMode="auto">
          <a:xfrm>
            <a:off x="4787900" y="5516563"/>
            <a:ext cx="2736850" cy="863600"/>
          </a:xfrm>
          <a:prstGeom prst="wedgeRoundRectCallout">
            <a:avLst>
              <a:gd name="adj1" fmla="val -1565"/>
              <a:gd name="adj2" fmla="val -20349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关于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的命题函数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取值皆为</a:t>
            </a:r>
            <a:r>
              <a:rPr lang="en-US" altLang="zh-CN" sz="2400">
                <a:latin typeface="宋体" pitchFamily="2" charset="-122"/>
              </a:rPr>
              <a:t>F</a:t>
            </a:r>
          </a:p>
        </p:txBody>
      </p:sp>
      <p:sp>
        <p:nvSpPr>
          <p:cNvPr id="203861" name="AutoShape 85"/>
          <p:cNvSpPr>
            <a:spLocks noChangeArrowheads="1"/>
          </p:cNvSpPr>
          <p:nvPr/>
        </p:nvSpPr>
        <p:spPr bwMode="auto">
          <a:xfrm>
            <a:off x="6443663" y="4437063"/>
            <a:ext cx="2449512" cy="863600"/>
          </a:xfrm>
          <a:prstGeom prst="wedgeRoundRectCallout">
            <a:avLst>
              <a:gd name="adj1" fmla="val -20255"/>
              <a:gd name="adj2" fmla="val -183824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存在命题</a:t>
            </a:r>
            <a:r>
              <a:rPr kumimoji="1" lang="zh-CN" altLang="en-US" sz="2400">
                <a:sym typeface="Symbol" pitchFamily="18" charset="2"/>
              </a:rPr>
              <a:t></a:t>
            </a:r>
            <a:r>
              <a:rPr kumimoji="1" lang="en-US" altLang="zh-CN" sz="2400" i="1">
                <a:sym typeface="Symbol" pitchFamily="18" charset="2"/>
              </a:rPr>
              <a:t>x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的真值为</a:t>
            </a:r>
            <a:r>
              <a:rPr lang="en-US" altLang="zh-CN" sz="2400">
                <a:latin typeface="宋体" pitchFamily="2" charset="-122"/>
              </a:rPr>
              <a:t>F</a:t>
            </a:r>
          </a:p>
        </p:txBody>
      </p:sp>
      <p:sp>
        <p:nvSpPr>
          <p:cNvPr id="203862" name="Rectangle 86"/>
          <p:cNvSpPr>
            <a:spLocks noChangeArrowheads="1"/>
          </p:cNvSpPr>
          <p:nvPr/>
        </p:nvSpPr>
        <p:spPr bwMode="auto">
          <a:xfrm>
            <a:off x="539750" y="333375"/>
            <a:ext cx="6985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/>
              <a:t>量化断言和个体指派的关系</a:t>
            </a:r>
          </a:p>
        </p:txBody>
      </p:sp>
      <p:sp>
        <p:nvSpPr>
          <p:cNvPr id="203865" name="AutoShape 89"/>
          <p:cNvSpPr>
            <a:spLocks noChangeArrowheads="1"/>
          </p:cNvSpPr>
          <p:nvPr/>
        </p:nvSpPr>
        <p:spPr bwMode="auto">
          <a:xfrm>
            <a:off x="3419475" y="4508500"/>
            <a:ext cx="1728788" cy="792163"/>
          </a:xfrm>
          <a:prstGeom prst="wedgeRoundRectCallout">
            <a:avLst>
              <a:gd name="adj1" fmla="val 49171"/>
              <a:gd name="adj2" fmla="val -9248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x</a:t>
            </a:r>
            <a:r>
              <a:rPr lang="zh-CN" altLang="en-US" sz="2000"/>
              <a:t>取遍论域中的所有值</a:t>
            </a:r>
          </a:p>
        </p:txBody>
      </p:sp>
      <p:sp>
        <p:nvSpPr>
          <p:cNvPr id="203866" name="Text Box 90"/>
          <p:cNvSpPr txBox="1">
            <a:spLocks noChangeArrowheads="1"/>
          </p:cNvSpPr>
          <p:nvPr/>
        </p:nvSpPr>
        <p:spPr bwMode="auto">
          <a:xfrm>
            <a:off x="684213" y="4221163"/>
            <a:ext cx="8135937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总之：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</a:rPr>
              <a:t>全称命题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为真，当且仅当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皆为</a:t>
            </a:r>
            <a:r>
              <a:rPr kumimoji="1" lang="zh-CN" altLang="en-US" sz="2400" b="1" dirty="0" smtClean="0">
                <a:latin typeface="宋体" pitchFamily="2" charset="-122"/>
              </a:rPr>
              <a:t>真</a:t>
            </a:r>
            <a:endParaRPr kumimoji="1" lang="zh-CN" altLang="en-US" sz="24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  </a:t>
            </a:r>
            <a:r>
              <a:rPr kumimoji="1" lang="en-US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</a:rPr>
              <a:t>全称命题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为假，当且仅当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为假。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</a:rPr>
              <a:t>存在命题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为真，当且仅当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为真。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  </a:t>
            </a:r>
            <a:r>
              <a:rPr kumimoji="1" lang="en-US" altLang="zh-CN" sz="2400" b="1" dirty="0">
                <a:latin typeface="宋体" pitchFamily="2" charset="-122"/>
              </a:rPr>
              <a:t>4.</a:t>
            </a:r>
            <a:r>
              <a:rPr lang="zh-CN" altLang="en-US" sz="2400" b="1" dirty="0">
                <a:latin typeface="宋体" pitchFamily="2" charset="-122"/>
              </a:rPr>
              <a:t>存在命题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为假，当且仅当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皆为假。</a:t>
            </a:r>
          </a:p>
        </p:txBody>
      </p:sp>
    </p:spTree>
    <p:extLst>
      <p:ext uri="{BB962C8B-B14F-4D97-AF65-F5344CB8AC3E}">
        <p14:creationId xmlns:p14="http://schemas.microsoft.com/office/powerpoint/2010/main" val="3062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0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03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3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0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0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4" grpId="0" animBg="1"/>
      <p:bldP spid="203814" grpId="1" animBg="1"/>
      <p:bldP spid="203821" grpId="0"/>
      <p:bldP spid="203822" grpId="0" animBg="1"/>
      <p:bldP spid="203822" grpId="1" animBg="1"/>
      <p:bldP spid="203823" grpId="0" animBg="1"/>
      <p:bldP spid="203823" grpId="1" animBg="1"/>
      <p:bldP spid="203859" grpId="0"/>
      <p:bldP spid="203860" grpId="0" animBg="1"/>
      <p:bldP spid="203860" grpId="1" animBg="1"/>
      <p:bldP spid="203861" grpId="0" animBg="1"/>
      <p:bldP spid="203861" grpId="1" animBg="1"/>
      <p:bldP spid="203865" grpId="0" animBg="1"/>
      <p:bldP spid="203865" grpId="1" animBg="1"/>
      <p:bldP spid="2038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kumimoji="1" lang="en-US" altLang="zh-CN" dirty="0" smtClean="0"/>
              <a:t>4.4 </a:t>
            </a:r>
            <a:r>
              <a:rPr kumimoji="1" lang="zh-CN" altLang="en-US" dirty="0"/>
              <a:t>谓词公式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个体函数（函词）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例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小王比他的父亲高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比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高</a:t>
            </a:r>
            <a:endParaRPr lang="en-US" altLang="zh-CN" dirty="0" smtClean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：小王</a:t>
            </a:r>
          </a:p>
          <a:p>
            <a:pPr lvl="2"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：小王的父亲</a:t>
            </a:r>
          </a:p>
          <a:p>
            <a:pPr lvl="2"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无法显示个体之间的依赖关系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定义函数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的父亲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))</a:t>
            </a:r>
          </a:p>
          <a:p>
            <a:pPr lvl="2"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507288" cy="583247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函词与谓词的区别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函词中的个体变元用个体代入后的结果依然是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个体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zh-CN" altLang="en-US" dirty="0">
                <a:latin typeface="Times New Roman" pitchFamily="18" charset="0"/>
              </a:rPr>
              <a:t>小王的父亲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谓词中的个体变元用确定的个体带入后就变成了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命题</a:t>
            </a:r>
          </a:p>
          <a:p>
            <a:pPr lvl="2"/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是人</a:t>
            </a:r>
          </a:p>
          <a:p>
            <a:pPr lvl="2"/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小王</a:t>
            </a:r>
            <a:r>
              <a:rPr kumimoji="1" lang="zh-CN" altLang="en-US" dirty="0">
                <a:latin typeface="Times New Roman" pitchFamily="18" charset="0"/>
              </a:rPr>
              <a:t>是人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函词是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论域到论域</a:t>
            </a:r>
            <a:r>
              <a:rPr lang="zh-CN" altLang="en-US" dirty="0">
                <a:latin typeface="Times New Roman" pitchFamily="18" charset="0"/>
              </a:rPr>
              <a:t>的映射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i="1" dirty="0" err="1">
                <a:latin typeface="Times New Roman" pitchFamily="18" charset="0"/>
              </a:rPr>
              <a:t>D</a:t>
            </a:r>
            <a:r>
              <a:rPr lang="en-US" altLang="zh-CN" dirty="0" err="1">
                <a:latin typeface="Times New Roman" pitchFamily="18" charset="0"/>
              </a:rPr>
              <a:t>→</a:t>
            </a:r>
            <a:r>
              <a:rPr lang="en-US" altLang="zh-CN" i="1" dirty="0" err="1">
                <a:latin typeface="Times New Roman" pitchFamily="18" charset="0"/>
              </a:rPr>
              <a:t>D</a:t>
            </a:r>
            <a:endParaRPr lang="en-US" altLang="zh-CN" i="1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谓词是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从论域到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</a:rPr>
              <a:t>的映射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</a:rPr>
              <a:t> : 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 →{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67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defTabSz="755650" eaLnBrk="1" hangingPunct="1"/>
            <a:r>
              <a:rPr lang="zh-CN" altLang="en-US" sz="4400" dirty="0" smtClean="0"/>
              <a:t>一阶逻辑</a:t>
            </a:r>
            <a:endParaRPr lang="zh-CN" alt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2204368"/>
            <a:ext cx="82296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 smtClean="0"/>
              <a:t>例：</a:t>
            </a:r>
            <a:r>
              <a:rPr lang="zh-CN" altLang="en-US" kern="0" dirty="0" smtClean="0">
                <a:solidFill>
                  <a:srgbClr val="FF0000"/>
                </a:solidFill>
              </a:rPr>
              <a:t>苏格拉底论断</a:t>
            </a:r>
          </a:p>
          <a:p>
            <a:pPr lvl="1">
              <a:lnSpc>
                <a:spcPct val="90000"/>
              </a:lnSpc>
            </a:pPr>
            <a:r>
              <a:rPr kumimoji="1" lang="zh-CN" altLang="en-US" kern="0" dirty="0" smtClean="0"/>
              <a:t>前提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 smtClean="0"/>
              <a:t>“所有的人都是要死的”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 smtClean="0"/>
              <a:t>“苏格拉底是人”</a:t>
            </a:r>
          </a:p>
          <a:p>
            <a:pPr lvl="1">
              <a:lnSpc>
                <a:spcPct val="90000"/>
              </a:lnSpc>
            </a:pPr>
            <a:r>
              <a:rPr kumimoji="1" lang="zh-CN" altLang="en-US" kern="0" dirty="0" smtClean="0"/>
              <a:t>结论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 smtClean="0"/>
              <a:t>“所以苏格拉底是要死的”</a:t>
            </a:r>
          </a:p>
          <a:p>
            <a:pPr>
              <a:lnSpc>
                <a:spcPct val="90000"/>
              </a:lnSpc>
            </a:pPr>
            <a:endParaRPr lang="en-US" altLang="zh-CN" kern="0" dirty="0" smtClean="0"/>
          </a:p>
          <a:p>
            <a:pPr>
              <a:lnSpc>
                <a:spcPct val="90000"/>
              </a:lnSpc>
            </a:pPr>
            <a:r>
              <a:rPr lang="zh-CN" altLang="en-US" kern="0" dirty="0" smtClean="0"/>
              <a:t>命题逻辑限定原子命题是不能细分的整体</a:t>
            </a:r>
          </a:p>
          <a:p>
            <a:pPr lvl="1">
              <a:lnSpc>
                <a:spcPct val="90000"/>
              </a:lnSpc>
            </a:pPr>
            <a:r>
              <a:rPr lang="zh-CN" altLang="en-US" kern="0" dirty="0" smtClean="0">
                <a:latin typeface="宋体" pitchFamily="2" charset="-122"/>
              </a:rPr>
              <a:t>命题逻辑的局限性</a:t>
            </a:r>
            <a:endParaRPr lang="zh-CN" altLang="en-US" kern="0" dirty="0">
              <a:latin typeface="宋体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219700" y="315210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P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48263" y="351088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Q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192713" y="441416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013450" y="3788693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>
                <a:latin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</a:rPr>
              <a:t>∧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dirty="0" err="1">
                <a:latin typeface="Times New Roman" pitchFamily="18" charset="0"/>
              </a:rPr>
              <a:t>R</a:t>
            </a:r>
            <a:endParaRPr lang="en-US" altLang="zh-CN" sz="2400" i="1" dirty="0">
              <a:latin typeface="Times New Roman" pitchFamily="18" charset="0"/>
            </a:endParaRPr>
          </a:p>
        </p:txBody>
      </p:sp>
      <p:sp>
        <p:nvSpPr>
          <p:cNvPr id="19" name="AutoShape 8"/>
          <p:cNvSpPr>
            <a:spLocks/>
          </p:cNvSpPr>
          <p:nvPr/>
        </p:nvSpPr>
        <p:spPr bwMode="auto">
          <a:xfrm>
            <a:off x="5578475" y="3356893"/>
            <a:ext cx="288925" cy="1439862"/>
          </a:xfrm>
          <a:prstGeom prst="rightBrace">
            <a:avLst>
              <a:gd name="adj1" fmla="val 415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940425" y="3715668"/>
            <a:ext cx="1611313" cy="647700"/>
          </a:xfrm>
          <a:prstGeom prst="wedgeEllipseCallout">
            <a:avLst>
              <a:gd name="adj1" fmla="val 61032"/>
              <a:gd name="adj2" fmla="val -137009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659563" y="2282155"/>
            <a:ext cx="2160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不是命题演算的有效推理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84213" y="1340768"/>
            <a:ext cx="79200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latin typeface="宋体" pitchFamily="2" charset="-122"/>
              </a:rPr>
              <a:t>问题的提出：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为什么要对原子命题进一步细分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?</a:t>
            </a:r>
            <a:r>
              <a:rPr lang="en-US" altLang="zh-CN" sz="2400" b="1" dirty="0">
                <a:latin typeface="宋体" pitchFamily="2" charset="-122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2240" y="4221535"/>
            <a:ext cx="107962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2800" dirty="0" smtClean="0">
                <a:solidFill>
                  <a:srgbClr val="FF0000"/>
                </a:solidFill>
                <a:sym typeface="Symbol"/>
              </a:rPr>
              <a:t>？</a:t>
            </a:r>
            <a:endParaRPr lang="en-US" altLang="zh-CN" sz="2800" dirty="0" smtClean="0">
              <a:solidFill>
                <a:srgbClr val="FF0000"/>
              </a:solidFill>
              <a:sym typeface="Symbol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 smtClean="0">
                <a:sym typeface="Symbol"/>
              </a:rPr>
              <a:t></a:t>
            </a:r>
            <a:endParaRPr lang="en-US" altLang="zh-CN" sz="2800" dirty="0" smtClean="0"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5" grpId="0" uiExpand="1"/>
      <p:bldP spid="16" grpId="0" uiExpand="1"/>
      <p:bldP spid="17" grpId="0" uiExpand="1"/>
      <p:bldP spid="18" grpId="0" uiExpand="1"/>
      <p:bldP spid="19" grpId="0" uiExpand="1" animBg="1"/>
      <p:bldP spid="20" grpId="0" uiExpand="1" animBg="1"/>
      <p:bldP spid="21" grpId="0" uiExpand="1"/>
      <p:bldP spid="2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538538" cy="739775"/>
          </a:xfrm>
        </p:spPr>
        <p:txBody>
          <a:bodyPr/>
          <a:lstStyle/>
          <a:p>
            <a:r>
              <a:rPr lang="zh-CN" altLang="en-US" sz="4000"/>
              <a:t>项和原子公式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marL="609600" indent="-609600"/>
            <a:r>
              <a:rPr lang="zh-CN" altLang="en-US">
                <a:latin typeface="Times New Roman" pitchFamily="18" charset="0"/>
              </a:rPr>
              <a:t>项</a:t>
            </a:r>
            <a:r>
              <a:rPr lang="en-US" altLang="zh-CN">
                <a:latin typeface="Times New Roman" pitchFamily="18" charset="0"/>
              </a:rPr>
              <a:t>(item)</a:t>
            </a:r>
          </a:p>
          <a:p>
            <a:pPr marL="990600" lvl="1" indent="-533400"/>
            <a:r>
              <a:rPr lang="zh-CN" altLang="en-US">
                <a:latin typeface="Times New Roman" pitchFamily="18" charset="0"/>
              </a:rPr>
              <a:t>表示个体</a:t>
            </a:r>
          </a:p>
          <a:p>
            <a:pPr marL="990600" lvl="1" indent="-533400"/>
            <a:r>
              <a:rPr lang="zh-CN" altLang="en-US">
                <a:latin typeface="Times New Roman" pitchFamily="18" charset="0"/>
              </a:rPr>
              <a:t>定义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>
                <a:latin typeface="Times New Roman" pitchFamily="18" charset="0"/>
              </a:rPr>
              <a:t>个体常量是项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>
                <a:latin typeface="Times New Roman" pitchFamily="18" charset="0"/>
              </a:rPr>
              <a:t>个体变元是项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>
                <a:latin typeface="Times New Roman" pitchFamily="18" charset="0"/>
              </a:rPr>
              <a:t>如果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是一个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≥1)</a:t>
            </a:r>
            <a:r>
              <a:rPr lang="zh-CN" altLang="en-US">
                <a:latin typeface="Times New Roman" pitchFamily="18" charset="0"/>
              </a:rPr>
              <a:t>元函词，其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,…,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都是项，则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,…,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是项</a:t>
            </a:r>
          </a:p>
          <a:p>
            <a:pPr marL="990600" lvl="1" indent="-533400"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</a:rPr>
              <a:t>例</a:t>
            </a:r>
          </a:p>
          <a:p>
            <a:pPr marL="1371600" lvl="2" indent="-457200"/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</a:t>
            </a:r>
          </a:p>
          <a:p>
            <a:pPr marL="1371600" lvl="2" indent="-457200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z</a:t>
            </a:r>
          </a:p>
          <a:p>
            <a:pPr marL="1371600" lvl="2" indent="-457200"/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f (</a:t>
            </a:r>
            <a:r>
              <a:rPr lang="en-US" altLang="zh-CN">
                <a:latin typeface="Times New Roman" pitchFamily="18" charset="0"/>
              </a:rPr>
              <a:t>y)) </a:t>
            </a:r>
          </a:p>
        </p:txBody>
      </p:sp>
    </p:spTree>
    <p:extLst>
      <p:ext uri="{BB962C8B-B14F-4D97-AF65-F5344CB8AC3E}">
        <p14:creationId xmlns:p14="http://schemas.microsoft.com/office/powerpoint/2010/main" val="13556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288" cy="4598987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原子公式</a:t>
            </a:r>
            <a:r>
              <a:rPr lang="en-US" altLang="zh-CN" dirty="0">
                <a:latin typeface="Times New Roman" pitchFamily="18" charset="0"/>
              </a:rPr>
              <a:t>(atom)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定义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是一个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元谓词，且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,…,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是项，则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,…,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endParaRPr lang="en-US" altLang="zh-CN" dirty="0" smtClean="0">
              <a:latin typeface="Times New Roman" pitchFamily="18" charset="0"/>
            </a:endParaRPr>
          </a:p>
          <a:p>
            <a:pPr marL="671512" lvl="2" indent="0"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原子公式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命题词也是原子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n=</a:t>
            </a:r>
            <a:r>
              <a:rPr lang="en-US" altLang="zh-CN" dirty="0">
                <a:latin typeface="Times New Roman" pitchFamily="18" charset="0"/>
              </a:rPr>
              <a:t>0)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例</a:t>
            </a:r>
          </a:p>
          <a:p>
            <a:pPr lvl="2"/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Q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),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)), </a:t>
            </a:r>
            <a:r>
              <a:rPr lang="en-US" altLang="zh-CN" i="1" dirty="0">
                <a:latin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/>
              <a:t>谓词演算的合式公式</a:t>
            </a:r>
            <a:r>
              <a:rPr lang="en-US" altLang="zh-CN" sz="4000"/>
              <a:t>(</a:t>
            </a:r>
            <a:r>
              <a:rPr lang="en-US" altLang="zh-CN" sz="4000" i="1">
                <a:latin typeface="Times New Roman" pitchFamily="18" charset="0"/>
              </a:rPr>
              <a:t>Wff</a:t>
            </a:r>
            <a:r>
              <a:rPr lang="en-US" altLang="zh-CN" sz="4000"/>
              <a:t>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4728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>
                <a:latin typeface="Times New Roman" pitchFamily="18" charset="0"/>
              </a:rPr>
              <a:t>也叫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谓词公式</a:t>
            </a:r>
            <a:r>
              <a:rPr lang="zh-CN" altLang="en-US" sz="2800" dirty="0">
                <a:latin typeface="Times New Roman" pitchFamily="18" charset="0"/>
              </a:rPr>
              <a:t>，简称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公式</a:t>
            </a:r>
            <a:endParaRPr lang="zh-CN" alt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定义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zh-CN" altLang="en-US" sz="2400" dirty="0">
                <a:latin typeface="Times New Roman" pitchFamily="18" charset="0"/>
              </a:rPr>
              <a:t>原子公式是合式公式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zh-CN" altLang="en-US" sz="2400" dirty="0">
                <a:latin typeface="Times New Roman" pitchFamily="18" charset="0"/>
              </a:rPr>
              <a:t>如果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是合式公式，则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itchFamily="18" charset="0"/>
              </a:rPr>
              <a:t>A)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</a:rPr>
              <a:t>∧</a:t>
            </a:r>
            <a:r>
              <a:rPr lang="en-US" altLang="zh-CN" sz="2400" i="1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</a:rPr>
              <a:t>∨</a:t>
            </a:r>
            <a:r>
              <a:rPr lang="en-US" altLang="zh-CN" sz="2400" i="1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</a:rPr>
              <a:t>→</a:t>
            </a:r>
            <a:r>
              <a:rPr lang="en-US" altLang="zh-CN" sz="2400" i="1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2400" i="1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都是合式公式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zh-CN" altLang="en-US" sz="2400" dirty="0">
                <a:latin typeface="Times New Roman" pitchFamily="18" charset="0"/>
              </a:rPr>
              <a:t>如果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是合式公式，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是个体变元，则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i="1" dirty="0">
                <a:latin typeface="Times New Roman" pitchFamily="18" charset="0"/>
              </a:rPr>
              <a:t>Ａ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i="1" dirty="0">
                <a:latin typeface="Times New Roman" pitchFamily="18" charset="0"/>
              </a:rPr>
              <a:t>Ａ</a:t>
            </a:r>
            <a:r>
              <a:rPr lang="zh-CN" altLang="en-US" sz="2400" dirty="0">
                <a:latin typeface="Times New Roman" pitchFamily="18" charset="0"/>
              </a:rPr>
              <a:t>也是合式公式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(4)</a:t>
            </a:r>
            <a:r>
              <a:rPr lang="zh-CN" altLang="en-US" sz="2400" dirty="0">
                <a:latin typeface="Times New Roman" pitchFamily="18" charset="0"/>
              </a:rPr>
              <a:t>有限次地使用规则</a:t>
            </a: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zh-CN" altLang="en-US" sz="2400" dirty="0">
                <a:latin typeface="Times New Roman" pitchFamily="18" charset="0"/>
              </a:rPr>
              <a:t>至</a:t>
            </a: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zh-CN" altLang="en-US" sz="2400" dirty="0">
                <a:latin typeface="Times New Roman" pitchFamily="18" charset="0"/>
              </a:rPr>
              <a:t>求得的公式是</a:t>
            </a:r>
            <a:r>
              <a:rPr lang="zh-CN" altLang="en-US" sz="2400" dirty="0" smtClean="0">
                <a:latin typeface="Times New Roman" pitchFamily="18" charset="0"/>
              </a:rPr>
              <a:t>合式公式（谓词公式）</a:t>
            </a:r>
            <a:endParaRPr lang="zh-CN" alt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括号</a:t>
            </a:r>
            <a:r>
              <a:rPr lang="zh-CN" altLang="en-US" sz="2800" dirty="0">
                <a:latin typeface="Times New Roman" pitchFamily="18" charset="0"/>
              </a:rPr>
              <a:t>省略规则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例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</a:rPr>
              <a:t>xC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，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</a:rPr>
              <a:t>xZ</a:t>
            </a:r>
            <a:r>
              <a:rPr lang="en-US" altLang="zh-CN" sz="2400" dirty="0">
                <a:latin typeface="Times New Roman" pitchFamily="18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1030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zh-CN" altLang="en-US"/>
              <a:t>命题符号化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谓词逻辑中比较复杂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命题的符号表达式与论域有关系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例：每个自然数都是整数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论域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</a:p>
          <a:p>
            <a:pPr lvl="2"/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是整数</a:t>
            </a:r>
          </a:p>
          <a:p>
            <a:pPr lvl="2"/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 I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论域为</a:t>
            </a:r>
            <a:r>
              <a:rPr lang="zh-CN" altLang="en-US">
                <a:latin typeface="宋体" pitchFamily="2" charset="-122"/>
              </a:rPr>
              <a:t>全总个体域</a:t>
            </a:r>
          </a:p>
          <a:p>
            <a:pPr lvl="2"/>
            <a:r>
              <a:rPr lang="zh-CN" altLang="en-US">
                <a:latin typeface="宋体" pitchFamily="2" charset="-122"/>
              </a:rPr>
              <a:t>特性谓词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宋体" pitchFamily="2" charset="-122"/>
              </a:rPr>
              <a:t>是自然数</a:t>
            </a:r>
          </a:p>
          <a:p>
            <a:pPr lvl="2"/>
            <a:r>
              <a:rPr lang="zh-CN" altLang="en-US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宋体" pitchFamily="2" charset="-122"/>
              </a:rPr>
              <a:t>)→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宋体" pitchFamily="2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010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r>
              <a:rPr lang="zh-CN" altLang="en-US" sz="4000"/>
              <a:t>例：将下列命题符号化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4392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>
                <a:latin typeface="Times New Roman" pitchFamily="18" charset="0"/>
              </a:rPr>
              <a:t>所有大学生都喜欢一些歌星。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是大学生，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是歌星，</a:t>
            </a:r>
            <a:r>
              <a:rPr lang="en-US" altLang="zh-CN" sz="2400" i="1">
                <a:latin typeface="Times New Roman" pitchFamily="18" charset="0"/>
              </a:rPr>
              <a:t>L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喜欢</a:t>
            </a:r>
            <a:r>
              <a:rPr lang="en-US" altLang="zh-CN" sz="2400" i="1">
                <a:latin typeface="Times New Roman" pitchFamily="18" charset="0"/>
              </a:rPr>
              <a:t>y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)→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)∧</a:t>
            </a:r>
            <a:r>
              <a:rPr lang="en-US" altLang="zh-CN" sz="2400" i="1">
                <a:latin typeface="Times New Roman" pitchFamily="18" charset="0"/>
              </a:rPr>
              <a:t>L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(2)</a:t>
            </a:r>
            <a:r>
              <a:rPr lang="zh-CN" altLang="en-US" sz="2400">
                <a:latin typeface="Times New Roman" pitchFamily="18" charset="0"/>
              </a:rPr>
              <a:t>发光的不都是金子。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	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发光，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是金子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	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)→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(3)</a:t>
            </a:r>
            <a:r>
              <a:rPr kumimoji="1" lang="zh-CN" altLang="en-US" sz="2400">
                <a:latin typeface="Times New Roman" pitchFamily="18" charset="0"/>
              </a:rPr>
              <a:t>某些人对食物过敏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i="1">
                <a:latin typeface="Times New Roman" pitchFamily="18" charset="0"/>
              </a:rPr>
              <a:t>	</a:t>
            </a: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对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zh-CN" altLang="en-US" sz="2400">
                <a:latin typeface="Times New Roman" pitchFamily="18" charset="0"/>
              </a:rPr>
              <a:t>过敏，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是人， </a:t>
            </a:r>
            <a:r>
              <a:rPr kumimoji="1" lang="en-US" altLang="zh-CN" sz="2400" i="1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是食物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</a:rPr>
              <a:t>	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)∧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>
                <a:latin typeface="Times New Roman" pitchFamily="18" charset="0"/>
              </a:rPr>
              <a:t>y(G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)∧</a:t>
            </a: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908720"/>
            <a:ext cx="8229600" cy="54737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(4)</a:t>
            </a:r>
            <a:r>
              <a:rPr kumimoji="1" lang="zh-CN" altLang="en-US" sz="2400" dirty="0">
                <a:latin typeface="Times New Roman" pitchFamily="18" charset="0"/>
              </a:rPr>
              <a:t>每个人都有些缺点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</a:rPr>
              <a:t>	 </a:t>
            </a:r>
            <a:r>
              <a:rPr kumimoji="1" lang="en-US" altLang="zh-CN" sz="2400" i="1" dirty="0">
                <a:latin typeface="Times New Roman" pitchFamily="18" charset="0"/>
              </a:rPr>
              <a:t>H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有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是人，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是缺点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</a:rPr>
              <a:t>	 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)→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H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 err="1">
                <a:latin typeface="Times New Roman" pitchFamily="18" charset="0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</a:rPr>
              <a:t>,</a:t>
            </a:r>
            <a:r>
              <a:rPr kumimoji="1" lang="en-US" altLang="zh-CN" sz="2400" i="1" dirty="0" err="1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</a:rPr>
              <a:t>(5)</a:t>
            </a:r>
            <a:r>
              <a:rPr kumimoji="1" lang="zh-CN" altLang="en-US" sz="2400" dirty="0">
                <a:latin typeface="Times New Roman" pitchFamily="18" charset="0"/>
              </a:rPr>
              <a:t>尽管有人聪明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但未必人人聪明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</a:rPr>
              <a:t>	 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是人，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聪明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</a:rPr>
              <a:t>	 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))∧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)→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</a:rPr>
              <a:t>(6)</a:t>
            </a:r>
            <a:r>
              <a:rPr kumimoji="1" lang="zh-CN" altLang="en-US" sz="2400" dirty="0">
                <a:latin typeface="Times New Roman" pitchFamily="18" charset="0"/>
              </a:rPr>
              <a:t>所有老虎都能吃人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</a:rPr>
              <a:t>(7)</a:t>
            </a:r>
            <a:r>
              <a:rPr kumimoji="1" lang="zh-CN" altLang="en-US" sz="2400" dirty="0">
                <a:latin typeface="Times New Roman" pitchFamily="18" charset="0"/>
              </a:rPr>
              <a:t>不管白猫黑猫，凡能逮住耗子的就是好猫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</a:rPr>
              <a:t>(8)</a:t>
            </a:r>
            <a:r>
              <a:rPr kumimoji="1" lang="zh-CN" altLang="en-US" sz="2400" dirty="0">
                <a:latin typeface="Times New Roman" pitchFamily="18" charset="0"/>
              </a:rPr>
              <a:t>无论是步行的、骑马的、乘车的，凡口渴的皆要喝水</a:t>
            </a:r>
          </a:p>
        </p:txBody>
      </p:sp>
    </p:spTree>
    <p:extLst>
      <p:ext uri="{BB962C8B-B14F-4D97-AF65-F5344CB8AC3E}">
        <p14:creationId xmlns:p14="http://schemas.microsoft.com/office/powerpoint/2010/main" val="31068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zh-CN" altLang="en-US"/>
              <a:t>练习：将下列命题符号化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1831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所有教练员都是运动员；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某些运动员是大学生；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某些教练员是年老的，但是健壮的；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金教练虽不年老，但不健壮；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不是所有运动员都是教练员；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某些大学生运动员是国家选手；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没有一个国家选手不是健壮的；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所有老的国家选手都是运动员；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没有一位女同志既是国家选手又是家庭妇女；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有些女同志既是教练员又是国家选手；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所有运动员都钦佩某些教练员；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2400" dirty="0">
                <a:latin typeface="Times New Roman" pitchFamily="18" charset="0"/>
              </a:rPr>
              <a:t>有些大学生不钦佩运动员。</a:t>
            </a:r>
          </a:p>
        </p:txBody>
      </p:sp>
    </p:spTree>
    <p:extLst>
      <p:ext uri="{BB962C8B-B14F-4D97-AF65-F5344CB8AC3E}">
        <p14:creationId xmlns:p14="http://schemas.microsoft.com/office/powerpoint/2010/main" val="219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683000" cy="595313"/>
          </a:xfrm>
        </p:spPr>
        <p:txBody>
          <a:bodyPr/>
          <a:lstStyle/>
          <a:p>
            <a:r>
              <a:rPr lang="zh-CN" altLang="en-US" sz="4000"/>
              <a:t>练习参考答案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((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O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))→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 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)→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)))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)∧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)→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)))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23928" y="116632"/>
            <a:ext cx="525658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1800" kern="0" dirty="0" smtClean="0">
                <a:latin typeface="Times New Roman" pitchFamily="18" charset="0"/>
              </a:rPr>
              <a:t>所有教练员都是运动员；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J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</a:t>
            </a:r>
            <a:r>
              <a:rPr lang="zh-CN" altLang="en-US" sz="1800" kern="0" dirty="0" smtClean="0">
                <a:latin typeface="Times New Roman" pitchFamily="18" charset="0"/>
              </a:rPr>
              <a:t>，</a:t>
            </a:r>
            <a:r>
              <a:rPr lang="en-US" altLang="zh-CN" sz="1800" i="1" kern="0" dirty="0" smtClean="0">
                <a:latin typeface="Times New Roman" pitchFamily="18" charset="0"/>
              </a:rPr>
              <a:t>L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1800" kern="0" dirty="0" smtClean="0">
                <a:latin typeface="Times New Roman" pitchFamily="18" charset="0"/>
              </a:rPr>
              <a:t>某些运动员是大学生；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S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zh-CN" altLang="en-US" sz="1800" kern="0" dirty="0" smtClean="0">
                <a:latin typeface="Times New Roman" pitchFamily="18" charset="0"/>
              </a:rPr>
              <a:t>某些教练员是年老的，但是健壮的；</a:t>
            </a:r>
            <a:endParaRPr lang="en-US" altLang="zh-CN" sz="1800" kern="0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kern="0" dirty="0">
                <a:latin typeface="Times New Roman" pitchFamily="18" charset="0"/>
              </a:rPr>
              <a:t> </a:t>
            </a:r>
            <a:r>
              <a:rPr lang="en-US" altLang="zh-CN" sz="1800" kern="0" dirty="0" smtClean="0">
                <a:latin typeface="Times New Roman" pitchFamily="18" charset="0"/>
              </a:rPr>
              <a:t>          (</a:t>
            </a:r>
            <a:r>
              <a:rPr lang="en-US" altLang="zh-CN" sz="1800" i="1" kern="0" dirty="0" smtClean="0">
                <a:latin typeface="Times New Roman" pitchFamily="18" charset="0"/>
              </a:rPr>
              <a:t>O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</a:t>
            </a:r>
            <a:r>
              <a:rPr lang="zh-CN" altLang="en-US" sz="1800" kern="0" dirty="0" smtClean="0">
                <a:latin typeface="Times New Roman" pitchFamily="18" charset="0"/>
              </a:rPr>
              <a:t>，</a:t>
            </a:r>
            <a:r>
              <a:rPr lang="en-US" altLang="zh-CN" sz="1800" i="1" kern="0" dirty="0" smtClean="0">
                <a:latin typeface="Times New Roman" pitchFamily="18" charset="0"/>
              </a:rPr>
              <a:t>V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金教练虽不年老，但不健壮；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j</a:t>
            </a:r>
            <a:r>
              <a:rPr lang="en-US" altLang="zh-CN" sz="1800" kern="0" dirty="0" smtClean="0">
                <a:latin typeface="Times New Roman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不是所有运动员都是教练员；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某些大学生运动员是国家选手；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C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没有一个国家选手不是健壮的；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所有老的国家选手都是运动员；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没有一位女同志既是国家选手又是家庭妇女</a:t>
            </a:r>
            <a:r>
              <a:rPr lang="en-US" altLang="zh-CN" sz="1800" kern="0" dirty="0" smtClean="0">
                <a:latin typeface="Times New Roman" pitchFamily="18" charset="0"/>
              </a:rPr>
              <a:t>          (</a:t>
            </a:r>
            <a:r>
              <a:rPr lang="en-US" altLang="zh-CN" sz="1800" i="1" kern="0" dirty="0" smtClean="0">
                <a:latin typeface="Times New Roman" pitchFamily="18" charset="0"/>
              </a:rPr>
              <a:t>W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</a:t>
            </a:r>
            <a:r>
              <a:rPr lang="zh-CN" altLang="en-US" sz="1800" kern="0" dirty="0" smtClean="0">
                <a:latin typeface="Times New Roman" pitchFamily="18" charset="0"/>
              </a:rPr>
              <a:t>，</a:t>
            </a:r>
            <a:r>
              <a:rPr lang="en-US" altLang="zh-CN" sz="1800" i="1" kern="0" dirty="0" smtClean="0">
                <a:latin typeface="Times New Roman" pitchFamily="18" charset="0"/>
              </a:rPr>
              <a:t>H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有些女同志既是教练员又是国家选手；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所有运动员都钦佩某些教练员；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A</a:t>
            </a:r>
            <a:r>
              <a:rPr lang="en-US" altLang="zh-CN" sz="1800" kern="0" dirty="0" smtClean="0">
                <a:latin typeface="Times New Roman" pitchFamily="18" charset="0"/>
              </a:rPr>
              <a:t>(</a:t>
            </a:r>
            <a:r>
              <a:rPr lang="en-US" altLang="zh-CN" sz="1800" i="1" kern="0" dirty="0" smtClean="0">
                <a:latin typeface="Times New Roman" pitchFamily="18" charset="0"/>
              </a:rPr>
              <a:t>x</a:t>
            </a:r>
            <a:r>
              <a:rPr lang="en-US" altLang="zh-CN" sz="1800" kern="0" dirty="0" smtClean="0">
                <a:latin typeface="Times New Roman" pitchFamily="18" charset="0"/>
              </a:rPr>
              <a:t>, </a:t>
            </a:r>
            <a:r>
              <a:rPr lang="en-US" altLang="zh-CN" sz="1800" i="1" kern="0" dirty="0" smtClean="0">
                <a:latin typeface="Times New Roman" pitchFamily="18" charset="0"/>
              </a:rPr>
              <a:t>y</a:t>
            </a:r>
            <a:r>
              <a:rPr lang="en-US" altLang="zh-CN" sz="1800" kern="0" dirty="0" smtClean="0">
                <a:latin typeface="Times New Roman" pitchFamily="18" charset="0"/>
              </a:rPr>
              <a:t>))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 startAt="4"/>
            </a:pPr>
            <a:r>
              <a:rPr lang="zh-CN" altLang="en-US" sz="1800" kern="0" dirty="0" smtClean="0">
                <a:latin typeface="Times New Roman" pitchFamily="18" charset="0"/>
              </a:rPr>
              <a:t>有些大学生不钦佩运动员。</a:t>
            </a:r>
            <a:endParaRPr lang="zh-CN" altLang="en-US" sz="1800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5"/>
      <p:bldP spid="4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r>
              <a:rPr lang="zh-CN" altLang="en-US" sz="3600"/>
              <a:t>几个特别的例子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431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(1)</a:t>
            </a:r>
            <a:r>
              <a:rPr lang="en-US" altLang="zh-CN" sz="2400"/>
              <a:t> </a:t>
            </a:r>
            <a:r>
              <a:rPr lang="zh-CN" altLang="en-US" sz="2400"/>
              <a:t>如果明天</a:t>
            </a:r>
            <a:r>
              <a:rPr lang="zh-CN" altLang="en-US" sz="2400" b="1" i="1">
                <a:solidFill>
                  <a:schemeClr val="bg2"/>
                </a:solidFill>
              </a:rPr>
              <a:t>下雨</a:t>
            </a:r>
            <a:r>
              <a:rPr lang="zh-CN" altLang="en-US" sz="2400"/>
              <a:t>，则某些人将被淋湿</a:t>
            </a:r>
            <a:r>
              <a:rPr lang="zh-CN" altLang="en-US" sz="2400">
                <a:solidFill>
                  <a:schemeClr val="bg2"/>
                </a:solidFill>
              </a:rPr>
              <a:t> </a:t>
            </a:r>
            <a:endParaRPr lang="zh-CN" altLang="en-US" sz="2400"/>
          </a:p>
        </p:txBody>
      </p:sp>
      <p:sp>
        <p:nvSpPr>
          <p:cNvPr id="113669" name="AutoShape 5"/>
          <p:cNvSpPr>
            <a:spLocks/>
          </p:cNvSpPr>
          <p:nvPr/>
        </p:nvSpPr>
        <p:spPr bwMode="auto">
          <a:xfrm>
            <a:off x="6300788" y="1019175"/>
            <a:ext cx="1581150" cy="330200"/>
          </a:xfrm>
          <a:prstGeom prst="callout2">
            <a:avLst>
              <a:gd name="adj1" fmla="val 34616"/>
              <a:gd name="adj2" fmla="val -4819"/>
              <a:gd name="adj3" fmla="val 34616"/>
              <a:gd name="adj4" fmla="val -114458"/>
              <a:gd name="adj5" fmla="val 78366"/>
              <a:gd name="adj6" fmla="val -225199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不是个体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611188" y="1539875"/>
            <a:ext cx="7996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定义命题词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：明天下雨， 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是人，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将被淋湿</a:t>
            </a:r>
          </a:p>
          <a:p>
            <a:r>
              <a:rPr lang="zh-CN" altLang="en-US" sz="2400" i="1">
                <a:latin typeface="Times New Roman" pitchFamily="18" charset="0"/>
              </a:rPr>
              <a:t>	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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)∧ 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68313" y="2538413"/>
            <a:ext cx="375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</a:rPr>
              <a:t>(2)</a:t>
            </a:r>
            <a:r>
              <a:rPr lang="en-US" altLang="zh-CN" sz="2400" b="1" i="1">
                <a:solidFill>
                  <a:schemeClr val="bg2"/>
                </a:solidFill>
              </a:rPr>
              <a:t> </a:t>
            </a:r>
            <a:r>
              <a:rPr lang="zh-CN" altLang="en-US" sz="2400" b="1" i="1">
                <a:solidFill>
                  <a:schemeClr val="bg2"/>
                </a:solidFill>
              </a:rPr>
              <a:t>有且仅有</a:t>
            </a:r>
            <a:r>
              <a:rPr lang="zh-CN" altLang="en-US" sz="2400"/>
              <a:t>一个偶素数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684213" y="2898775"/>
            <a:ext cx="23669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是偶素数</a:t>
            </a:r>
            <a:endParaRPr lang="zh-CN" altLang="en-US" sz="24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i="1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endParaRPr kumimoji="1"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1920875" y="3332163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∧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4500563" y="33321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或者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5292725" y="3328988"/>
            <a:ext cx="349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)∧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¬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≠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∧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))</a:t>
            </a:r>
            <a:endParaRPr kumimoji="1" lang="en-US" alt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539750" y="4483100"/>
            <a:ext cx="3968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(3) </a:t>
            </a:r>
            <a:r>
              <a:rPr lang="zh-CN" altLang="en-US" sz="2400" b="1" i="1">
                <a:solidFill>
                  <a:schemeClr val="bg2"/>
                </a:solidFill>
                <a:latin typeface="Times New Roman" pitchFamily="18" charset="0"/>
              </a:rPr>
              <a:t>顶多只有一台</a:t>
            </a:r>
            <a:r>
              <a:rPr lang="zh-CN" altLang="en-US" sz="2400">
                <a:latin typeface="Times New Roman" pitchFamily="18" charset="0"/>
              </a:rPr>
              <a:t>机器是好的</a:t>
            </a:r>
          </a:p>
          <a:p>
            <a:r>
              <a:rPr lang="zh-CN" altLang="en-US" sz="2400" i="1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是好机器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755650" y="3835400"/>
            <a:ext cx="607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  <a:sym typeface="Symbol" pitchFamily="18" charset="2"/>
              </a:rPr>
              <a:t>用符号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!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表示有且仅有一个个体满足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kumimoji="1" lang="en-US" altLang="en-US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3276600" y="4841875"/>
            <a:ext cx="318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)∧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827088" y="5348288"/>
            <a:ext cx="587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  <a:sym typeface="Symbol" pitchFamily="18" charset="2"/>
              </a:rPr>
              <a:t>用符号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!!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表示顶多有一个个体满足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lang="en-US" altLang="en-US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684" name="AutoShape 20"/>
          <p:cNvSpPr>
            <a:spLocks noChangeArrowheads="1"/>
          </p:cNvSpPr>
          <p:nvPr/>
        </p:nvSpPr>
        <p:spPr bwMode="auto">
          <a:xfrm>
            <a:off x="4500563" y="2205038"/>
            <a:ext cx="4248150" cy="719137"/>
          </a:xfrm>
          <a:prstGeom prst="wedgeRoundRectCallout">
            <a:avLst>
              <a:gd name="adj1" fmla="val -77356"/>
              <a:gd name="adj2" fmla="val 117329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思考：用</a:t>
            </a:r>
            <a:r>
              <a:rPr lang="en-US" altLang="zh-CN" i="1"/>
              <a:t>E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/>
              <a:t>表示“</a:t>
            </a:r>
            <a:r>
              <a:rPr kumimoji="1" lang="en-US" altLang="zh-CN" i="1"/>
              <a:t>x</a:t>
            </a:r>
            <a:r>
              <a:rPr kumimoji="1" lang="zh-CN" altLang="en-US"/>
              <a:t>是偶数”， </a:t>
            </a:r>
            <a:r>
              <a:rPr lang="en-US" altLang="zh-CN" i="1"/>
              <a:t>P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/>
              <a:t>表示“</a:t>
            </a:r>
            <a:r>
              <a:rPr kumimoji="1" lang="en-US" altLang="zh-CN" i="1"/>
              <a:t>x</a:t>
            </a:r>
            <a:r>
              <a:rPr kumimoji="1" lang="zh-CN" altLang="en-US"/>
              <a:t>是素数”，公式会是怎么样？</a:t>
            </a:r>
          </a:p>
        </p:txBody>
      </p:sp>
    </p:spTree>
    <p:extLst>
      <p:ext uri="{BB962C8B-B14F-4D97-AF65-F5344CB8AC3E}">
        <p14:creationId xmlns:p14="http://schemas.microsoft.com/office/powerpoint/2010/main" val="22464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3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3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71" grpId="0" build="p"/>
      <p:bldP spid="113672" grpId="0"/>
      <p:bldP spid="113673" grpId="0" build="p"/>
      <p:bldP spid="113674" grpId="0"/>
      <p:bldP spid="113675" grpId="0"/>
      <p:bldP spid="113676" grpId="0"/>
      <p:bldP spid="113677" grpId="0" build="p"/>
      <p:bldP spid="113678" grpId="0"/>
      <p:bldP spid="113679" grpId="0"/>
      <p:bldP spid="113680" grpId="0"/>
      <p:bldP spid="1136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50825" y="692696"/>
            <a:ext cx="8497888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38263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97485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5352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3095625" indent="-3810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3552825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4010025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4467225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924425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(4)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如果人都爱美，则漂亮衣服有销路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是人，</a:t>
            </a:r>
            <a:r>
              <a:rPr kumimoji="1" lang="en-US" altLang="zh-CN" sz="2400" i="1">
                <a:latin typeface="Times New Roman" pitchFamily="18" charset="0"/>
              </a:rPr>
              <a:t>L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爱美， </a:t>
            </a:r>
            <a:r>
              <a:rPr kumimoji="1" lang="en-US" altLang="zh-CN" sz="2400" i="1">
                <a:latin typeface="Times New Roman" pitchFamily="18" charset="0"/>
              </a:rPr>
              <a:t>C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zh-CN" altLang="en-US" sz="2400">
                <a:latin typeface="Times New Roman" pitchFamily="18" charset="0"/>
              </a:rPr>
              <a:t>是衣服，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是漂亮的，</a:t>
            </a:r>
            <a:r>
              <a:rPr kumimoji="1" lang="en-US" altLang="zh-CN" sz="2400" i="1">
                <a:latin typeface="Times New Roman" pitchFamily="18" charset="0"/>
              </a:rPr>
              <a:t>S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有销路	</a:t>
            </a:r>
            <a:endParaRPr kumimoji="1" lang="zh-CN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827088" y="2064296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M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>
                <a:latin typeface="Times New Roman" pitchFamily="18" charset="0"/>
              </a:rPr>
              <a:t>L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563938" y="2061121"/>
            <a:ext cx="3052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C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2987675" y="2061121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ym typeface="Symbol" pitchFamily="18" charset="2"/>
              </a:rPr>
              <a:t>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39750" y="2665959"/>
            <a:ext cx="58547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itchFamily="18" charset="0"/>
              </a:rPr>
              <a:t>问题一：前后两个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是否指同一个个体？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itchFamily="18" charset="0"/>
              </a:rPr>
              <a:t>答：前后两个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不是</a:t>
            </a:r>
            <a:r>
              <a:rPr lang="zh-CN" altLang="en-US" sz="2400" dirty="0">
                <a:latin typeface="Times New Roman" pitchFamily="18" charset="0"/>
              </a:rPr>
              <a:t>同一个个体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itchFamily="18" charset="0"/>
              </a:rPr>
              <a:t>问题二：若写成如下形式是否正确？</a:t>
            </a:r>
          </a:p>
          <a:p>
            <a:pPr>
              <a:lnSpc>
                <a:spcPct val="140000"/>
              </a:lnSpc>
            </a:pP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 dirty="0">
                <a:latin typeface="Times New Roman" pitchFamily="18" charset="0"/>
              </a:rPr>
              <a:t>L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C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答：是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正确的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，显然</a:t>
            </a:r>
          </a:p>
          <a:p>
            <a:pPr>
              <a:lnSpc>
                <a:spcPct val="140000"/>
              </a:lnSpc>
            </a:pP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 dirty="0">
                <a:latin typeface="Times New Roman" pitchFamily="18" charset="0"/>
              </a:rPr>
              <a:t>L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C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i="1" dirty="0">
                <a:latin typeface="Times New Roman" pitchFamily="18" charset="0"/>
              </a:rPr>
              <a:t>L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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C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)∧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))</a:t>
            </a:r>
            <a:endParaRPr kumimoji="1"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5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5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5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5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/>
      <p:bldP spid="115717" grpId="0"/>
      <p:bldP spid="115718" grpId="0"/>
      <p:bldP spid="115719" grpId="0"/>
      <p:bldP spid="1157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r>
              <a:rPr lang="zh-CN" altLang="en-US" dirty="0"/>
              <a:t>例</a:t>
            </a:r>
          </a:p>
          <a:p>
            <a:pPr lvl="1"/>
            <a:r>
              <a:rPr lang="zh-CN" altLang="en-US" i="1" dirty="0">
                <a:latin typeface="Times New Roman" pitchFamily="18" charset="0"/>
              </a:rPr>
              <a:t>Ｐ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宋体" pitchFamily="2" charset="-122"/>
              </a:rPr>
              <a:t>：小张是大学生</a:t>
            </a:r>
          </a:p>
          <a:p>
            <a:pPr lvl="1"/>
            <a:r>
              <a:rPr lang="zh-CN" altLang="en-US" i="1" dirty="0">
                <a:latin typeface="Times New Roman" pitchFamily="18" charset="0"/>
              </a:rPr>
              <a:t>Ｐ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宋体" pitchFamily="2" charset="-122"/>
              </a:rPr>
              <a:t>：小李是大学生</a:t>
            </a:r>
          </a:p>
          <a:p>
            <a:pPr lvl="1"/>
            <a:r>
              <a:rPr lang="en-US" altLang="zh-CN" i="1" dirty="0" err="1">
                <a:latin typeface="Times New Roman" pitchFamily="18" charset="0"/>
              </a:rPr>
              <a:t>Q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大于</a:t>
            </a:r>
            <a:r>
              <a:rPr lang="en-US" altLang="zh-CN" dirty="0">
                <a:latin typeface="宋体" pitchFamily="2" charset="-122"/>
              </a:rPr>
              <a:t>3</a:t>
            </a:r>
          </a:p>
          <a:p>
            <a:pPr lvl="1"/>
            <a:r>
              <a:rPr lang="en-US" altLang="zh-CN" i="1" dirty="0" err="1">
                <a:latin typeface="Times New Roman" pitchFamily="18" charset="0"/>
              </a:rPr>
              <a:t>Q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</a:rPr>
              <a:t>大于</a:t>
            </a:r>
            <a:r>
              <a:rPr lang="en-US" altLang="zh-CN" dirty="0">
                <a:latin typeface="宋体" pitchFamily="2" charset="-122"/>
              </a:rPr>
              <a:t>4</a:t>
            </a:r>
          </a:p>
          <a:p>
            <a:r>
              <a:rPr lang="zh-CN" altLang="en-US" dirty="0">
                <a:latin typeface="宋体" pitchFamily="2" charset="-122"/>
              </a:rPr>
              <a:t>不同原子命题之间是有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内在联系</a:t>
            </a:r>
            <a:r>
              <a:rPr lang="zh-CN" altLang="en-US" dirty="0">
                <a:latin typeface="宋体" pitchFamily="2" charset="-122"/>
              </a:rPr>
              <a:t>的，但命题逻辑无法研究这种内在联系</a:t>
            </a:r>
          </a:p>
          <a:p>
            <a:r>
              <a:rPr lang="zh-CN" altLang="en-US" dirty="0">
                <a:latin typeface="宋体" pitchFamily="2" charset="-122"/>
              </a:rPr>
              <a:t>解决问题的方法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分析原子命题，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分离其主语和谓语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考虑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一般和个别，全称和存在</a:t>
            </a: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2914650" y="1340768"/>
            <a:ext cx="5545138" cy="1384300"/>
            <a:chOff x="1791" y="300"/>
            <a:chExt cx="3493" cy="953"/>
          </a:xfrm>
        </p:grpSpPr>
        <p:sp>
          <p:nvSpPr>
            <p:cNvPr id="89092" name="AutoShape 4"/>
            <p:cNvSpPr>
              <a:spLocks noChangeArrowheads="1"/>
            </p:cNvSpPr>
            <p:nvPr/>
          </p:nvSpPr>
          <p:spPr bwMode="auto">
            <a:xfrm>
              <a:off x="3606" y="300"/>
              <a:ext cx="1678" cy="318"/>
            </a:xfrm>
            <a:prstGeom prst="wedgeRoundRectCallout">
              <a:avLst>
                <a:gd name="adj1" fmla="val -100833"/>
                <a:gd name="adj2" fmla="val 187106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/>
                <a:t>刻划个体的性质</a:t>
              </a:r>
            </a:p>
          </p:txBody>
        </p:sp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>
              <a:off x="1797" y="935"/>
              <a:ext cx="86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1791" y="1253"/>
              <a:ext cx="86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2332038" y="2369468"/>
            <a:ext cx="6343650" cy="1384300"/>
            <a:chOff x="1429" y="935"/>
            <a:chExt cx="3996" cy="953"/>
          </a:xfrm>
        </p:grpSpPr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>
              <a:off x="3334" y="935"/>
              <a:ext cx="2091" cy="318"/>
            </a:xfrm>
            <a:prstGeom prst="wedgeRoundRectCallout">
              <a:avLst>
                <a:gd name="adj1" fmla="val -120634"/>
                <a:gd name="adj2" fmla="val 161949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/>
                <a:t>刻划两个个体的关系</a:t>
              </a:r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1445" y="1570"/>
              <a:ext cx="3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1429" y="1888"/>
              <a:ext cx="3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03" name="Rectangle 15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424862" cy="668338"/>
          </a:xfrm>
          <a:noFill/>
          <a:ln/>
        </p:spPr>
        <p:txBody>
          <a:bodyPr/>
          <a:lstStyle/>
          <a:p>
            <a:r>
              <a:rPr lang="zh-CN" altLang="en-US" sz="3600"/>
              <a:t>原子命题不能细分吗？</a:t>
            </a:r>
            <a:r>
              <a:rPr lang="en-US" altLang="zh-CN" sz="2000" b="1"/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能否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对原子命题进一步细分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?</a:t>
            </a:r>
            <a:r>
              <a:rPr lang="en-US" altLang="zh-CN" sz="2000" b="1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8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kumimoji="1" lang="en-US" altLang="zh-CN" sz="4000" dirty="0" smtClean="0"/>
              <a:t>4.5 </a:t>
            </a:r>
            <a:r>
              <a:rPr kumimoji="1" lang="zh-CN" altLang="en-US" sz="4000" dirty="0"/>
              <a:t>自由变元与约束变元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量词的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</a:rPr>
              <a:t>作用域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</a:rPr>
              <a:t>辖域</a:t>
            </a:r>
            <a:r>
              <a:rPr lang="en-US" altLang="zh-CN" dirty="0">
                <a:latin typeface="宋体" pitchFamily="2" charset="-122"/>
              </a:rPr>
              <a:t>)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定义</a:t>
            </a:r>
            <a:r>
              <a:rPr lang="zh-CN" altLang="en-US" dirty="0">
                <a:latin typeface="宋体" pitchFamily="2" charset="-122"/>
              </a:rPr>
              <a:t>：在谓词公式中，量词的作用范围称之为量词的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作用域</a:t>
            </a:r>
            <a:r>
              <a:rPr lang="zh-CN" altLang="en-US" dirty="0">
                <a:latin typeface="宋体" pitchFamily="2" charset="-122"/>
              </a:rPr>
              <a:t>，也叫量词的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辖域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例</a:t>
            </a:r>
          </a:p>
          <a:p>
            <a:pPr lvl="2"/>
            <a:r>
              <a:rPr lang="zh-CN" altLang="en-US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xA</a:t>
            </a:r>
            <a:r>
              <a:rPr lang="en-US" altLang="zh-CN" dirty="0">
                <a:latin typeface="宋体" pitchFamily="2" charset="-122"/>
              </a:rPr>
              <a:t>(x)</a:t>
            </a:r>
          </a:p>
          <a:p>
            <a:pPr lvl="3"/>
            <a:r>
              <a:rPr lang="en-US" altLang="zh-CN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</a:rPr>
              <a:t>的辖域为</a:t>
            </a:r>
            <a:r>
              <a:rPr lang="en-US" altLang="zh-CN" dirty="0">
                <a:latin typeface="宋体" pitchFamily="2" charset="-122"/>
              </a:rPr>
              <a:t>A(x)</a:t>
            </a:r>
          </a:p>
          <a:p>
            <a:pPr lvl="2"/>
            <a:r>
              <a:rPr lang="en-US" altLang="zh-CN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latin typeface="宋体" pitchFamily="2" charset="-122"/>
              </a:rPr>
              <a:t>x((P(x)∧Q(x))→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yR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x,y</a:t>
            </a:r>
            <a:r>
              <a:rPr lang="en-US" altLang="zh-CN" dirty="0">
                <a:latin typeface="宋体" pitchFamily="2" charset="-122"/>
              </a:rPr>
              <a:t>))</a:t>
            </a:r>
          </a:p>
          <a:p>
            <a:pPr lvl="3"/>
            <a:r>
              <a:rPr lang="en-US" altLang="zh-CN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</a:rPr>
              <a:t>的辖域是</a:t>
            </a:r>
            <a:r>
              <a:rPr lang="en-US" altLang="zh-CN" dirty="0">
                <a:latin typeface="宋体" pitchFamily="2" charset="-122"/>
              </a:rPr>
              <a:t>((P(x)∧Q(x))→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yR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x,y</a:t>
            </a:r>
            <a:r>
              <a:rPr lang="en-US" altLang="zh-CN" dirty="0">
                <a:latin typeface="宋体" pitchFamily="2" charset="-122"/>
              </a:rPr>
              <a:t>))</a:t>
            </a:r>
          </a:p>
          <a:p>
            <a:pPr lvl="3"/>
            <a:r>
              <a:rPr lang="en-US" altLang="zh-CN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zh-CN" altLang="en-US" dirty="0">
                <a:latin typeface="宋体" pitchFamily="2" charset="-122"/>
              </a:rPr>
              <a:t>的辖域为</a:t>
            </a:r>
            <a:r>
              <a:rPr lang="en-US" altLang="zh-CN" dirty="0">
                <a:latin typeface="宋体" pitchFamily="2" charset="-122"/>
              </a:rPr>
              <a:t>R(</a:t>
            </a:r>
            <a:r>
              <a:rPr lang="en-US" altLang="zh-CN" dirty="0" err="1">
                <a:latin typeface="宋体" pitchFamily="2" charset="-122"/>
              </a:rPr>
              <a:t>x,y</a:t>
            </a:r>
            <a:r>
              <a:rPr lang="en-US" altLang="zh-CN" dirty="0">
                <a:latin typeface="宋体" pitchFamily="2" charset="-122"/>
              </a:rPr>
              <a:t>)</a:t>
            </a:r>
          </a:p>
          <a:p>
            <a:pPr lvl="2"/>
            <a:r>
              <a:rPr lang="en-US" altLang="zh-CN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x</a:t>
            </a:r>
            <a:r>
              <a:rPr lang="en-US" altLang="zh-CN" dirty="0" err="1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y</a:t>
            </a:r>
            <a:r>
              <a:rPr lang="en-US" altLang="zh-CN" dirty="0" err="1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z</a:t>
            </a:r>
            <a:r>
              <a:rPr lang="en-US" altLang="zh-CN" dirty="0">
                <a:latin typeface="宋体" pitchFamily="2" charset="-122"/>
              </a:rPr>
              <a:t>(A(</a:t>
            </a:r>
            <a:r>
              <a:rPr lang="en-US" altLang="zh-CN" dirty="0" err="1">
                <a:latin typeface="宋体" pitchFamily="2" charset="-122"/>
              </a:rPr>
              <a:t>x,y</a:t>
            </a:r>
            <a:r>
              <a:rPr lang="en-US" altLang="zh-CN" dirty="0">
                <a:latin typeface="宋体" pitchFamily="2" charset="-122"/>
              </a:rPr>
              <a:t>)→B(</a:t>
            </a:r>
            <a:r>
              <a:rPr lang="en-US" altLang="zh-CN" dirty="0" err="1">
                <a:latin typeface="宋体" pitchFamily="2" charset="-122"/>
              </a:rPr>
              <a:t>x,y,z</a:t>
            </a:r>
            <a:r>
              <a:rPr lang="en-US" altLang="zh-CN" dirty="0">
                <a:latin typeface="宋体" pitchFamily="2" charset="-122"/>
              </a:rPr>
              <a:t>))∧C(t)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459707" y="6116612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000" b="1">
                <a:latin typeface="宋体" pitchFamily="2" charset="-122"/>
              </a:rPr>
              <a:t>x</a:t>
            </a:r>
            <a:r>
              <a:rPr kumimoji="1" lang="zh-CN" altLang="en-US" sz="2000" b="1">
                <a:latin typeface="宋体" pitchFamily="2" charset="-122"/>
              </a:rPr>
              <a:t>的辖域</a:t>
            </a:r>
            <a:endParaRPr kumimoji="1" lang="zh-CN" altLang="en-US" sz="2000">
              <a:latin typeface="宋体" pitchFamily="2" charset="-122"/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2354932" y="5229200"/>
            <a:ext cx="2471738" cy="22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3040732" y="5229200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000" b="1">
                <a:latin typeface="宋体" pitchFamily="2" charset="-122"/>
              </a:rPr>
              <a:t>z</a:t>
            </a:r>
            <a:r>
              <a:rPr kumimoji="1" lang="zh-CN" altLang="en-US" sz="2000" b="1">
                <a:latin typeface="宋体" pitchFamily="2" charset="-122"/>
              </a:rPr>
              <a:t>的辖域</a:t>
            </a:r>
            <a:endParaRPr kumimoji="1" lang="zh-CN" altLang="en-US" sz="2000">
              <a:latin typeface="宋体" pitchFamily="2" charset="-122"/>
            </a:endParaRPr>
          </a:p>
        </p:txBody>
      </p: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1821532" y="5229200"/>
            <a:ext cx="3125788" cy="457200"/>
            <a:chOff x="1200" y="2880"/>
            <a:chExt cx="2256" cy="288"/>
          </a:xfrm>
        </p:grpSpPr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1200" y="3168"/>
              <a:ext cx="22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3456" y="288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1200" y="292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812132" y="5686400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000" b="1">
                <a:latin typeface="宋体" pitchFamily="2" charset="-122"/>
              </a:rPr>
              <a:t>y</a:t>
            </a:r>
            <a:r>
              <a:rPr kumimoji="1" lang="zh-CN" altLang="en-US" sz="2000" b="1">
                <a:latin typeface="宋体" pitchFamily="2" charset="-122"/>
              </a:rPr>
              <a:t>的辖域</a:t>
            </a:r>
            <a:endParaRPr kumimoji="1" lang="zh-CN" altLang="en-US" sz="2000">
              <a:latin typeface="宋体" pitchFamily="2" charset="-122"/>
            </a:endParaRPr>
          </a:p>
        </p:txBody>
      </p:sp>
      <p:grpSp>
        <p:nvGrpSpPr>
          <p:cNvPr id="112652" name="Group 12"/>
          <p:cNvGrpSpPr>
            <a:grpSpLocks/>
          </p:cNvGrpSpPr>
          <p:nvPr/>
        </p:nvGrpSpPr>
        <p:grpSpPr bwMode="auto">
          <a:xfrm>
            <a:off x="1492920" y="5229200"/>
            <a:ext cx="3457575" cy="887412"/>
            <a:chOff x="2640" y="1728"/>
            <a:chExt cx="2496" cy="672"/>
          </a:xfrm>
        </p:grpSpPr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2640" y="2400"/>
              <a:ext cx="24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 flipH="1">
              <a:off x="5136" y="1824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2640" y="1728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329907" y="5611787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宋体" pitchFamily="2" charset="-122"/>
                <a:sym typeface="Symbol" pitchFamily="18" charset="2"/>
              </a:rPr>
              <a:t>自由变元</a:t>
            </a:r>
            <a:endParaRPr kumimoji="1" lang="zh-CN" altLang="en-US" sz="2000">
              <a:latin typeface="宋体" pitchFamily="2" charset="-122"/>
            </a:endParaRP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5690270" y="5251425"/>
            <a:ext cx="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4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45" grpId="0" animBg="1"/>
      <p:bldP spid="112646" grpId="0" autoUpdateAnimBg="0"/>
      <p:bldP spid="112651" grpId="0" autoUpdateAnimBg="0"/>
      <p:bldP spid="112657" grpId="0" autoUpdateAnimBg="0"/>
      <p:bldP spid="1126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</a:rPr>
              <a:t>一般地，</a:t>
            </a:r>
          </a:p>
          <a:p>
            <a:r>
              <a:rPr lang="zh-CN" altLang="en-US">
                <a:latin typeface="宋体" pitchFamily="2" charset="-122"/>
              </a:rPr>
              <a:t>如果量词后边只是一个原子谓词公式时，该量词的辖域就是此原子谓词公式。</a:t>
            </a:r>
          </a:p>
          <a:p>
            <a:r>
              <a:rPr lang="zh-CN" altLang="en-US">
                <a:latin typeface="宋体" pitchFamily="2" charset="-122"/>
              </a:rPr>
              <a:t>如果量词后边是括号，则此括号所表示的区域就是该量词的辖域。</a:t>
            </a:r>
          </a:p>
          <a:p>
            <a:r>
              <a:rPr lang="zh-CN" altLang="en-US">
                <a:latin typeface="宋体" pitchFamily="2" charset="-122"/>
              </a:rPr>
              <a:t>如果多个量词紧挨着出现，则后边的量词及其辖域就是前边量词的辖域。</a:t>
            </a:r>
          </a:p>
        </p:txBody>
      </p:sp>
    </p:spTree>
    <p:extLst>
      <p:ext uri="{BB962C8B-B14F-4D97-AF65-F5344CB8AC3E}">
        <p14:creationId xmlns:p14="http://schemas.microsoft.com/office/powerpoint/2010/main" val="278001639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30787"/>
          </a:xfrm>
        </p:spPr>
        <p:txBody>
          <a:bodyPr/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约束变元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如果个体变元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在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或者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的辖域内，则称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在此辖域内约束出现</a:t>
            </a:r>
            <a:r>
              <a:rPr lang="zh-CN" altLang="en-US" sz="2400" dirty="0">
                <a:latin typeface="宋体" pitchFamily="2" charset="-122"/>
              </a:rPr>
              <a:t>，并称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在此辖域内是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约束变元</a:t>
            </a:r>
          </a:p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自由变元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如果个体变元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不在任何量词的辖域内，则称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是自由出现</a:t>
            </a:r>
            <a:r>
              <a:rPr lang="zh-CN" altLang="en-US" sz="2400" dirty="0">
                <a:latin typeface="宋体" pitchFamily="2" charset="-122"/>
              </a:rPr>
              <a:t>，并称</a:t>
            </a:r>
            <a:r>
              <a:rPr lang="en-US" altLang="zh-CN" sz="2400" dirty="0">
                <a:latin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自由变元</a:t>
            </a:r>
          </a:p>
          <a:p>
            <a:r>
              <a:rPr lang="zh-CN" altLang="en-US" sz="2800" dirty="0">
                <a:latin typeface="宋体" pitchFamily="2" charset="-122"/>
              </a:rPr>
              <a:t>例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sym typeface="Symbol" pitchFamily="18" charset="2"/>
              </a:rPr>
              <a:t>  </a:t>
            </a:r>
            <a:r>
              <a:rPr lang="en-US" altLang="zh-CN" sz="2800" dirty="0">
                <a:latin typeface="宋体" pitchFamily="2" charset="-122"/>
              </a:rPr>
              <a:t>x(F(</a:t>
            </a:r>
            <a:r>
              <a:rPr lang="en-US" altLang="zh-CN" sz="2800" dirty="0" err="1">
                <a:latin typeface="宋体" pitchFamily="2" charset="-122"/>
              </a:rPr>
              <a:t>x,y</a:t>
            </a:r>
            <a:r>
              <a:rPr lang="en-US" altLang="zh-CN" sz="2800" dirty="0">
                <a:latin typeface="宋体" pitchFamily="2" charset="-122"/>
              </a:rPr>
              <a:t>)→</a:t>
            </a:r>
            <a:r>
              <a:rPr lang="en-US" altLang="zh-CN" sz="2800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800" dirty="0" err="1">
                <a:latin typeface="宋体" pitchFamily="2" charset="-122"/>
              </a:rPr>
              <a:t>yP</a:t>
            </a:r>
            <a:r>
              <a:rPr lang="en-US" altLang="zh-CN" sz="2800" dirty="0">
                <a:latin typeface="宋体" pitchFamily="2" charset="-122"/>
              </a:rPr>
              <a:t>(y))∧Q(z)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F(</a:t>
            </a:r>
            <a:r>
              <a:rPr lang="en-US" altLang="zh-CN" sz="2800" dirty="0" err="1">
                <a:latin typeface="宋体" pitchFamily="2" charset="-122"/>
              </a:rPr>
              <a:t>x,y</a:t>
            </a:r>
            <a:r>
              <a:rPr lang="en-US" altLang="zh-CN" sz="2800" dirty="0">
                <a:latin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</a:rPr>
              <a:t>中的</a:t>
            </a:r>
            <a:r>
              <a:rPr lang="en-US" altLang="zh-CN" sz="2800" dirty="0">
                <a:latin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和</a:t>
            </a:r>
            <a:r>
              <a:rPr lang="en-US" altLang="zh-CN" sz="2800" dirty="0">
                <a:latin typeface="宋体" pitchFamily="2" charset="-122"/>
              </a:rPr>
              <a:t>P(y)</a:t>
            </a:r>
            <a:r>
              <a:rPr lang="zh-CN" altLang="en-US" sz="2800" dirty="0">
                <a:latin typeface="宋体" pitchFamily="2" charset="-122"/>
              </a:rPr>
              <a:t>中的</a:t>
            </a:r>
            <a:r>
              <a:rPr lang="en-US" altLang="zh-CN" sz="2800" dirty="0">
                <a:latin typeface="宋体" pitchFamily="2" charset="-122"/>
              </a:rPr>
              <a:t>y</a:t>
            </a:r>
            <a:r>
              <a:rPr lang="zh-CN" altLang="en-US" sz="2800" dirty="0">
                <a:latin typeface="宋体" pitchFamily="2" charset="-122"/>
              </a:rPr>
              <a:t>是约束变元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而</a:t>
            </a:r>
            <a:r>
              <a:rPr lang="en-US" altLang="zh-CN" sz="2800" dirty="0">
                <a:latin typeface="宋体" pitchFamily="2" charset="-122"/>
              </a:rPr>
              <a:t>F(</a:t>
            </a:r>
            <a:r>
              <a:rPr lang="en-US" altLang="zh-CN" sz="2800" dirty="0" err="1">
                <a:latin typeface="宋体" pitchFamily="2" charset="-122"/>
              </a:rPr>
              <a:t>x,y</a:t>
            </a:r>
            <a:r>
              <a:rPr lang="en-US" altLang="zh-CN" sz="2800" dirty="0">
                <a:latin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</a:rPr>
              <a:t>中的</a:t>
            </a:r>
            <a:r>
              <a:rPr lang="en-US" altLang="zh-CN" sz="2800" dirty="0">
                <a:latin typeface="宋体" pitchFamily="2" charset="-122"/>
              </a:rPr>
              <a:t>y</a:t>
            </a:r>
            <a:r>
              <a:rPr lang="zh-CN" altLang="en-US" sz="2800" dirty="0">
                <a:latin typeface="宋体" pitchFamily="2" charset="-122"/>
              </a:rPr>
              <a:t>和</a:t>
            </a:r>
            <a:r>
              <a:rPr lang="en-US" altLang="zh-CN" sz="2800" dirty="0">
                <a:latin typeface="宋体" pitchFamily="2" charset="-122"/>
              </a:rPr>
              <a:t>Q(z)</a:t>
            </a:r>
            <a:r>
              <a:rPr lang="zh-CN" altLang="en-US" sz="2800" dirty="0">
                <a:latin typeface="宋体" pitchFamily="2" charset="-122"/>
              </a:rPr>
              <a:t>中的</a:t>
            </a:r>
            <a:r>
              <a:rPr lang="en-US" altLang="zh-CN" sz="2800" dirty="0">
                <a:latin typeface="宋体" pitchFamily="2" charset="-122"/>
              </a:rPr>
              <a:t>z</a:t>
            </a:r>
            <a:r>
              <a:rPr lang="zh-CN" altLang="en-US" sz="2800" dirty="0">
                <a:latin typeface="宋体" pitchFamily="2" charset="-122"/>
              </a:rPr>
              <a:t>是自由变元</a:t>
            </a:r>
          </a:p>
        </p:txBody>
      </p:sp>
    </p:spTree>
    <p:extLst>
      <p:ext uri="{BB962C8B-B14F-4D97-AF65-F5344CB8AC3E}">
        <p14:creationId xmlns:p14="http://schemas.microsoft.com/office/powerpoint/2010/main" val="20429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kumimoji="1" lang="zh-CN" altLang="en-US" sz="3200"/>
              <a:t>例：指出下列各公式中的量词辖域及自由变元和约束变元</a:t>
            </a:r>
          </a:p>
        </p:txBody>
      </p:sp>
      <p:sp>
        <p:nvSpPr>
          <p:cNvPr id="12494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68313" y="1450975"/>
            <a:ext cx="82296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800">
                <a:latin typeface="宋体" pitchFamily="2" charset="-122"/>
              </a:rPr>
              <a:t>x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800">
                <a:latin typeface="宋体" pitchFamily="2" charset="-122"/>
              </a:rPr>
              <a:t>y(P(x)∧Q(y))→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800">
                <a:latin typeface="宋体" pitchFamily="2" charset="-122"/>
              </a:rPr>
              <a:t>zR(z)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的辖域</a:t>
            </a:r>
            <a:r>
              <a:rPr lang="zh-CN" altLang="en-US" sz="24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>
                <a:latin typeface="宋体" pitchFamily="2" charset="-122"/>
              </a:rPr>
              <a:t>y(P(x)∧Q(y))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>
                <a:latin typeface="宋体" pitchFamily="2" charset="-122"/>
              </a:rPr>
              <a:t>y</a:t>
            </a:r>
            <a:r>
              <a:rPr lang="zh-CN" altLang="en-US" sz="2400">
                <a:latin typeface="宋体" pitchFamily="2" charset="-122"/>
              </a:rPr>
              <a:t>的辖域</a:t>
            </a:r>
            <a:r>
              <a:rPr lang="en-US" altLang="zh-CN" sz="2400">
                <a:latin typeface="宋体" pitchFamily="2" charset="-122"/>
              </a:rPr>
              <a:t>P(x)∧Q(y)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>
                <a:latin typeface="宋体" pitchFamily="2" charset="-122"/>
              </a:rPr>
              <a:t>z</a:t>
            </a:r>
            <a:r>
              <a:rPr lang="zh-CN" altLang="en-US" sz="2400">
                <a:latin typeface="宋体" pitchFamily="2" charset="-122"/>
              </a:rPr>
              <a:t>的辖域</a:t>
            </a:r>
            <a:r>
              <a:rPr lang="en-US" altLang="zh-CN" sz="2400">
                <a:latin typeface="宋体" pitchFamily="2" charset="-122"/>
              </a:rPr>
              <a:t>R(z)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800">
                <a:latin typeface="宋体" pitchFamily="2" charset="-122"/>
              </a:rPr>
              <a:t>x(P(x,y)→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800">
                <a:latin typeface="宋体" pitchFamily="2" charset="-122"/>
              </a:rPr>
              <a:t>yQ(x,y,z))∧S(x,z)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的辖域</a:t>
            </a:r>
            <a:r>
              <a:rPr lang="en-US" altLang="zh-CN" sz="2400">
                <a:latin typeface="宋体" pitchFamily="2" charset="-122"/>
              </a:rPr>
              <a:t>P(x,y)→</a:t>
            </a:r>
            <a:r>
              <a:rPr lang="en-US" altLang="zh-CN" sz="24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>
                <a:latin typeface="宋体" pitchFamily="2" charset="-122"/>
              </a:rPr>
              <a:t>yQ(x,y,z)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	</a:t>
            </a:r>
            <a:r>
              <a:rPr lang="zh-CN" altLang="en-US" sz="2400">
                <a:latin typeface="宋体" pitchFamily="2" charset="-122"/>
              </a:rPr>
              <a:t>其中</a:t>
            </a:r>
            <a:r>
              <a:rPr kumimoji="1" lang="en-US" altLang="zh-CN" sz="2400">
                <a:latin typeface="宋体" pitchFamily="2" charset="-122"/>
              </a:rPr>
              <a:t>x</a:t>
            </a:r>
            <a:r>
              <a:rPr kumimoji="1" lang="zh-CN" altLang="en-US" sz="2400">
                <a:latin typeface="宋体" pitchFamily="2" charset="-122"/>
              </a:rPr>
              <a:t>是约束变元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>
                <a:latin typeface="宋体" pitchFamily="2" charset="-122"/>
              </a:rPr>
              <a:t>	</a:t>
            </a:r>
            <a:r>
              <a:rPr kumimoji="1" lang="en-US" altLang="zh-CN" sz="2400">
                <a:latin typeface="宋体" pitchFamily="2" charset="-122"/>
              </a:rPr>
              <a:t>y</a:t>
            </a:r>
            <a:r>
              <a:rPr kumimoji="1" lang="zh-CN" altLang="en-US" sz="2400">
                <a:latin typeface="宋体" pitchFamily="2" charset="-122"/>
              </a:rPr>
              <a:t>是自由变元</a:t>
            </a:r>
            <a:endParaRPr lang="zh-CN" altLang="en-US" sz="240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2400">
                <a:latin typeface="宋体" pitchFamily="2" charset="-122"/>
              </a:rPr>
              <a:t>y</a:t>
            </a:r>
            <a:r>
              <a:rPr lang="zh-CN" altLang="en-US" sz="2400">
                <a:latin typeface="宋体" pitchFamily="2" charset="-122"/>
              </a:rPr>
              <a:t>的辖域</a:t>
            </a:r>
            <a:r>
              <a:rPr lang="en-US" altLang="zh-CN" sz="2400">
                <a:latin typeface="宋体" pitchFamily="2" charset="-122"/>
              </a:rPr>
              <a:t>Q(x,y,z)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	</a:t>
            </a:r>
            <a:r>
              <a:rPr lang="zh-CN" altLang="en-US" sz="2400">
                <a:latin typeface="宋体" pitchFamily="2" charset="-122"/>
              </a:rPr>
              <a:t>其中</a:t>
            </a:r>
            <a:r>
              <a:rPr kumimoji="1" lang="en-US" altLang="zh-CN" sz="2400">
                <a:latin typeface="宋体" pitchFamily="2" charset="-122"/>
              </a:rPr>
              <a:t>y</a:t>
            </a:r>
            <a:r>
              <a:rPr kumimoji="1" lang="zh-CN" altLang="en-US" sz="2400">
                <a:latin typeface="宋体" pitchFamily="2" charset="-122"/>
              </a:rPr>
              <a:t>是约束变元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>
                <a:latin typeface="宋体" pitchFamily="2" charset="-122"/>
              </a:rPr>
              <a:t>	</a:t>
            </a:r>
            <a:r>
              <a:rPr kumimoji="1" lang="en-US" altLang="zh-CN" sz="2400">
                <a:latin typeface="宋体" pitchFamily="2" charset="-122"/>
              </a:rPr>
              <a:t>x, z</a:t>
            </a:r>
            <a:r>
              <a:rPr kumimoji="1" lang="zh-CN" altLang="en-US" sz="2400">
                <a:latin typeface="宋体" pitchFamily="2" charset="-122"/>
              </a:rPr>
              <a:t>是自由变元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>
                <a:latin typeface="宋体" pitchFamily="2" charset="-122"/>
              </a:rPr>
              <a:t>S(x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r>
              <a:rPr kumimoji="1" lang="en-US" altLang="zh-CN" sz="2400">
                <a:latin typeface="宋体" pitchFamily="2" charset="-122"/>
              </a:rPr>
              <a:t>z)</a:t>
            </a:r>
            <a:r>
              <a:rPr kumimoji="1" lang="zh-CN" altLang="en-US" sz="2400">
                <a:latin typeface="宋体" pitchFamily="2" charset="-122"/>
              </a:rPr>
              <a:t>中</a:t>
            </a:r>
            <a:r>
              <a:rPr kumimoji="1" lang="en-US" altLang="zh-CN" sz="2400">
                <a:latin typeface="宋体" pitchFamily="2" charset="-122"/>
              </a:rPr>
              <a:t>x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r>
              <a:rPr kumimoji="1" lang="en-US" altLang="zh-CN" sz="2400">
                <a:latin typeface="宋体" pitchFamily="2" charset="-122"/>
              </a:rPr>
              <a:t>z</a:t>
            </a:r>
            <a:r>
              <a:rPr kumimoji="1" lang="zh-CN" altLang="en-US" sz="2400">
                <a:latin typeface="宋体" pitchFamily="2" charset="-122"/>
              </a:rPr>
              <a:t>是自由变元</a:t>
            </a:r>
          </a:p>
        </p:txBody>
      </p:sp>
    </p:spTree>
    <p:extLst>
      <p:ext uri="{BB962C8B-B14F-4D97-AF65-F5344CB8AC3E}">
        <p14:creationId xmlns:p14="http://schemas.microsoft.com/office/powerpoint/2010/main" val="3525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zh-CN" altLang="en-US" sz="4000">
                <a:latin typeface="宋体" pitchFamily="2" charset="-122"/>
              </a:rPr>
              <a:t>对约束变元和自由变元的几点说明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约束变元用什么符号表示无关紧要</a:t>
            </a:r>
          </a:p>
          <a:p>
            <a:pPr lvl="1"/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yA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是一样的 </a:t>
            </a:r>
          </a:p>
          <a:p>
            <a:r>
              <a:rPr lang="zh-CN" altLang="en-US" dirty="0">
                <a:latin typeface="Times New Roman" pitchFamily="18" charset="0"/>
              </a:rPr>
              <a:t>一个谓词公式如果无自由变元，它就表示一个命题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例：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表示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是个大学生</a:t>
            </a:r>
          </a:p>
          <a:p>
            <a:pPr lvl="1"/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或者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</a:rPr>
              <a:t>命题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12875"/>
            <a:ext cx="8382000" cy="51403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P(</a:t>
            </a:r>
            <a:r>
              <a:rPr lang="en-US" altLang="zh-CN" dirty="0" err="1">
                <a:latin typeface="宋体" pitchFamily="2" charset="-122"/>
              </a:rPr>
              <a:t>x,y,z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表示</a:t>
            </a:r>
            <a:r>
              <a:rPr lang="en-US" altLang="zh-CN" dirty="0" err="1">
                <a:latin typeface="宋体" pitchFamily="2" charset="-122"/>
              </a:rPr>
              <a:t>x+y</a:t>
            </a:r>
            <a:r>
              <a:rPr lang="zh-CN" altLang="en-US" dirty="0">
                <a:latin typeface="宋体" pitchFamily="2" charset="-122"/>
              </a:rPr>
              <a:t>＞</a:t>
            </a:r>
            <a:r>
              <a:rPr lang="en-US" altLang="zh-CN" dirty="0">
                <a:latin typeface="宋体" pitchFamily="2" charset="-122"/>
              </a:rPr>
              <a:t>z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假设论域是整数集，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x</a:t>
            </a:r>
            <a:r>
              <a:rPr lang="en-US" altLang="zh-CN" dirty="0" err="1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yP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x,y,z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表示？</a:t>
            </a:r>
          </a:p>
          <a:p>
            <a:pPr lvl="2"/>
            <a:r>
              <a:rPr lang="zh-CN" altLang="en-US" dirty="0">
                <a:latin typeface="Arial"/>
              </a:rPr>
              <a:t>“</a:t>
            </a:r>
            <a:r>
              <a:rPr lang="zh-CN" altLang="en-US" dirty="0">
                <a:latin typeface="宋体" pitchFamily="2" charset="-122"/>
              </a:rPr>
              <a:t>任意给定的整数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</a:rPr>
              <a:t>，都可以找到整数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zh-CN" altLang="en-US" dirty="0">
                <a:latin typeface="宋体" pitchFamily="2" charset="-122"/>
              </a:rPr>
              <a:t>，使得</a:t>
            </a:r>
            <a:r>
              <a:rPr lang="en-US" altLang="zh-CN" dirty="0" err="1">
                <a:latin typeface="宋体" pitchFamily="2" charset="-122"/>
              </a:rPr>
              <a:t>x+y</a:t>
            </a:r>
            <a:r>
              <a:rPr lang="zh-CN" altLang="en-US" dirty="0">
                <a:latin typeface="宋体" pitchFamily="2" charset="-122"/>
              </a:rPr>
              <a:t>＞</a:t>
            </a:r>
            <a:r>
              <a:rPr lang="en-US" altLang="zh-CN" dirty="0">
                <a:latin typeface="宋体" pitchFamily="2" charset="-122"/>
              </a:rPr>
              <a:t>z</a:t>
            </a:r>
            <a:r>
              <a:rPr lang="en-US" altLang="zh-CN" dirty="0">
                <a:latin typeface="Arial"/>
              </a:rPr>
              <a:t>”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令</a:t>
            </a:r>
            <a:r>
              <a:rPr lang="en-US" altLang="zh-CN" dirty="0">
                <a:latin typeface="宋体" pitchFamily="2" charset="-122"/>
              </a:rPr>
              <a:t>z=1</a:t>
            </a:r>
            <a:r>
              <a:rPr lang="zh-CN" altLang="en-US" dirty="0">
                <a:latin typeface="宋体" pitchFamily="2" charset="-122"/>
              </a:rPr>
              <a:t>，则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x</a:t>
            </a:r>
            <a:r>
              <a:rPr lang="en-US" altLang="zh-CN" dirty="0" err="1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yP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x,y,1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表示？</a:t>
            </a:r>
          </a:p>
          <a:p>
            <a:pPr lvl="2"/>
            <a:r>
              <a:rPr lang="zh-CN" altLang="en-US" dirty="0">
                <a:latin typeface="Arial"/>
              </a:rPr>
              <a:t>“</a:t>
            </a:r>
            <a:r>
              <a:rPr lang="zh-CN" altLang="en-US" dirty="0">
                <a:latin typeface="宋体" pitchFamily="2" charset="-122"/>
              </a:rPr>
              <a:t>任意给定的整数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</a:rPr>
              <a:t>，都可以找到整数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zh-CN" altLang="en-US" dirty="0">
                <a:latin typeface="宋体" pitchFamily="2" charset="-122"/>
              </a:rPr>
              <a:t>，使得</a:t>
            </a:r>
            <a:r>
              <a:rPr lang="en-US" altLang="zh-CN" dirty="0" err="1">
                <a:latin typeface="宋体" pitchFamily="2" charset="-122"/>
              </a:rPr>
              <a:t>x+y</a:t>
            </a:r>
            <a:r>
              <a:rPr lang="zh-CN" altLang="en-US" dirty="0">
                <a:latin typeface="宋体" pitchFamily="2" charset="-122"/>
              </a:rPr>
              <a:t>＞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en-US" altLang="zh-CN" dirty="0" smtClean="0">
                <a:latin typeface="Arial"/>
              </a:rPr>
              <a:t>”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en-US" altLang="zh-CN" dirty="0" smtClean="0">
                <a:latin typeface="Arial"/>
              </a:rPr>
              <a:t>…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宋体" pitchFamily="2" charset="-122"/>
              </a:rPr>
              <a:t>x</a:t>
            </a:r>
            <a:r>
              <a:rPr lang="en-US" altLang="zh-CN" dirty="0" err="1">
                <a:latin typeface="宋体" pitchFamily="2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宋体" pitchFamily="2" charset="-122"/>
              </a:rPr>
              <a:t>yP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</a:rPr>
              <a:t>x,y,1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表示？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zh-CN" altLang="en-US" sz="400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8665703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5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94A1-DBA2-4999-BC17-8E920ED5E74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封闭的公式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23850" y="1341438"/>
            <a:ext cx="8435975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4.6</a:t>
            </a:r>
            <a:r>
              <a:rPr lang="en-US" altLang="zh-CN"/>
              <a:t>  </a:t>
            </a:r>
            <a:r>
              <a:rPr lang="zh-CN" altLang="en-US"/>
              <a:t>若公式</a:t>
            </a:r>
            <a:r>
              <a:rPr lang="en-US" altLang="zh-CN" i="1"/>
              <a:t>A</a:t>
            </a:r>
            <a:r>
              <a:rPr lang="zh-CN" altLang="en-US"/>
              <a:t>中不含自由出现的个体变项，则称</a:t>
            </a:r>
            <a:r>
              <a:rPr lang="en-US" altLang="zh-CN" i="1"/>
              <a:t>A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封闭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的公式</a:t>
            </a:r>
            <a:r>
              <a:rPr lang="zh-CN" altLang="en-US"/>
              <a:t>，简称</a:t>
            </a:r>
            <a:r>
              <a:rPr lang="zh-CN" altLang="en-US">
                <a:solidFill>
                  <a:srgbClr val="A50021"/>
                </a:solidFill>
              </a:rPr>
              <a:t>闭式</a:t>
            </a:r>
            <a:r>
              <a:rPr lang="en-US" altLang="zh-CN"/>
              <a:t>.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例如，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)) </a:t>
            </a:r>
            <a:r>
              <a:rPr lang="zh-CN" altLang="en-US"/>
              <a:t>为闭式，</a:t>
            </a:r>
          </a:p>
          <a:p>
            <a:pPr>
              <a:lnSpc>
                <a:spcPct val="90000"/>
              </a:lnSpc>
            </a:pPr>
            <a:r>
              <a:rPr lang="zh-CN" altLang="en-US"/>
              <a:t>而        </a:t>
            </a:r>
            <a:r>
              <a:rPr lang="zh-CN" altLang="en-US">
                <a:sym typeface="Symbol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)) </a:t>
            </a:r>
            <a:r>
              <a:rPr lang="zh-CN" altLang="en-US"/>
              <a:t>不是闭式  </a:t>
            </a:r>
          </a:p>
        </p:txBody>
      </p:sp>
    </p:spTree>
    <p:extLst>
      <p:ext uri="{BB962C8B-B14F-4D97-AF65-F5344CB8AC3E}">
        <p14:creationId xmlns:p14="http://schemas.microsoft.com/office/powerpoint/2010/main" val="4851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10DA-E0DF-48A5-A5EB-593C579B14D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Lucida Sans Unicode" pitchFamily="34" charset="0"/>
              </a:rPr>
              <a:t>公式的解释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9030" name="Group 22"/>
          <p:cNvGrpSpPr>
            <a:grpSpLocks/>
          </p:cNvGrpSpPr>
          <p:nvPr/>
        </p:nvGrpSpPr>
        <p:grpSpPr bwMode="auto">
          <a:xfrm>
            <a:off x="250825" y="1128713"/>
            <a:ext cx="8713788" cy="3563938"/>
            <a:chOff x="158" y="711"/>
            <a:chExt cx="5489" cy="2245"/>
          </a:xfrm>
        </p:grpSpPr>
        <p:graphicFrame>
          <p:nvGraphicFramePr>
            <p:cNvPr id="299024" name="Object 16"/>
            <p:cNvGraphicFramePr>
              <a:graphicFrameLocks noChangeAspect="1"/>
            </p:cNvGraphicFramePr>
            <p:nvPr/>
          </p:nvGraphicFramePr>
          <p:xfrm>
            <a:off x="839" y="2659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9" name="公式" r:id="rId4" imgW="164880" imgH="203040" progId="Equation.3">
                    <p:embed/>
                  </p:oleObj>
                </mc:Choice>
                <mc:Fallback>
                  <p:oleObj name="公式" r:id="rId4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59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2" name="Object 4"/>
            <p:cNvGraphicFramePr>
              <a:graphicFrameLocks noChangeAspect="1"/>
            </p:cNvGraphicFramePr>
            <p:nvPr/>
          </p:nvGraphicFramePr>
          <p:xfrm>
            <a:off x="4468" y="1253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0" name="公式" r:id="rId6" imgW="126720" imgH="215640" progId="Equation.3">
                    <p:embed/>
                  </p:oleObj>
                </mc:Choice>
                <mc:Fallback>
                  <p:oleObj name="公式" r:id="rId6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53"/>
                          <a:ext cx="16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4" name="Object 6"/>
            <p:cNvGraphicFramePr>
              <a:graphicFrameLocks noChangeAspect="1"/>
            </p:cNvGraphicFramePr>
            <p:nvPr/>
          </p:nvGraphicFramePr>
          <p:xfrm>
            <a:off x="2064" y="2066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1" name="公式" r:id="rId8" imgW="164880" imgH="241200" progId="Equation.3">
                    <p:embed/>
                  </p:oleObj>
                </mc:Choice>
                <mc:Fallback>
                  <p:oleObj name="公式" r:id="rId8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66"/>
                          <a:ext cx="21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6" name="Object 8"/>
            <p:cNvGraphicFramePr>
              <a:graphicFrameLocks noChangeAspect="1"/>
            </p:cNvGraphicFramePr>
            <p:nvPr/>
          </p:nvGraphicFramePr>
          <p:xfrm>
            <a:off x="5148" y="2361"/>
            <a:ext cx="2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2" name="公式" r:id="rId10" imgW="164880" imgH="203040" progId="Equation.3">
                    <p:embed/>
                  </p:oleObj>
                </mc:Choice>
                <mc:Fallback>
                  <p:oleObj name="公式" r:id="rId10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361"/>
                          <a:ext cx="20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158" y="711"/>
              <a:ext cx="5489" cy="2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</a:rPr>
                <a:t>定义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itchFamily="18" charset="0"/>
                </a:rPr>
                <a:t>4.7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设</a:t>
              </a:r>
              <a:r>
                <a:rPr lang="en-US" altLang="zh-CN" sz="2400" b="1" dirty="0">
                  <a:solidFill>
                    <a:srgbClr val="000000"/>
                  </a:solidFill>
                  <a:latin typeface="Palace Script MT" pitchFamily="66" charset="0"/>
                </a:rPr>
                <a:t>L</a:t>
              </a:r>
              <a:r>
                <a:rPr lang="en-US" altLang="zh-CN" sz="2400" b="1" i="1" dirty="0"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是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生成的一阶语言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dirty="0">
                  <a:solidFill>
                    <a:srgbClr val="000000"/>
                  </a:solidFill>
                  <a:latin typeface="Palace Script MT" pitchFamily="66" charset="0"/>
                </a:rPr>
                <a:t>L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的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</a:rPr>
                <a:t>解释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由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部分组成：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(a)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非空个体域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(b)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对每一个个体常项符号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有一个    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称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    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中的解释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(c) 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对每一个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元函数符号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有一个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上的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元函数              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        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称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中的解释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   (d)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对每一个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元谓词符号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有一个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上的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元谓词常项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称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中的解释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graphicFrame>
          <p:nvGraphicFramePr>
            <p:cNvPr id="299026" name="Object 18"/>
            <p:cNvGraphicFramePr>
              <a:graphicFrameLocks noChangeAspect="1"/>
            </p:cNvGraphicFramePr>
            <p:nvPr/>
          </p:nvGraphicFramePr>
          <p:xfrm>
            <a:off x="3651" y="1253"/>
            <a:ext cx="1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3" name="公式" r:id="rId12" imgW="126720" imgH="215640" progId="Equation.3">
                    <p:embed/>
                  </p:oleObj>
                </mc:Choice>
                <mc:Fallback>
                  <p:oleObj name="公式" r:id="rId12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253"/>
                          <a:ext cx="1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8" name="Object 20"/>
            <p:cNvGraphicFramePr>
              <a:graphicFrameLocks noChangeAspect="1"/>
            </p:cNvGraphicFramePr>
            <p:nvPr/>
          </p:nvGraphicFramePr>
          <p:xfrm>
            <a:off x="612" y="2069"/>
            <a:ext cx="110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4" name="公式" r:id="rId13" imgW="838080" imgH="241200" progId="Equation.3">
                    <p:embed/>
                  </p:oleObj>
                </mc:Choice>
                <mc:Fallback>
                  <p:oleObj name="公式" r:id="rId13" imgW="838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069"/>
                          <a:ext cx="1101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39750" y="4687893"/>
            <a:ext cx="8208963" cy="1347789"/>
            <a:chOff x="340" y="2953"/>
            <a:chExt cx="5171" cy="849"/>
          </a:xfrm>
        </p:grpSpPr>
        <p:graphicFrame>
          <p:nvGraphicFramePr>
            <p:cNvPr id="299033" name="Object 25"/>
            <p:cNvGraphicFramePr>
              <a:graphicFrameLocks noChangeAspect="1"/>
            </p:cNvGraphicFramePr>
            <p:nvPr/>
          </p:nvGraphicFramePr>
          <p:xfrm>
            <a:off x="4150" y="3249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5" name="公式" r:id="rId15" imgW="126720" imgH="215640" progId="Equation.3">
                    <p:embed/>
                  </p:oleObj>
                </mc:Choice>
                <mc:Fallback>
                  <p:oleObj name="公式" r:id="rId15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249"/>
                          <a:ext cx="16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34" name="Object 26"/>
            <p:cNvGraphicFramePr>
              <a:graphicFrameLocks noChangeAspect="1"/>
            </p:cNvGraphicFramePr>
            <p:nvPr/>
          </p:nvGraphicFramePr>
          <p:xfrm>
            <a:off x="4468" y="3245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6" name="公式" r:id="rId16" imgW="164880" imgH="241200" progId="Equation.3">
                    <p:embed/>
                  </p:oleObj>
                </mc:Choice>
                <mc:Fallback>
                  <p:oleObj name="公式" r:id="rId16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245"/>
                          <a:ext cx="21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35" name="Object 27"/>
            <p:cNvGraphicFramePr>
              <a:graphicFrameLocks noChangeAspect="1"/>
            </p:cNvGraphicFramePr>
            <p:nvPr/>
          </p:nvGraphicFramePr>
          <p:xfrm>
            <a:off x="4830" y="3249"/>
            <a:ext cx="2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7" name="公式" r:id="rId18" imgW="164880" imgH="203040" progId="Equation.3">
                    <p:embed/>
                  </p:oleObj>
                </mc:Choice>
                <mc:Fallback>
                  <p:oleObj name="公式" r:id="rId18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249"/>
                          <a:ext cx="209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340" y="2953"/>
              <a:ext cx="517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设公式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取个体域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itchFamily="18" charset="0"/>
                </a:rPr>
                <a:t>I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把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中的个体常项符号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、函数符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号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、谓词符号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分别替换成它们在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中的解释   、    、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称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所得到的公式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下的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解释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或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在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下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被解释成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.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Lucida Sans Unicode" pitchFamily="34" charset="0"/>
              </a:rPr>
              <a:t>实例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0" y="30645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9444" name="Group 20"/>
          <p:cNvGrpSpPr>
            <a:grpSpLocks/>
          </p:cNvGrpSpPr>
          <p:nvPr/>
        </p:nvGrpSpPr>
        <p:grpSpPr bwMode="auto">
          <a:xfrm>
            <a:off x="323850" y="908720"/>
            <a:ext cx="8569325" cy="3121027"/>
            <a:chOff x="158" y="709"/>
            <a:chExt cx="5398" cy="1966"/>
          </a:xfrm>
        </p:grpSpPr>
        <p:graphicFrame>
          <p:nvGraphicFramePr>
            <p:cNvPr id="359431" name="Object 7"/>
            <p:cNvGraphicFramePr>
              <a:graphicFrameLocks noChangeAspect="1"/>
            </p:cNvGraphicFramePr>
            <p:nvPr/>
          </p:nvGraphicFramePr>
          <p:xfrm>
            <a:off x="657" y="1842"/>
            <a:ext cx="11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1" name="公式" r:id="rId4" imgW="965160" imgH="241200" progId="Equation.3">
                    <p:embed/>
                  </p:oleObj>
                </mc:Choice>
                <mc:Fallback>
                  <p:oleObj name="公式" r:id="rId4" imgW="965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11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32" name="Object 8"/>
            <p:cNvGraphicFramePr>
              <a:graphicFrameLocks noChangeAspect="1"/>
            </p:cNvGraphicFramePr>
            <p:nvPr/>
          </p:nvGraphicFramePr>
          <p:xfrm>
            <a:off x="657" y="1253"/>
            <a:ext cx="4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2" name="公式" r:id="rId6" imgW="355320" imgH="215640" progId="Equation.3">
                    <p:embed/>
                  </p:oleObj>
                </mc:Choice>
                <mc:Fallback>
                  <p:oleObj name="公式" r:id="rId6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46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33" name="Object 9"/>
            <p:cNvGraphicFramePr>
              <a:graphicFrameLocks noChangeAspect="1"/>
            </p:cNvGraphicFramePr>
            <p:nvPr/>
          </p:nvGraphicFramePr>
          <p:xfrm>
            <a:off x="612" y="1525"/>
            <a:ext cx="25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3" name="公式" r:id="rId8" imgW="2095200" imgH="241200" progId="Equation.3">
                    <p:embed/>
                  </p:oleObj>
                </mc:Choice>
                <mc:Fallback>
                  <p:oleObj name="公式" r:id="rId8" imgW="2095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2586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158" y="709"/>
              <a:ext cx="5398" cy="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</a:rPr>
                <a:t>例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itchFamily="18" charset="0"/>
                </a:rPr>
                <a:t>6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给定解释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I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如下：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(a)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个体域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=R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(b)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   (d)</a:t>
              </a:r>
              <a:r>
                <a:rPr lang="en-US" altLang="zh-CN" sz="2400" b="1" dirty="0">
                  <a:latin typeface="Times New Roman" pitchFamily="18" charset="0"/>
                </a:rPr>
                <a:t>           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写出下列公式在</a:t>
              </a:r>
              <a:r>
                <a:rPr lang="en-US" altLang="zh-CN" sz="2400" b="1" i="1" dirty="0"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latin typeface="Times New Roman" pitchFamily="18" charset="0"/>
                </a:rPr>
                <a:t>下的解释</a:t>
              </a:r>
              <a:r>
                <a:rPr lang="en-US" altLang="zh-CN" sz="2400" b="1" dirty="0">
                  <a:latin typeface="Times New Roman" pitchFamily="18" charset="0"/>
                </a:rPr>
                <a:t>, </a:t>
              </a:r>
              <a:r>
                <a:rPr lang="zh-CN" altLang="en-US" sz="2400" b="1" dirty="0">
                  <a:latin typeface="Times New Roman" pitchFamily="18" charset="0"/>
                </a:rPr>
                <a:t>并指出它的真值</a:t>
              </a:r>
              <a:r>
                <a:rPr lang="en-US" altLang="zh-CN" sz="2400" b="1" dirty="0">
                  <a:latin typeface="Times New Roman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   (1) 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),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g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))</a:t>
              </a:r>
            </a:p>
          </p:txBody>
        </p: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611188" y="400434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+0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真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539750" y="443614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971550" y="4940970"/>
            <a:ext cx="496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假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539750" y="5345782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971550" y="5850607"/>
            <a:ext cx="6769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=0)             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真值不定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不是命题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/>
      <p:bldP spid="359445" grpId="0"/>
      <p:bldP spid="359446" grpId="0"/>
      <p:bldP spid="359447" grpId="0"/>
      <p:bldP spid="3594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EE2-54A5-4968-87AA-4C1AAC518B6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公式的类型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895850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</a:rPr>
              <a:t>定理</a:t>
            </a:r>
            <a:r>
              <a:rPr lang="en-US" altLang="zh-CN" sz="2400" dirty="0">
                <a:solidFill>
                  <a:srgbClr val="A50021"/>
                </a:solidFill>
              </a:rPr>
              <a:t>4.1</a:t>
            </a:r>
            <a:r>
              <a:rPr lang="en-US" altLang="zh-CN" sz="2400" dirty="0"/>
              <a:t>  </a:t>
            </a:r>
            <a:r>
              <a:rPr lang="zh-CN" altLang="en-US" sz="2400" dirty="0"/>
              <a:t>闭式在任何解释下都是命题</a:t>
            </a:r>
          </a:p>
          <a:p>
            <a:pPr marL="0" indent="0">
              <a:buNone/>
            </a:pPr>
            <a:r>
              <a:rPr lang="zh-CN" altLang="en-US" sz="2400" dirty="0"/>
              <a:t>注意</a:t>
            </a:r>
            <a:r>
              <a:rPr lang="en-US" altLang="zh-CN" sz="2400" dirty="0"/>
              <a:t>: </a:t>
            </a:r>
            <a:r>
              <a:rPr lang="zh-CN" altLang="en-US" sz="2400" dirty="0"/>
              <a:t>不是闭式的公式在解释下可能是命题</a:t>
            </a:r>
            <a:r>
              <a:rPr lang="en-US" altLang="zh-CN" sz="2400" dirty="0"/>
              <a:t>, </a:t>
            </a:r>
            <a:r>
              <a:rPr lang="zh-CN" altLang="en-US" sz="2400" dirty="0"/>
              <a:t>也可能不是命题</a:t>
            </a:r>
            <a:r>
              <a:rPr lang="en-US" altLang="zh-CN" sz="2400" dirty="0"/>
              <a:t>. </a:t>
            </a:r>
          </a:p>
          <a:p>
            <a:endParaRPr lang="en-US" altLang="zh-CN" sz="2400" dirty="0">
              <a:solidFill>
                <a:srgbClr val="A50021"/>
              </a:solidFill>
            </a:endParaRPr>
          </a:p>
          <a:p>
            <a:r>
              <a:rPr lang="zh-CN" altLang="en-US" sz="2400" dirty="0">
                <a:solidFill>
                  <a:srgbClr val="A50021"/>
                </a:solidFill>
              </a:rPr>
              <a:t>定义</a:t>
            </a:r>
            <a:r>
              <a:rPr lang="en-US" altLang="zh-CN" sz="2400" dirty="0">
                <a:solidFill>
                  <a:srgbClr val="A50021"/>
                </a:solidFill>
              </a:rPr>
              <a:t>4.8 </a:t>
            </a:r>
            <a:r>
              <a:rPr lang="zh-CN" altLang="en-US" sz="2400" dirty="0"/>
              <a:t>若公式</a:t>
            </a:r>
            <a:r>
              <a:rPr lang="en-US" altLang="zh-CN" sz="2400" i="1" dirty="0"/>
              <a:t>A</a:t>
            </a:r>
            <a:r>
              <a:rPr lang="zh-CN" altLang="en-US" sz="2400" dirty="0"/>
              <a:t>在任何解释下均为真</a:t>
            </a:r>
            <a:r>
              <a:rPr lang="en-US" altLang="zh-CN" sz="2400" dirty="0"/>
              <a:t>, 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A50021"/>
                </a:solidFill>
              </a:rPr>
              <a:t>永真式</a:t>
            </a:r>
            <a:r>
              <a:rPr lang="en-US" altLang="zh-CN" sz="2400" dirty="0"/>
              <a:t>(</a:t>
            </a:r>
            <a:r>
              <a:rPr lang="zh-CN" altLang="en-US" sz="2400" dirty="0" smtClean="0">
                <a:solidFill>
                  <a:srgbClr val="A50021"/>
                </a:solidFill>
              </a:rPr>
              <a:t>逻辑有效</a:t>
            </a:r>
            <a:r>
              <a:rPr lang="zh-CN" altLang="en-US" sz="2400" dirty="0">
                <a:solidFill>
                  <a:srgbClr val="A50021"/>
                </a:solidFill>
              </a:rPr>
              <a:t>式</a:t>
            </a:r>
            <a:r>
              <a:rPr lang="en-US" altLang="zh-CN" sz="2400" dirty="0"/>
              <a:t>). </a:t>
            </a:r>
            <a:r>
              <a:rPr lang="zh-CN" altLang="en-US" sz="2400" dirty="0"/>
              <a:t>若</a:t>
            </a:r>
            <a:r>
              <a:rPr lang="en-US" altLang="zh-CN" sz="2400" i="1" dirty="0"/>
              <a:t>A</a:t>
            </a:r>
            <a:r>
              <a:rPr lang="zh-CN" altLang="en-US" sz="2400" dirty="0"/>
              <a:t>在任何解释下均为假</a:t>
            </a:r>
            <a:r>
              <a:rPr lang="en-US" altLang="zh-CN" sz="2400" dirty="0"/>
              <a:t>, 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A50021"/>
                </a:solidFill>
              </a:rPr>
              <a:t>矛盾式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A50021"/>
                </a:solidFill>
              </a:rPr>
              <a:t>永假式</a:t>
            </a:r>
            <a:r>
              <a:rPr lang="en-US" altLang="zh-CN" sz="2400" dirty="0"/>
              <a:t>).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若</a:t>
            </a:r>
            <a:r>
              <a:rPr lang="zh-CN" altLang="en-US" sz="2400" dirty="0"/>
              <a:t>至少有一个解释使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为真</a:t>
            </a:r>
            <a:r>
              <a:rPr lang="en-US" altLang="zh-CN" sz="2400" dirty="0"/>
              <a:t>, 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A50021"/>
                </a:solidFill>
              </a:rPr>
              <a:t>可满足式</a:t>
            </a:r>
            <a:r>
              <a:rPr lang="en-US" altLang="zh-CN" sz="2400" dirty="0"/>
              <a:t>.</a:t>
            </a:r>
          </a:p>
          <a:p>
            <a:pPr>
              <a:spcBef>
                <a:spcPct val="55000"/>
              </a:spcBef>
            </a:pPr>
            <a:endParaRPr lang="en-US" altLang="zh-CN" sz="2400" dirty="0"/>
          </a:p>
          <a:p>
            <a:pPr>
              <a:spcBef>
                <a:spcPct val="55000"/>
              </a:spcBef>
            </a:pPr>
            <a:r>
              <a:rPr lang="zh-CN" altLang="en-US" sz="2400" dirty="0"/>
              <a:t>几点说明：</a:t>
            </a:r>
          </a:p>
          <a:p>
            <a:pPr marL="0" indent="0">
              <a:buNone/>
            </a:pPr>
            <a:r>
              <a:rPr lang="zh-CN" altLang="en-US" sz="2400" dirty="0"/>
              <a:t>     永真式为可满足式，但反之不真 </a:t>
            </a:r>
          </a:p>
          <a:p>
            <a:pPr marL="0" indent="0">
              <a:buNone/>
            </a:pPr>
            <a:r>
              <a:rPr lang="zh-CN" altLang="en-US" sz="2400" dirty="0"/>
              <a:t>     判断公式是否是可满足的</a:t>
            </a:r>
            <a:r>
              <a:rPr lang="en-US" altLang="zh-CN" sz="2400" dirty="0"/>
              <a:t>(</a:t>
            </a:r>
            <a:r>
              <a:rPr lang="zh-CN" altLang="en-US" sz="2400" dirty="0"/>
              <a:t>永真式</a:t>
            </a:r>
            <a:r>
              <a:rPr lang="en-US" altLang="zh-CN" sz="2400" dirty="0"/>
              <a:t>, </a:t>
            </a:r>
            <a:r>
              <a:rPr lang="zh-CN" altLang="en-US" sz="2400" dirty="0"/>
              <a:t>矛盾式</a:t>
            </a:r>
            <a:r>
              <a:rPr lang="en-US" altLang="zh-CN" sz="2400" dirty="0"/>
              <a:t>)</a:t>
            </a:r>
            <a:r>
              <a:rPr lang="zh-CN" altLang="en-US" sz="2400" dirty="0"/>
              <a:t>是不可判定的</a:t>
            </a:r>
          </a:p>
        </p:txBody>
      </p:sp>
    </p:spTree>
    <p:extLst>
      <p:ext uri="{BB962C8B-B14F-4D97-AF65-F5344CB8AC3E}">
        <p14:creationId xmlns:p14="http://schemas.microsoft.com/office/powerpoint/2010/main" val="16955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kumimoji="1" lang="zh-CN" altLang="en-US" dirty="0" smtClean="0"/>
              <a:t>谓词</a:t>
            </a:r>
            <a:r>
              <a:rPr kumimoji="1" lang="zh-CN" altLang="en-US" dirty="0"/>
              <a:t>和量词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111750"/>
          </a:xfrm>
        </p:spPr>
        <p:txBody>
          <a:bodyPr/>
          <a:lstStyle/>
          <a:p>
            <a:r>
              <a:rPr kumimoji="1" lang="en-US" altLang="zh-CN" sz="2800" b="1" dirty="0" smtClean="0"/>
              <a:t>4.1 </a:t>
            </a:r>
            <a:r>
              <a:rPr kumimoji="1" lang="zh-CN" altLang="en-US" sz="2800" b="1" dirty="0"/>
              <a:t>谓词</a:t>
            </a:r>
          </a:p>
          <a:p>
            <a:pPr lvl="1"/>
            <a:r>
              <a:rPr kumimoji="1" lang="zh-CN" altLang="en-US" sz="2400" dirty="0"/>
              <a:t>谓词的概念和表示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如何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对原子命题进一步细分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?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在原子命题中，用来刻划一个个体的性质或几个个体之间关系的成分称为</a:t>
            </a:r>
            <a:r>
              <a:rPr kumimoji="1" lang="zh-CN" altLang="en-US" sz="2000" b="1" i="1" dirty="0">
                <a:solidFill>
                  <a:srgbClr val="FF0000"/>
                </a:solidFill>
              </a:rPr>
              <a:t>谓词</a:t>
            </a:r>
            <a:r>
              <a:rPr kumimoji="1" lang="zh-CN" altLang="en-US" sz="2000" dirty="0"/>
              <a:t>。</a:t>
            </a:r>
          </a:p>
          <a:p>
            <a:pPr lvl="2"/>
            <a:r>
              <a:rPr kumimoji="1" lang="zh-CN" altLang="en-US" sz="2000" dirty="0"/>
              <a:t>刻划一个个体性质的词称为</a:t>
            </a:r>
            <a:r>
              <a:rPr kumimoji="1" lang="zh-CN" altLang="en-US" sz="2000" b="1" i="1" dirty="0">
                <a:solidFill>
                  <a:srgbClr val="FF0000"/>
                </a:solidFill>
              </a:rPr>
              <a:t>一元谓词</a:t>
            </a:r>
            <a:r>
              <a:rPr kumimoji="1" lang="zh-CN" altLang="en-US" sz="2000" dirty="0"/>
              <a:t>；刻划</a:t>
            </a:r>
            <a:r>
              <a:rPr kumimoji="1" lang="en-US" altLang="zh-CN" sz="2000" i="1" dirty="0">
                <a:latin typeface="Times New Roman" pitchFamily="18" charset="0"/>
              </a:rPr>
              <a:t>n</a:t>
            </a:r>
            <a:r>
              <a:rPr kumimoji="1" lang="zh-CN" altLang="en-US" sz="2000" dirty="0"/>
              <a:t>个个体之间关系的词称为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000" b="1" i="1" dirty="0">
                <a:solidFill>
                  <a:srgbClr val="FF0000"/>
                </a:solidFill>
              </a:rPr>
              <a:t>元谓词。</a:t>
            </a:r>
            <a:r>
              <a:rPr kumimoji="1" lang="zh-CN" altLang="en-US" sz="2000" dirty="0"/>
              <a:t>谓词常用大写英文字母表示。</a:t>
            </a:r>
            <a:endParaRPr kumimoji="1" lang="zh-CN" altLang="en-US" sz="2000" b="1" i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sz="2000" dirty="0"/>
              <a:t>谓词与个体词一起才能表示命题。用</a:t>
            </a:r>
            <a:r>
              <a:rPr kumimoji="1" lang="en-US" altLang="zh-CN" sz="2000" dirty="0"/>
              <a:t>A(a)</a:t>
            </a:r>
            <a:r>
              <a:rPr kumimoji="1" lang="zh-CN" altLang="en-US" sz="2000" dirty="0"/>
              <a:t>表示</a:t>
            </a:r>
            <a:r>
              <a:rPr kumimoji="1" lang="zh-CN" altLang="en-US" sz="2000" dirty="0" smtClean="0"/>
              <a:t>“</a:t>
            </a:r>
            <a:r>
              <a:rPr kumimoji="1" lang="en-US" altLang="zh-CN" sz="2000" dirty="0"/>
              <a:t>a</a:t>
            </a:r>
            <a:r>
              <a:rPr kumimoji="1" lang="zh-CN" altLang="en-US" sz="2000" dirty="0" smtClean="0"/>
              <a:t>具有性质</a:t>
            </a:r>
            <a:r>
              <a:rPr kumimoji="1" lang="en-US" altLang="zh-CN" sz="2000" dirty="0" smtClean="0"/>
              <a:t>A”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或“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属于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类”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，用</a:t>
            </a:r>
            <a:r>
              <a:rPr kumimoji="1" lang="en-US" altLang="zh-CN" sz="2000" dirty="0"/>
              <a:t>B(</a:t>
            </a:r>
            <a:r>
              <a:rPr kumimoji="1" lang="en-US" altLang="zh-CN" sz="2000" dirty="0" err="1"/>
              <a:t>a</a:t>
            </a:r>
            <a:r>
              <a:rPr kumimoji="1" lang="en-US" altLang="zh-CN" sz="2000" baseline="-25000" dirty="0" err="1"/>
              <a:t>1</a:t>
            </a:r>
            <a:r>
              <a:rPr kumimoji="1" lang="en-US" altLang="zh-CN" sz="2000" dirty="0" err="1"/>
              <a:t>,a</a:t>
            </a:r>
            <a:r>
              <a:rPr kumimoji="1" lang="en-US" altLang="zh-CN" sz="2000" baseline="-25000" dirty="0" err="1"/>
              <a:t>2</a:t>
            </a:r>
            <a:r>
              <a:rPr kumimoji="1" lang="en-US" altLang="zh-CN" sz="2000" dirty="0"/>
              <a:t>,…,a</a:t>
            </a:r>
            <a:r>
              <a:rPr kumimoji="1" lang="en-US" altLang="zh-CN" sz="2000" baseline="-25000" dirty="0"/>
              <a:t>n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表示“</a:t>
            </a:r>
            <a:r>
              <a:rPr kumimoji="1" lang="en-US" altLang="zh-CN" sz="2000" dirty="0" err="1"/>
              <a:t>a</a:t>
            </a:r>
            <a:r>
              <a:rPr kumimoji="1" lang="en-US" altLang="zh-CN" sz="2000" baseline="-25000" dirty="0" err="1"/>
              <a:t>1</a:t>
            </a:r>
            <a:r>
              <a:rPr kumimoji="1" lang="en-US" altLang="zh-CN" sz="2000" dirty="0" err="1"/>
              <a:t>,a</a:t>
            </a:r>
            <a:r>
              <a:rPr kumimoji="1" lang="en-US" altLang="zh-CN" sz="2000" baseline="-25000" dirty="0" err="1"/>
              <a:t>2</a:t>
            </a:r>
            <a:r>
              <a:rPr kumimoji="1" lang="en-US" altLang="zh-CN" sz="2000" dirty="0"/>
              <a:t>,…,a</a:t>
            </a:r>
            <a:r>
              <a:rPr kumimoji="1" lang="en-US" altLang="zh-CN" sz="2000" baseline="-25000" dirty="0"/>
              <a:t>n</a:t>
            </a:r>
            <a:r>
              <a:rPr kumimoji="1" lang="zh-CN" altLang="en-US" sz="2000" dirty="0"/>
              <a:t>关系满足</a:t>
            </a:r>
            <a:r>
              <a:rPr kumimoji="1" lang="en-US" altLang="zh-CN" sz="2000" dirty="0"/>
              <a:t>B”</a:t>
            </a:r>
            <a:r>
              <a:rPr kumimoji="1" lang="zh-CN" altLang="en-US" sz="2000" dirty="0"/>
              <a:t>。</a:t>
            </a:r>
          </a:p>
          <a:p>
            <a:pPr lvl="1"/>
            <a:r>
              <a:rPr kumimoji="1" lang="zh-CN" altLang="en-US" sz="2400" dirty="0"/>
              <a:t>个体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能够独立存在的事物，思维的对象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通常用小写英文字母</a:t>
            </a:r>
            <a:r>
              <a:rPr lang="en-US" altLang="zh-CN" sz="2000" i="1" dirty="0">
                <a:latin typeface="Times New Roman" pitchFamily="18" charset="0"/>
              </a:rPr>
              <a:t>a</a:t>
            </a:r>
            <a:r>
              <a:rPr lang="zh-CN" altLang="en-US" sz="2000" dirty="0">
                <a:latin typeface="宋体" pitchFamily="2" charset="-122"/>
              </a:rPr>
              <a:t>、</a:t>
            </a:r>
            <a:r>
              <a:rPr lang="en-US" altLang="zh-CN" sz="2000" i="1" dirty="0">
                <a:latin typeface="Times New Roman" pitchFamily="18" charset="0"/>
              </a:rPr>
              <a:t>b</a:t>
            </a:r>
            <a:r>
              <a:rPr lang="zh-CN" altLang="en-US" sz="2000" dirty="0">
                <a:latin typeface="宋体" pitchFamily="2" charset="-122"/>
              </a:rPr>
              <a:t>、</a:t>
            </a:r>
            <a:r>
              <a:rPr lang="en-US" altLang="zh-CN" sz="2000" i="1" dirty="0">
                <a:latin typeface="Times New Roman" pitchFamily="18" charset="0"/>
              </a:rPr>
              <a:t>c</a:t>
            </a:r>
            <a:r>
              <a:rPr lang="zh-CN" altLang="en-US" sz="2000" dirty="0">
                <a:latin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</a:rPr>
              <a:t>...</a:t>
            </a:r>
            <a:r>
              <a:rPr lang="zh-CN" altLang="en-US" sz="2000" dirty="0">
                <a:latin typeface="宋体" pitchFamily="2" charset="-122"/>
              </a:rPr>
              <a:t>表示</a:t>
            </a:r>
            <a:r>
              <a:rPr lang="zh-CN" altLang="en-US" sz="2000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个体常量</a:t>
            </a:r>
          </a:p>
          <a:p>
            <a:pPr lvl="2"/>
            <a:r>
              <a:rPr lang="zh-CN" altLang="en-US" sz="2000" dirty="0">
                <a:latin typeface="宋体" pitchFamily="2" charset="-122"/>
              </a:rPr>
              <a:t>用小写英文字母</a:t>
            </a:r>
            <a:r>
              <a:rPr lang="en-US" altLang="zh-CN" sz="2000" i="1" dirty="0">
                <a:latin typeface="Times New Roman" pitchFamily="18" charset="0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、</a:t>
            </a:r>
            <a:r>
              <a:rPr lang="en-US" altLang="zh-CN" sz="2000" i="1" dirty="0">
                <a:latin typeface="Times New Roman" pitchFamily="18" charset="0"/>
              </a:rPr>
              <a:t>y</a:t>
            </a:r>
            <a:r>
              <a:rPr lang="zh-CN" altLang="en-US" sz="2000" dirty="0">
                <a:latin typeface="宋体" pitchFamily="2" charset="-122"/>
              </a:rPr>
              <a:t>、</a:t>
            </a:r>
            <a:r>
              <a:rPr lang="en-US" altLang="zh-CN" sz="2000" i="1" dirty="0">
                <a:latin typeface="Times New Roman" pitchFamily="18" charset="0"/>
              </a:rPr>
              <a:t>z</a:t>
            </a:r>
            <a:r>
              <a:rPr lang="en-US" altLang="zh-CN" sz="2000" dirty="0">
                <a:latin typeface="宋体" pitchFamily="2" charset="-122"/>
              </a:rPr>
              <a:t>...</a:t>
            </a:r>
            <a:r>
              <a:rPr lang="zh-CN" altLang="en-US" sz="2000" dirty="0">
                <a:latin typeface="宋体" pitchFamily="2" charset="-122"/>
              </a:rPr>
              <a:t>表示任何个体，则称这些字母为</a:t>
            </a:r>
            <a:r>
              <a:rPr lang="zh-CN" altLang="en-US" sz="2000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个体变元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6011863" y="765175"/>
            <a:ext cx="2376487" cy="719138"/>
          </a:xfrm>
          <a:prstGeom prst="wedgeEllipseCallout">
            <a:avLst>
              <a:gd name="adj1" fmla="val -150000"/>
              <a:gd name="adj2" fmla="val 204306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三个要件</a:t>
            </a: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692275" y="2492375"/>
            <a:ext cx="1511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4500563" y="1052513"/>
            <a:ext cx="2951162" cy="504825"/>
          </a:xfrm>
          <a:prstGeom prst="wedgeRoundRectCallout">
            <a:avLst>
              <a:gd name="adj1" fmla="val -92444"/>
              <a:gd name="adj2" fmla="val 19465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以命题逻辑为基础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995738" y="2492375"/>
            <a:ext cx="4608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3635375" y="3860800"/>
            <a:ext cx="5257800" cy="1346200"/>
            <a:chOff x="2290" y="2432"/>
            <a:chExt cx="3312" cy="848"/>
          </a:xfrm>
        </p:grpSpPr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2290" y="2614"/>
              <a:ext cx="8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4450" y="2698"/>
              <a:ext cx="115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ea typeface="楷体_GB2312" pitchFamily="49" charset="-122"/>
                </a:rPr>
                <a:t>谓词命名</a:t>
              </a:r>
              <a:r>
                <a:rPr lang="zh-CN" altLang="en-US" sz="2400" dirty="0" smtClean="0">
                  <a:ea typeface="楷体_GB2312" pitchFamily="49" charset="-122"/>
                </a:rPr>
                <a:t>式</a:t>
              </a:r>
              <a:endParaRPr lang="en-US" altLang="zh-CN" sz="2400" dirty="0" smtClean="0"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(</a:t>
              </a:r>
              <a:r>
                <a:rPr lang="zh-CN" altLang="en-US" sz="2400" dirty="0">
                  <a:ea typeface="楷体_GB2312" pitchFamily="49" charset="-122"/>
                </a:rPr>
                <a:t>谓词填式</a:t>
              </a:r>
              <a:r>
                <a:rPr lang="en-US" altLang="zh-CN" sz="2400" dirty="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>
              <a:off x="3635" y="2432"/>
              <a:ext cx="2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2744" y="2614"/>
              <a:ext cx="0" cy="18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3742" y="2432"/>
              <a:ext cx="0" cy="363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744" y="2795"/>
              <a:ext cx="167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2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bldLvl="5"/>
      <p:bldP spid="90116" grpId="0" animBg="1"/>
      <p:bldP spid="90117" grpId="0" animBg="1"/>
      <p:bldP spid="90117" grpId="1" animBg="1"/>
      <p:bldP spid="90119" grpId="0" animBg="1"/>
      <p:bldP spid="90119" grpId="1" animBg="1"/>
      <p:bldP spid="90120" grpId="0" animBg="1"/>
      <p:bldP spid="9012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2860-C5E9-4966-B6CA-50297A719A6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代换实例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350" indent="22225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0</a:t>
            </a:r>
            <a:r>
              <a:rPr lang="zh-CN" altLang="en-US" dirty="0"/>
              <a:t>是含命题变项 </a:t>
            </a:r>
            <a:r>
              <a:rPr lang="en-US" altLang="zh-CN" i="1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baseline="-25000" dirty="0" err="1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的命题公式，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个谓词公式，用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1</a:t>
            </a:r>
            <a:r>
              <a:rPr lang="en-US" altLang="zh-CN" dirty="0" err="1">
                <a:sym typeface="Symbol" pitchFamily="18" charset="2"/>
              </a:rPr>
              <a:t></a:t>
            </a:r>
            <a:r>
              <a:rPr lang="en-US" altLang="zh-CN" i="1" dirty="0" err="1"/>
              <a:t>i</a:t>
            </a:r>
            <a:r>
              <a:rPr lang="en-US" altLang="zh-CN" dirty="0" err="1">
                <a:sym typeface="Symbol" pitchFamily="18" charset="2"/>
              </a:rPr>
              <a:t></a:t>
            </a:r>
            <a:r>
              <a:rPr lang="en-US" altLang="zh-CN" i="1" dirty="0" err="1"/>
              <a:t>n</a:t>
            </a:r>
            <a:r>
              <a:rPr lang="en-US" altLang="zh-CN" dirty="0"/>
              <a:t>) </a:t>
            </a:r>
            <a:r>
              <a:rPr lang="zh-CN" altLang="en-US" dirty="0"/>
              <a:t>处处代替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0</a:t>
            </a:r>
            <a:r>
              <a:rPr lang="zh-CN" altLang="en-US" dirty="0"/>
              <a:t>中的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/>
              <a:t>，所得公式</a:t>
            </a:r>
            <a:r>
              <a:rPr lang="en-US" altLang="zh-CN" i="1" dirty="0"/>
              <a:t>A</a:t>
            </a:r>
            <a:r>
              <a:rPr lang="zh-CN" altLang="en-US" dirty="0"/>
              <a:t>称为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代换实例</a:t>
            </a:r>
            <a:r>
              <a:rPr lang="en-US" altLang="zh-CN" dirty="0"/>
              <a:t>.</a:t>
            </a:r>
          </a:p>
          <a:p>
            <a:pPr marL="6350" indent="22225">
              <a:spcBef>
                <a:spcPct val="75000"/>
              </a:spcBef>
            </a:pPr>
            <a:r>
              <a:rPr lang="zh-CN" altLang="en-US" dirty="0"/>
              <a:t>例如，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i="1" dirty="0" err="1"/>
              <a:t>xF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</a:t>
            </a:r>
            <a:r>
              <a:rPr lang="en-US" altLang="zh-CN" i="1" dirty="0" err="1"/>
              <a:t>yG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等都是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zh-CN" altLang="en-US" dirty="0"/>
              <a:t>的代换实例</a:t>
            </a:r>
            <a:r>
              <a:rPr lang="en-US" altLang="zh-CN" dirty="0"/>
              <a:t>.</a:t>
            </a:r>
          </a:p>
          <a:p>
            <a:pPr marL="6350" indent="22225">
              <a:lnSpc>
                <a:spcPct val="120000"/>
              </a:lnSpc>
              <a:spcBef>
                <a:spcPct val="7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4.2</a:t>
            </a:r>
            <a:r>
              <a:rPr lang="en-US" altLang="zh-CN" dirty="0"/>
              <a:t> </a:t>
            </a:r>
            <a:r>
              <a:rPr lang="zh-CN" altLang="en-US" dirty="0"/>
              <a:t>重言式的代换实例都是永真式，矛盾式的代换实例都是矛盾式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10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0722-8127-485C-92CB-52C15A95B1F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1150937"/>
          </a:xfrm>
        </p:spPr>
        <p:txBody>
          <a:bodyPr/>
          <a:lstStyle/>
          <a:p>
            <a:pPr marL="441325" indent="-441325"/>
            <a:r>
              <a:rPr lang="zh-CN" altLang="en-US" sz="2400" dirty="0">
                <a:solidFill>
                  <a:srgbClr val="A50021"/>
                </a:solidFill>
              </a:rPr>
              <a:t>例</a:t>
            </a:r>
            <a:r>
              <a:rPr lang="en-US" altLang="zh-CN" sz="2400" dirty="0">
                <a:solidFill>
                  <a:srgbClr val="A50021"/>
                </a:solidFill>
              </a:rPr>
              <a:t>7</a:t>
            </a:r>
            <a:r>
              <a:rPr lang="en-US" altLang="zh-CN" sz="2400" dirty="0"/>
              <a:t>  </a:t>
            </a:r>
            <a:r>
              <a:rPr lang="zh-CN" altLang="en-US" sz="2400" dirty="0"/>
              <a:t>判断下列公式中，哪些是永真式，哪些是矛盾式？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(1) </a:t>
            </a:r>
            <a:r>
              <a:rPr lang="en-US" altLang="zh-CN" sz="2400" dirty="0">
                <a:sym typeface="Symbol" pitchFamily="18" charset="2"/>
              </a:rPr>
              <a:t></a:t>
            </a:r>
            <a:r>
              <a:rPr lang="en-US" altLang="zh-CN" sz="2400" dirty="0" err="1"/>
              <a:t>xF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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</a:t>
            </a:r>
            <a:r>
              <a:rPr lang="en-US" altLang="zh-CN" sz="2400" dirty="0" err="1"/>
              <a:t>yG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</a:t>
            </a:r>
            <a:r>
              <a:rPr lang="en-US" altLang="zh-CN" sz="2400" dirty="0" err="1"/>
              <a:t>xF</a:t>
            </a:r>
            <a:r>
              <a:rPr lang="en-US" altLang="zh-CN" sz="2400" dirty="0"/>
              <a:t>(x))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971550" y="2349500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12775" y="2924175"/>
            <a:ext cx="56880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0" indent="0">
              <a:buClr>
                <a:schemeClr val="accent1"/>
              </a:buClr>
              <a:buSzPct val="65000"/>
            </a:pPr>
            <a:r>
              <a:rPr lang="en-US" altLang="zh-CN" dirty="0">
                <a:latin typeface="+mn-lt"/>
                <a:ea typeface="+mn-ea"/>
              </a:rPr>
              <a:t>(2)  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dirty="0" err="1">
                <a:latin typeface="+mn-lt"/>
                <a:ea typeface="+mn-ea"/>
              </a:rPr>
              <a:t>xF</a:t>
            </a:r>
            <a:r>
              <a:rPr lang="en-US" altLang="zh-CN" dirty="0">
                <a:latin typeface="+mn-lt"/>
                <a:ea typeface="+mn-ea"/>
              </a:rPr>
              <a:t>(x)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</a:t>
            </a:r>
            <a:r>
              <a:rPr lang="en-US" altLang="zh-CN" dirty="0" err="1">
                <a:latin typeface="+mn-lt"/>
                <a:ea typeface="+mn-ea"/>
              </a:rPr>
              <a:t>yG</a:t>
            </a:r>
            <a:r>
              <a:rPr lang="en-US" altLang="zh-CN" dirty="0">
                <a:latin typeface="+mn-lt"/>
                <a:ea typeface="+mn-ea"/>
              </a:rPr>
              <a:t>(y))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</a:t>
            </a:r>
            <a:r>
              <a:rPr lang="en-US" altLang="zh-CN" dirty="0" err="1">
                <a:latin typeface="+mn-lt"/>
                <a:ea typeface="+mn-ea"/>
              </a:rPr>
              <a:t>yG</a:t>
            </a:r>
            <a:r>
              <a:rPr lang="en-US" altLang="zh-CN" dirty="0">
                <a:latin typeface="+mn-lt"/>
                <a:ea typeface="+mn-ea"/>
              </a:rPr>
              <a:t>(y)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971550" y="3500438"/>
            <a:ext cx="6840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/>
              <a:t>矛盾式 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i="1" dirty="0"/>
              <a:t>q </a:t>
            </a:r>
            <a:r>
              <a:rPr lang="zh-CN" altLang="en-US" dirty="0"/>
              <a:t>的代换实例，故为永假式</a:t>
            </a:r>
            <a:r>
              <a:rPr lang="en-US" altLang="zh-CN" dirty="0"/>
              <a:t>. 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612775" y="4006850"/>
            <a:ext cx="46799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0" indent="0">
              <a:buClr>
                <a:schemeClr val="accent1"/>
              </a:buClr>
              <a:buSzPct val="65000"/>
            </a:pPr>
            <a:r>
              <a:rPr lang="en-US" altLang="zh-CN" dirty="0">
                <a:latin typeface="+mn-lt"/>
                <a:ea typeface="+mn-ea"/>
              </a:rPr>
              <a:t>(3) 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dirty="0">
                <a:latin typeface="+mn-lt"/>
                <a:ea typeface="+mn-ea"/>
              </a:rPr>
              <a:t>x(F(x)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+mn-ea"/>
              </a:rPr>
              <a:t>G(x))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1022350" y="4510088"/>
            <a:ext cx="72945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/>
              <a:t>解释</a:t>
            </a:r>
            <a:r>
              <a:rPr lang="en-US" altLang="zh-CN" i="1" dirty="0" err="1"/>
              <a:t>I</a:t>
            </a:r>
            <a:r>
              <a:rPr lang="en-US" altLang="zh-CN" baseline="-25000" dirty="0" err="1"/>
              <a:t>1</a:t>
            </a:r>
            <a:r>
              <a:rPr lang="en-US" altLang="zh-CN" dirty="0"/>
              <a:t>: </a:t>
            </a:r>
            <a:r>
              <a:rPr lang="zh-CN" altLang="en-US" dirty="0"/>
              <a:t>个体域</a:t>
            </a:r>
            <a:r>
              <a:rPr lang="en-US" altLang="zh-CN" dirty="0"/>
              <a:t>N,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&gt;5,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&gt;4,    </a:t>
            </a:r>
            <a:r>
              <a:rPr lang="zh-CN" altLang="en-US" dirty="0"/>
              <a:t>公式为真 </a:t>
            </a:r>
          </a:p>
          <a:p>
            <a:r>
              <a:rPr lang="zh-CN" altLang="en-US" dirty="0"/>
              <a:t>解释</a:t>
            </a:r>
            <a:r>
              <a:rPr lang="en-US" altLang="zh-CN" i="1" dirty="0" err="1"/>
              <a:t>I</a:t>
            </a:r>
            <a:r>
              <a:rPr lang="en-US" altLang="zh-CN" baseline="-25000" dirty="0" err="1"/>
              <a:t>2</a:t>
            </a:r>
            <a:r>
              <a:rPr lang="en-US" altLang="zh-CN" dirty="0"/>
              <a:t>:  </a:t>
            </a:r>
            <a:r>
              <a:rPr lang="zh-CN" altLang="en-US" dirty="0"/>
              <a:t>个体域</a:t>
            </a:r>
            <a:r>
              <a:rPr lang="en-US" altLang="zh-CN" dirty="0"/>
              <a:t>N,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&lt;5,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&lt;4,      </a:t>
            </a:r>
            <a:r>
              <a:rPr lang="zh-CN" altLang="en-US" dirty="0"/>
              <a:t>公式为假</a:t>
            </a:r>
          </a:p>
          <a:p>
            <a:r>
              <a:rPr lang="zh-CN" altLang="en-US" dirty="0"/>
              <a:t>结论</a:t>
            </a:r>
            <a:r>
              <a:rPr lang="en-US" altLang="zh-CN" dirty="0"/>
              <a:t>: </a:t>
            </a:r>
            <a:r>
              <a:rPr lang="zh-CN" altLang="en-US" dirty="0"/>
              <a:t>非永真式的可满足式</a:t>
            </a:r>
          </a:p>
        </p:txBody>
      </p:sp>
    </p:spTree>
    <p:extLst>
      <p:ext uri="{BB962C8B-B14F-4D97-AF65-F5344CB8AC3E}">
        <p14:creationId xmlns:p14="http://schemas.microsoft.com/office/powerpoint/2010/main" val="522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5" grpId="0"/>
      <p:bldP spid="307206" grpId="0"/>
      <p:bldP spid="307207" grpId="0"/>
      <p:bldP spid="3072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C9BF-6D9F-4672-86A9-DA903984A5F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一阶逻辑概述小结</a:t>
            </a:r>
            <a:endParaRPr lang="zh-CN" alt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836712"/>
            <a:ext cx="8496175" cy="5616624"/>
          </a:xfrm>
        </p:spPr>
        <p:txBody>
          <a:bodyPr/>
          <a:lstStyle/>
          <a:p>
            <a:r>
              <a:rPr lang="zh-CN" altLang="en-US" sz="2800" dirty="0"/>
              <a:t>主要内容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个体词、谓词、量词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一阶逻辑命题符号化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一</a:t>
            </a:r>
            <a:r>
              <a:rPr lang="zh-CN" altLang="en-US" dirty="0" smtClean="0">
                <a:latin typeface="Times New Roman" pitchFamily="18" charset="0"/>
              </a:rPr>
              <a:t>阶谓词公式</a:t>
            </a:r>
            <a:endParaRPr lang="en-US" altLang="zh-CN" dirty="0" smtClean="0">
              <a:latin typeface="Times New Roman" pitchFamily="18" charset="0"/>
            </a:endParaRPr>
          </a:p>
          <a:p>
            <a:pPr marL="344487" lvl="1" indent="0">
              <a:buNone/>
            </a:pP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项</a:t>
            </a:r>
            <a:r>
              <a:rPr lang="zh-CN" altLang="en-US" dirty="0">
                <a:latin typeface="Times New Roman" pitchFamily="18" charset="0"/>
              </a:rPr>
              <a:t>、原子公式、合式公式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公式的解释</a:t>
            </a:r>
          </a:p>
          <a:p>
            <a:pPr marL="344487" lvl="1" indent="0">
              <a:buNone/>
            </a:pPr>
            <a:r>
              <a:rPr lang="zh-CN" altLang="en-US" dirty="0" smtClean="0">
                <a:latin typeface="Times New Roman" pitchFamily="18" charset="0"/>
              </a:rPr>
              <a:t>    量词</a:t>
            </a:r>
            <a:r>
              <a:rPr lang="zh-CN" altLang="en-US" dirty="0">
                <a:latin typeface="Times New Roman" pitchFamily="18" charset="0"/>
              </a:rPr>
              <a:t>的辖域、指导变元、个体变项的自由出现与</a:t>
            </a:r>
            <a:r>
              <a:rPr lang="zh-CN" altLang="en-US" dirty="0" smtClean="0">
                <a:latin typeface="Times New Roman" pitchFamily="18" charset="0"/>
              </a:rPr>
              <a:t>约束     </a:t>
            </a:r>
            <a:endParaRPr lang="en-US" altLang="zh-CN" dirty="0">
              <a:latin typeface="Times New Roman" pitchFamily="18" charset="0"/>
            </a:endParaRPr>
          </a:p>
          <a:p>
            <a:pPr marL="344487" lvl="1" indent="0">
              <a:buNone/>
            </a:pP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出现</a:t>
            </a:r>
            <a:r>
              <a:rPr lang="zh-CN" altLang="en-US" dirty="0">
                <a:latin typeface="Times New Roman" pitchFamily="18" charset="0"/>
              </a:rPr>
              <a:t>、闭式、解释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公式的类型</a:t>
            </a:r>
          </a:p>
          <a:p>
            <a:pPr marL="344487" lvl="1" indent="0">
              <a:buNone/>
            </a:pPr>
            <a:r>
              <a:rPr lang="zh-CN" altLang="en-US" dirty="0">
                <a:latin typeface="Times New Roman" pitchFamily="18" charset="0"/>
              </a:rPr>
              <a:t>     永真式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逻辑有效式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、矛盾式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永假式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、可满足</a:t>
            </a:r>
            <a:r>
              <a:rPr lang="zh-CN" altLang="en-US" dirty="0" smtClean="0">
                <a:latin typeface="Times New Roman" pitchFamily="18" charset="0"/>
              </a:rPr>
              <a:t>式</a:t>
            </a:r>
            <a:endParaRPr lang="en-US" altLang="zh-CN" dirty="0" smtClean="0">
              <a:latin typeface="Times New Roman" pitchFamily="18" charset="0"/>
            </a:endParaRPr>
          </a:p>
          <a:p>
            <a:pPr marL="344487" lvl="1" indent="0">
              <a:buNone/>
            </a:pPr>
            <a:r>
              <a:rPr lang="zh-CN" altLang="en-US" dirty="0" smtClean="0">
                <a:latin typeface="Times New Roman" pitchFamily="18" charset="0"/>
              </a:rPr>
              <a:t>作业：</a:t>
            </a:r>
            <a:r>
              <a:rPr lang="en-US" altLang="zh-CN" dirty="0" err="1" smtClean="0">
                <a:latin typeface="Times New Roman" pitchFamily="18" charset="0"/>
              </a:rPr>
              <a:t>P65</a:t>
            </a:r>
            <a:r>
              <a:rPr lang="en-US" altLang="zh-CN" dirty="0" smtClean="0">
                <a:latin typeface="Times New Roman" pitchFamily="18" charset="0"/>
              </a:rPr>
              <a:t> 5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）（</a:t>
            </a:r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</a:rPr>
              <a:t>11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F128-0369-4F11-A15A-5D60A983B6A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/>
            <a:r>
              <a:rPr lang="zh-CN" altLang="en-US" dirty="0"/>
              <a:t>主要内容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一阶逻辑等值式与基本的等值式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置换规则、换名规则、代替规则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前束范式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自然推理</a:t>
            </a:r>
            <a:r>
              <a:rPr lang="zh-CN" altLang="en-US" dirty="0" smtClean="0">
                <a:latin typeface="Times New Roman" pitchFamily="18" charset="0"/>
              </a:rPr>
              <a:t>系统及其</a:t>
            </a:r>
            <a:r>
              <a:rPr lang="zh-CN" altLang="en-US" dirty="0">
                <a:latin typeface="Times New Roman" pitchFamily="18" charset="0"/>
              </a:rPr>
              <a:t>推理规则</a:t>
            </a:r>
          </a:p>
          <a:p>
            <a:pPr marL="361950" indent="-361950"/>
            <a:endParaRPr lang="en-US" altLang="zh-CN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93640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 smtClean="0"/>
              <a:t>一阶逻辑</a:t>
            </a:r>
            <a:r>
              <a:rPr lang="zh-CN" altLang="en-US" dirty="0"/>
              <a:t>等值演算与推理</a:t>
            </a:r>
          </a:p>
        </p:txBody>
      </p:sp>
    </p:spTree>
    <p:extLst>
      <p:ext uri="{BB962C8B-B14F-4D97-AF65-F5344CB8AC3E}">
        <p14:creationId xmlns:p14="http://schemas.microsoft.com/office/powerpoint/2010/main" val="7526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4527-DDC2-4546-919A-0194EC93C8D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>
              <a:lnSpc>
                <a:spcPct val="90000"/>
              </a:lnSpc>
            </a:pP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5.1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是两个谓词公式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如果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是永真式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则</a:t>
            </a:r>
            <a:endParaRPr lang="en-US" altLang="zh-CN" sz="2400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                       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称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等值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记作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并称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等值式</a:t>
            </a:r>
          </a:p>
          <a:p>
            <a:pPr marL="715963" indent="-715963">
              <a:lnSpc>
                <a:spcPct val="90000"/>
              </a:lnSpc>
            </a:pPr>
            <a:endParaRPr lang="zh-CN" altLang="en-US" sz="2400" dirty="0">
              <a:latin typeface="Times New Roman" pitchFamily="18" charset="0"/>
            </a:endParaRPr>
          </a:p>
          <a:p>
            <a:pPr marL="715963" indent="-715963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基本等值式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第一组  命题逻辑中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组基本等值式的代换实例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0" dirty="0">
                <a:latin typeface="Times New Roman" pitchFamily="18" charset="0"/>
              </a:rPr>
              <a:t>   </a:t>
            </a:r>
            <a:r>
              <a:rPr lang="zh-CN" altLang="en-US" sz="2400" b="0" dirty="0" smtClean="0">
                <a:latin typeface="Times New Roman" pitchFamily="18" charset="0"/>
              </a:rPr>
              <a:t>       </a:t>
            </a:r>
            <a:r>
              <a:rPr lang="zh-CN" altLang="en-US" sz="2400" dirty="0">
                <a:latin typeface="Times New Roman" pitchFamily="18" charset="0"/>
              </a:rPr>
              <a:t>例如，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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)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</a:rPr>
              <a:t>xF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i="1" dirty="0" err="1">
                <a:latin typeface="Times New Roman" pitchFamily="18" charset="0"/>
              </a:rPr>
              <a:t>yG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sz="2400" i="1" dirty="0" err="1">
                <a:latin typeface="Times New Roman" pitchFamily="18" charset="0"/>
              </a:rPr>
              <a:t>xF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sz="2400" i="1" dirty="0" err="1">
                <a:latin typeface="Times New Roman" pitchFamily="18" charset="0"/>
              </a:rPr>
              <a:t>yG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</a:rPr>
              <a:t>等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第二组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</a:rPr>
              <a:t>	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消去量词等值式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i="1" dirty="0">
                <a:latin typeface="Times New Roman" pitchFamily="18" charset="0"/>
              </a:rPr>
              <a:t>       </a:t>
            </a:r>
            <a:r>
              <a:rPr lang="en-US" altLang="zh-CN" sz="2400" i="1" dirty="0" smtClean="0">
                <a:latin typeface="Times New Roman" pitchFamily="18" charset="0"/>
              </a:rPr>
              <a:t>	</a:t>
            </a:r>
            <a:r>
              <a:rPr lang="zh-CN" altLang="en-US" sz="2400" i="1" dirty="0" smtClean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D </a:t>
            </a:r>
            <a:r>
              <a:rPr lang="en-US" altLang="zh-CN" sz="2400" dirty="0">
                <a:latin typeface="Times New Roman" pitchFamily="18" charset="0"/>
              </a:rPr>
              <a:t>={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… , 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i="1" baseline="-25000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</a:rPr>
              <a:t>	  </a:t>
            </a:r>
            <a:r>
              <a:rPr lang="en-US" altLang="zh-CN" sz="2400" dirty="0">
                <a:latin typeface="Times New Roman" pitchFamily="18" charset="0"/>
              </a:rPr>
              <a:t>①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</a:rPr>
              <a:t>xA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i="1" baseline="-25000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</a:rPr>
              <a:t>	  </a:t>
            </a:r>
            <a:r>
              <a:rPr lang="en-US" altLang="zh-CN" sz="2400" dirty="0">
                <a:latin typeface="Times New Roman" pitchFamily="18" charset="0"/>
              </a:rPr>
              <a:t>②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Times New Roman" pitchFamily="18" charset="0"/>
              </a:rPr>
              <a:t>xA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a</a:t>
            </a:r>
            <a:r>
              <a:rPr lang="en-US" altLang="zh-CN" sz="2400" baseline="-25000" dirty="0" err="1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en-US" altLang="zh-CN" sz="2400" i="1" baseline="-25000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46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40F-6758-46F5-A24B-AF2F35B9984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974"/>
            <a:ext cx="8424936" cy="56610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(2) </a:t>
            </a:r>
            <a:r>
              <a:rPr lang="zh-CN" altLang="en-US" sz="2600" dirty="0">
                <a:latin typeface="Times New Roman" pitchFamily="18" charset="0"/>
              </a:rPr>
              <a:t>量词否定等值式</a:t>
            </a:r>
          </a:p>
          <a:p>
            <a:pPr marL="0" indent="0">
              <a:buNone/>
            </a:pPr>
            <a:r>
              <a:rPr lang="zh-CN" altLang="en-US" sz="2600" dirty="0">
                <a:latin typeface="Times New Roman" pitchFamily="18" charset="0"/>
              </a:rPr>
              <a:t>       ① </a:t>
            </a:r>
            <a:r>
              <a:rPr lang="zh-CN" altLang="en-US" sz="2600" dirty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 </a:t>
            </a:r>
            <a:r>
              <a:rPr lang="en-US" altLang="zh-CN" sz="2600" i="1" dirty="0" err="1">
                <a:latin typeface="Times New Roman" pitchFamily="18" charset="0"/>
              </a:rPr>
              <a:t>x</a:t>
            </a:r>
            <a:r>
              <a:rPr lang="en-US" altLang="zh-CN" sz="26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i="1" dirty="0" err="1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       ②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 </a:t>
            </a:r>
            <a:r>
              <a:rPr lang="en-US" altLang="zh-CN" sz="2600" i="1" dirty="0" err="1">
                <a:latin typeface="Times New Roman" pitchFamily="18" charset="0"/>
              </a:rPr>
              <a:t>x</a:t>
            </a:r>
            <a:r>
              <a:rPr lang="en-US" altLang="zh-CN" sz="26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i="1" dirty="0" err="1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(3) </a:t>
            </a:r>
            <a:r>
              <a:rPr lang="zh-CN" altLang="en-US" sz="2600" dirty="0">
                <a:latin typeface="Times New Roman" pitchFamily="18" charset="0"/>
              </a:rPr>
              <a:t>量词辖域收缩与扩张等值式</a:t>
            </a:r>
            <a:r>
              <a:rPr lang="en-US" altLang="zh-CN" sz="2600" dirty="0">
                <a:latin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      </a:t>
            </a:r>
            <a:r>
              <a:rPr lang="en-US" altLang="zh-CN" sz="2600" i="1" dirty="0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zh-CN" altLang="en-US" sz="2600" dirty="0">
                <a:latin typeface="Times New Roman" pitchFamily="18" charset="0"/>
              </a:rPr>
              <a:t>是含 </a:t>
            </a:r>
            <a:r>
              <a:rPr lang="en-US" altLang="zh-CN" sz="2600" i="1" dirty="0">
                <a:latin typeface="Times New Roman" pitchFamily="18" charset="0"/>
              </a:rPr>
              <a:t>x </a:t>
            </a:r>
            <a:r>
              <a:rPr lang="zh-CN" altLang="en-US" sz="2600" dirty="0">
                <a:latin typeface="Times New Roman" pitchFamily="18" charset="0"/>
              </a:rPr>
              <a:t>自由出现的公式，</a:t>
            </a:r>
            <a:r>
              <a:rPr lang="en-US" altLang="zh-CN" sz="2600" i="1" dirty="0">
                <a:latin typeface="Times New Roman" pitchFamily="18" charset="0"/>
              </a:rPr>
              <a:t>B </a:t>
            </a:r>
            <a:r>
              <a:rPr lang="zh-CN" altLang="en-US" sz="2600" dirty="0">
                <a:latin typeface="Times New Roman" pitchFamily="18" charset="0"/>
              </a:rPr>
              <a:t>中不含 </a:t>
            </a:r>
            <a:r>
              <a:rPr lang="en-US" altLang="zh-CN" sz="2600" i="1" dirty="0">
                <a:latin typeface="Times New Roman" pitchFamily="18" charset="0"/>
              </a:rPr>
              <a:t>x </a:t>
            </a:r>
            <a:r>
              <a:rPr lang="zh-CN" altLang="en-US" sz="2600" dirty="0">
                <a:latin typeface="Times New Roman" pitchFamily="18" charset="0"/>
              </a:rPr>
              <a:t>的自由出现</a:t>
            </a:r>
          </a:p>
          <a:p>
            <a:r>
              <a:rPr lang="zh-CN" altLang="en-US" sz="2600" dirty="0">
                <a:latin typeface="Times New Roman" pitchFamily="18" charset="0"/>
              </a:rPr>
              <a:t>     关于全称量词的：</a:t>
            </a:r>
          </a:p>
          <a:p>
            <a:pPr marL="0" indent="0">
              <a:buNone/>
            </a:pPr>
            <a:r>
              <a:rPr lang="zh-CN" altLang="en-US" sz="2600" dirty="0">
                <a:latin typeface="Times New Roman" pitchFamily="18" charset="0"/>
              </a:rPr>
              <a:t>         ① </a:t>
            </a:r>
            <a:r>
              <a:rPr lang="zh-CN" altLang="en-US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endParaRPr lang="en-US" altLang="zh-CN" sz="26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         ②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endParaRPr lang="en-US" altLang="zh-CN" sz="26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         ③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endParaRPr lang="en-US" altLang="zh-CN" sz="26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</a:rPr>
              <a:t>         ④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 err="1">
                <a:latin typeface="Times New Roman" pitchFamily="18" charset="0"/>
              </a:rPr>
              <a:t>B</a:t>
            </a:r>
            <a:r>
              <a:rPr lang="en-US" altLang="zh-CN" sz="2600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i="1" dirty="0" err="1">
                <a:latin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)) 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en-US" altLang="zh-CN" sz="2600" i="1" dirty="0">
                <a:latin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  <a:sym typeface="Symbol" pitchFamily="18" charset="2"/>
              </a:rPr>
              <a:t></a:t>
            </a:r>
            <a:r>
              <a:rPr lang="en-US" altLang="zh-CN" sz="2600" i="1" dirty="0" err="1">
                <a:latin typeface="Times New Roman" pitchFamily="18" charset="0"/>
              </a:rPr>
              <a:t>xA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5723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BD0B-84C2-47EF-AC6F-3F8AC5BA703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2"/>
            <a:ext cx="8229600" cy="4464719"/>
          </a:xfrm>
        </p:spPr>
        <p:txBody>
          <a:bodyPr/>
          <a:lstStyle/>
          <a:p>
            <a:pPr marL="457200" indent="-457200"/>
            <a:r>
              <a:rPr lang="zh-CN" altLang="en-US" dirty="0" smtClean="0">
                <a:latin typeface="Times New Roman" pitchFamily="18" charset="0"/>
              </a:rPr>
              <a:t>关于</a:t>
            </a:r>
            <a:r>
              <a:rPr lang="zh-CN" altLang="en-US" dirty="0">
                <a:latin typeface="Times New Roman" pitchFamily="18" charset="0"/>
              </a:rPr>
              <a:t>存在量词的：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        ①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dirty="0">
                <a:latin typeface="Times New Roman" pitchFamily="18" charset="0"/>
              </a:rPr>
              <a:t>B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    ②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>
                <a:latin typeface="Times New Roman" pitchFamily="18" charset="0"/>
              </a:rPr>
              <a:t>B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    ③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B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    ④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(4) </a:t>
            </a:r>
            <a:r>
              <a:rPr lang="zh-CN" altLang="en-US" dirty="0">
                <a:latin typeface="Times New Roman" pitchFamily="18" charset="0"/>
              </a:rPr>
              <a:t>量词分配等值式 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 ①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i="1" dirty="0" err="1">
                <a:latin typeface="Times New Roman" pitchFamily="18" charset="0"/>
              </a:rPr>
              <a:t>xB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</a:rPr>
              <a:t>②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</a:rPr>
              <a:t>xA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i="1" dirty="0" err="1">
                <a:latin typeface="Times New Roman" pitchFamily="18" charset="0"/>
              </a:rPr>
              <a:t>xB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457200" indent="-457200"/>
            <a:r>
              <a:rPr lang="zh-CN" altLang="en-US" dirty="0">
                <a:latin typeface="Times New Roman" pitchFamily="18" charset="0"/>
              </a:rPr>
              <a:t>注意：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dirty="0">
                <a:latin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dirty="0">
                <a:latin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dirty="0">
                <a:latin typeface="Times New Roman" pitchFamily="18" charset="0"/>
              </a:rPr>
              <a:t>无分配律</a:t>
            </a:r>
          </a:p>
        </p:txBody>
      </p:sp>
    </p:spTree>
    <p:extLst>
      <p:ext uri="{BB962C8B-B14F-4D97-AF65-F5344CB8AC3E}">
        <p14:creationId xmlns:p14="http://schemas.microsoft.com/office/powerpoint/2010/main" val="3767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A9F-1B5F-43B7-87E0-B85B3996D5E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置换规则、换名规则、代替规则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24614" cy="4608512"/>
          </a:xfrm>
        </p:spPr>
        <p:txBody>
          <a:bodyPr/>
          <a:lstStyle/>
          <a:p>
            <a:pPr marL="609600" indent="-609600"/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</a:rPr>
              <a:t>置换规则</a:t>
            </a:r>
            <a:endParaRPr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     设</a:t>
            </a:r>
            <a:r>
              <a:rPr lang="zh-CN" altLang="en-US" sz="2800" i="1" dirty="0">
                <a:latin typeface="Times New Roman" pitchFamily="18" charset="0"/>
                <a:sym typeface="Symbol" pitchFamily="18" charset="2"/>
              </a:rPr>
              <a:t>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是含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的公式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那么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则</a:t>
            </a:r>
            <a:r>
              <a:rPr lang="zh-CN" altLang="en-US" sz="2800" i="1" dirty="0">
                <a:latin typeface="Times New Roman" pitchFamily="18" charset="0"/>
                <a:sym typeface="Symbol" pitchFamily="18" charset="2"/>
              </a:rPr>
              <a:t>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)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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).</a:t>
            </a:r>
          </a:p>
          <a:p>
            <a:pPr marL="609600" indent="-609600"/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</a:rPr>
              <a:t>换名规则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    设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为一公式，将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中某量词辖域中个体变项的所有</a:t>
            </a:r>
            <a:r>
              <a:rPr lang="zh-CN" altLang="en-US" sz="2800" dirty="0" smtClean="0">
                <a:latin typeface="Times New Roman" pitchFamily="18" charset="0"/>
              </a:rPr>
              <a:t>约束出现</a:t>
            </a:r>
            <a:r>
              <a:rPr lang="zh-CN" altLang="en-US" sz="2800" dirty="0">
                <a:latin typeface="Times New Roman" pitchFamily="18" charset="0"/>
              </a:rPr>
              <a:t>及相应的指导变元换成该量词辖域中未曾出现过的</a:t>
            </a:r>
            <a:r>
              <a:rPr lang="zh-CN" altLang="en-US" sz="2800" dirty="0" smtClean="0">
                <a:latin typeface="Times New Roman" pitchFamily="18" charset="0"/>
              </a:rPr>
              <a:t>个体</a:t>
            </a:r>
            <a:r>
              <a:rPr lang="zh-CN" altLang="en-US" sz="2800" dirty="0">
                <a:latin typeface="Times New Roman" pitchFamily="18" charset="0"/>
              </a:rPr>
              <a:t>变项符号，其余部分不变，设所得公式为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dirty="0">
                <a:latin typeface="Times New Roman" pitchFamily="18" charset="0"/>
              </a:rPr>
              <a:t>，则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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  <a:p>
            <a:pPr marL="609600" indent="-609600"/>
            <a:r>
              <a:rPr lang="en-US" altLang="zh-CN" sz="2800" dirty="0">
                <a:latin typeface="Times New Roman" pitchFamily="18" charset="0"/>
              </a:rPr>
              <a:t>3.  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</a:rPr>
              <a:t>代替规则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</a:rPr>
              <a:t>    设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为一公式，将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中某个个体变项的所有自由出现用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</a:rPr>
              <a:t>中未曾</a:t>
            </a:r>
            <a:r>
              <a:rPr lang="zh-CN" altLang="en-US" sz="2800" dirty="0">
                <a:latin typeface="Times New Roman" pitchFamily="18" charset="0"/>
              </a:rPr>
              <a:t>出现过的个体变项符号代替，其余部分不变，设</a:t>
            </a:r>
            <a:r>
              <a:rPr lang="zh-CN" altLang="en-US" sz="2800" dirty="0" smtClean="0">
                <a:latin typeface="Times New Roman" pitchFamily="18" charset="0"/>
              </a:rPr>
              <a:t>所得公式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dirty="0">
                <a:latin typeface="Times New Roman" pitchFamily="18" charset="0"/>
              </a:rPr>
              <a:t>，则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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4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DE11-86DC-4DEF-8122-A4F7E793905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008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将下面命题用两种形式符号化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并证明两者等值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(1) </a:t>
            </a:r>
            <a:r>
              <a:rPr lang="zh-CN" altLang="en-US" dirty="0">
                <a:latin typeface="Times New Roman" pitchFamily="18" charset="0"/>
              </a:rPr>
              <a:t>没有不犯错误的人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701675" y="2780928"/>
            <a:ext cx="7615238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itchFamily="18" charset="0"/>
              </a:rPr>
              <a:t>解 令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</a:rPr>
              <a:t>是人，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</a:rPr>
              <a:t>犯错误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 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      </a:t>
            </a:r>
            <a:r>
              <a:rPr lang="zh-CN" altLang="en-US" sz="2400" b="1" dirty="0">
                <a:latin typeface="Times New Roman" pitchFamily="18" charset="0"/>
              </a:rPr>
              <a:t>或     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     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251520" y="3725491"/>
            <a:ext cx="6624637" cy="195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       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         </a:t>
            </a:r>
            <a:r>
              <a:rPr lang="zh-CN" altLang="en-US" sz="2400" b="1" dirty="0">
                <a:latin typeface="Times New Roman" pitchFamily="18" charset="0"/>
              </a:rPr>
              <a:t>量词否定等值式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            </a:t>
            </a:r>
            <a:r>
              <a:rPr lang="zh-CN" altLang="en-US" sz="2400" b="1" dirty="0">
                <a:latin typeface="Times New Roman" pitchFamily="18" charset="0"/>
              </a:rPr>
              <a:t>置换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         </a:t>
            </a:r>
            <a:r>
              <a:rPr lang="en-US" altLang="zh-CN" sz="2400" b="1" dirty="0" smtClean="0">
                <a:latin typeface="Times New Roman" pitchFamily="18" charset="0"/>
              </a:rPr>
              <a:t>    </a:t>
            </a:r>
            <a:r>
              <a:rPr lang="zh-CN" altLang="en-US" sz="2400" b="1" dirty="0">
                <a:latin typeface="Times New Roman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1894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323F-6704-452A-97B5-3AD274D0B75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5554663" cy="574675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不是所有的人都爱看电影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8313" y="1628775"/>
            <a:ext cx="7615237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解 令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是人，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：爱看电影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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或   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))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755650" y="2781300"/>
            <a:ext cx="6408738" cy="21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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</a:t>
            </a:r>
            <a:endParaRPr lang="en-US" altLang="zh-CN" sz="28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 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  </a:t>
            </a:r>
            <a:r>
              <a:rPr lang="zh-CN" altLang="en-US" sz="2800" b="1">
                <a:latin typeface="Times New Roman" pitchFamily="18" charset="0"/>
              </a:rPr>
              <a:t>量词否定等值式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 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 </a:t>
            </a:r>
            <a:r>
              <a:rPr lang="zh-CN" altLang="en-US" sz="2800" b="1">
                <a:latin typeface="Times New Roman" pitchFamily="18" charset="0"/>
              </a:rPr>
              <a:t>置换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    </a:t>
            </a:r>
            <a:r>
              <a:rPr lang="zh-CN" altLang="en-US" sz="2800" b="1">
                <a:latin typeface="Times New Roman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6383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  <p:bldP spid="3010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4413" y="908050"/>
            <a:ext cx="7086600" cy="54102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/>
              <a:t>(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/>
              <a:t>) 5</a:t>
            </a:r>
            <a:r>
              <a:rPr kumimoji="1" lang="zh-CN" altLang="en-US"/>
              <a:t>是质数        		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/>
              <a:t>(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/>
              <a:t>) </a:t>
            </a:r>
            <a:r>
              <a:rPr kumimoji="1" lang="zh-CN" altLang="en-US"/>
              <a:t>张明生于北京		</a:t>
            </a:r>
            <a:endParaRPr kumimoji="1" lang="zh-CN" altLang="en-US" i="1"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/>
              <a:t>(</a:t>
            </a:r>
            <a:r>
              <a:rPr kumimoji="1" lang="en-US" altLang="zh-CN" i="1">
                <a:latin typeface="Times New Roman" pitchFamily="18" charset="0"/>
              </a:rPr>
              <a:t>c</a:t>
            </a:r>
            <a:r>
              <a:rPr kumimoji="1" lang="en-US" altLang="zh-CN"/>
              <a:t>) 7=3×2		</a:t>
            </a:r>
            <a:r>
              <a:rPr kumimoji="1" lang="en-US" altLang="zh-CN">
                <a:latin typeface="Times New Roman" pitchFamily="18" charset="0"/>
              </a:rPr>
              <a:t>	</a:t>
            </a:r>
            <a:endParaRPr kumimoji="1" lang="en-US" altLang="zh-CN" i="1"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i="1">
                <a:latin typeface="Times New Roman" pitchFamily="18" charset="0"/>
              </a:rPr>
              <a:t>P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)</a:t>
            </a:r>
            <a:r>
              <a:rPr kumimoji="1" lang="zh-CN" altLang="en-US"/>
              <a:t>：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zh-CN" altLang="en-US"/>
              <a:t>是质数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i="1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)</a:t>
            </a:r>
            <a:r>
              <a:rPr kumimoji="1" lang="zh-CN" altLang="en-US">
                <a:latin typeface="Times New Roman" pitchFamily="18" charset="0"/>
              </a:rPr>
              <a:t>：</a:t>
            </a:r>
            <a:r>
              <a:rPr kumimoji="1" lang="zh-CN" altLang="en-US"/>
              <a:t> 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zh-CN" altLang="en-US"/>
              <a:t>生于</a:t>
            </a:r>
            <a:r>
              <a:rPr kumimoji="1" lang="en-US" altLang="zh-CN" i="1">
                <a:latin typeface="Times New Roman" pitchFamily="18" charset="0"/>
              </a:rPr>
              <a:t>y 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：张明，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：北京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i="1">
                <a:latin typeface="Times New Roman" pitchFamily="18" charset="0"/>
              </a:rPr>
              <a:t>H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en-US" altLang="zh-CN" i="1">
                <a:latin typeface="Times New Roman" pitchFamily="18" charset="0"/>
              </a:rPr>
              <a:t>z</a:t>
            </a:r>
            <a:r>
              <a:rPr kumimoji="1" lang="en-US" altLang="zh-CN">
                <a:latin typeface="Times New Roman" pitchFamily="18" charset="0"/>
              </a:rPr>
              <a:t>)</a:t>
            </a:r>
            <a:r>
              <a:rPr kumimoji="1" lang="en-US" altLang="zh-CN"/>
              <a:t> </a:t>
            </a:r>
            <a:r>
              <a:rPr kumimoji="1" lang="zh-CN" altLang="en-US"/>
              <a:t>：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/>
              <a:t>=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/>
              <a:t>×</a:t>
            </a:r>
            <a:r>
              <a:rPr kumimoji="1" lang="en-US" altLang="zh-CN" i="1">
                <a:latin typeface="Times New Roman" pitchFamily="18" charset="0"/>
              </a:rPr>
              <a:t>z</a:t>
            </a:r>
            <a:endParaRPr lang="en-US" altLang="zh-C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643438" y="100488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P</a:t>
            </a:r>
            <a:r>
              <a:rPr kumimoji="1" lang="en-US" altLang="zh-CN" sz="2800">
                <a:latin typeface="Times New Roman" pitchFamily="18" charset="0"/>
              </a:rPr>
              <a:t>(5)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572000" y="179546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G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572000" y="25288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i="1" dirty="0">
                <a:latin typeface="Times New Roman" pitchFamily="18" charset="0"/>
              </a:rPr>
              <a:t>H</a:t>
            </a:r>
            <a:r>
              <a:rPr kumimoji="1" lang="en-US" altLang="zh-CN" sz="2800" dirty="0">
                <a:latin typeface="Times New Roman" pitchFamily="18" charset="0"/>
              </a:rPr>
              <a:t>(7,3,2)</a:t>
            </a:r>
          </a:p>
        </p:txBody>
      </p: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1187624" y="4941168"/>
            <a:ext cx="838200" cy="822325"/>
            <a:chOff x="816" y="3264"/>
            <a:chExt cx="528" cy="518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960" y="3264"/>
              <a:ext cx="1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1008" y="3264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816" y="3552"/>
              <a:ext cx="5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楷体_GB2312" pitchFamily="49" charset="-122"/>
                </a:rPr>
                <a:t>谓词</a:t>
              </a:r>
            </a:p>
          </p:txBody>
        </p:sp>
      </p:grpSp>
      <p:grpSp>
        <p:nvGrpSpPr>
          <p:cNvPr id="4121" name="Group 25"/>
          <p:cNvGrpSpPr>
            <a:grpSpLocks/>
          </p:cNvGrpSpPr>
          <p:nvPr/>
        </p:nvGrpSpPr>
        <p:grpSpPr bwMode="auto">
          <a:xfrm>
            <a:off x="1797224" y="4941168"/>
            <a:ext cx="1295400" cy="822325"/>
            <a:chOff x="1200" y="3264"/>
            <a:chExt cx="816" cy="518"/>
          </a:xfrm>
        </p:grpSpPr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1200" y="3264"/>
              <a:ext cx="1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1296" y="3552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楷体_GB2312" pitchFamily="49" charset="-122"/>
                </a:rPr>
                <a:t>个体词</a:t>
              </a:r>
            </a:p>
          </p:txBody>
        </p:sp>
        <p:cxnSp>
          <p:nvCxnSpPr>
            <p:cNvPr id="4115" name="AutoShape 19"/>
            <p:cNvCxnSpPr>
              <a:cxnSpLocks noChangeShapeType="1"/>
            </p:cNvCxnSpPr>
            <p:nvPr/>
          </p:nvCxnSpPr>
          <p:spPr bwMode="auto">
            <a:xfrm rot="5400000" flipV="1">
              <a:off x="1303" y="3247"/>
              <a:ext cx="297" cy="360"/>
            </a:xfrm>
            <a:prstGeom prst="bentConnector3">
              <a:avLst>
                <a:gd name="adj1" fmla="val 51514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2" name="Group 26"/>
          <p:cNvGrpSpPr>
            <a:grpSpLocks/>
          </p:cNvGrpSpPr>
          <p:nvPr/>
        </p:nvGrpSpPr>
        <p:grpSpPr bwMode="auto">
          <a:xfrm>
            <a:off x="1416224" y="5017368"/>
            <a:ext cx="3581400" cy="1111250"/>
            <a:chOff x="960" y="3312"/>
            <a:chExt cx="2256" cy="700"/>
          </a:xfrm>
        </p:grpSpPr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960" y="3312"/>
              <a:ext cx="8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2064" y="3552"/>
              <a:ext cx="115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楷体_GB2312" pitchFamily="49" charset="-122"/>
                </a:rPr>
                <a:t>谓词命名式</a:t>
              </a:r>
              <a:r>
                <a:rPr lang="en-US" altLang="zh-CN" sz="2400">
                  <a:ea typeface="楷体_GB2312" pitchFamily="49" charset="-122"/>
                </a:rPr>
                <a:t>(</a:t>
              </a:r>
              <a:r>
                <a:rPr lang="zh-CN" altLang="en-US" sz="2400">
                  <a:ea typeface="楷体_GB2312" pitchFamily="49" charset="-122"/>
                </a:rPr>
                <a:t>谓词填式</a:t>
              </a:r>
              <a:r>
                <a:rPr lang="en-US" altLang="zh-CN" sz="2400">
                  <a:ea typeface="楷体_GB2312" pitchFamily="49" charset="-122"/>
                </a:rPr>
                <a:t>)</a:t>
              </a:r>
            </a:p>
          </p:txBody>
        </p:sp>
        <p:cxnSp>
          <p:nvCxnSpPr>
            <p:cNvPr id="4119" name="AutoShape 23"/>
            <p:cNvCxnSpPr>
              <a:cxnSpLocks noChangeShapeType="1"/>
            </p:cNvCxnSpPr>
            <p:nvPr/>
          </p:nvCxnSpPr>
          <p:spPr bwMode="auto">
            <a:xfrm rot="16200000" flipH="1">
              <a:off x="1996" y="3005"/>
              <a:ext cx="231" cy="864"/>
            </a:xfrm>
            <a:prstGeom prst="bentConnector3">
              <a:avLst>
                <a:gd name="adj1" fmla="val 48051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226224" y="4941168"/>
            <a:ext cx="276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元谓词填式中变元的次序很重要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2676525" cy="668338"/>
          </a:xfrm>
          <a:noFill/>
          <a:ln/>
        </p:spPr>
        <p:txBody>
          <a:bodyPr/>
          <a:lstStyle/>
          <a:p>
            <a:r>
              <a:rPr lang="zh-CN" altLang="en-US" sz="4000" b="1" dirty="0"/>
              <a:t>例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6588125" y="1844675"/>
            <a:ext cx="2265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思考：</a:t>
            </a:r>
            <a:r>
              <a:rPr lang="en-US" altLang="zh-CN" sz="2400">
                <a:solidFill>
                  <a:srgbClr val="FF0000"/>
                </a:solidFill>
              </a:rPr>
              <a:t>x&gt;y&gt;z</a:t>
            </a:r>
            <a:r>
              <a:rPr lang="zh-CN" altLang="en-US" sz="2400">
                <a:solidFill>
                  <a:srgbClr val="FF0000"/>
                </a:solidFill>
              </a:rPr>
              <a:t>该怎么表示？</a:t>
            </a:r>
          </a:p>
        </p:txBody>
      </p:sp>
    </p:spTree>
    <p:extLst>
      <p:ext uri="{BB962C8B-B14F-4D97-AF65-F5344CB8AC3E}">
        <p14:creationId xmlns:p14="http://schemas.microsoft.com/office/powerpoint/2010/main" val="372794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  <p:bldP spid="4104" grpId="0" autoUpdateAnimBg="0"/>
      <p:bldP spid="4123" grpId="0" autoUpdateAnimBg="0"/>
      <p:bldP spid="41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F9E4-4BE4-41D6-A56E-54B15D0CFFC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280" cy="10795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将公式化成等值的不含既有约束出现、又有自由</a:t>
            </a:r>
            <a:r>
              <a:rPr lang="zh-CN" altLang="en-US" dirty="0" smtClean="0">
                <a:latin typeface="Times New Roman" pitchFamily="18" charset="0"/>
              </a:rPr>
              <a:t>出现的</a:t>
            </a:r>
            <a:r>
              <a:rPr lang="zh-CN" altLang="en-US" dirty="0">
                <a:latin typeface="Times New Roman" pitchFamily="18" charset="0"/>
              </a:rPr>
              <a:t>个体变项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yG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11188" y="2189754"/>
            <a:ext cx="7705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解     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 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x,t,z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        </a:t>
            </a:r>
            <a:r>
              <a:rPr lang="en-US" altLang="zh-CN" sz="2400" b="1" dirty="0" smtClean="0">
                <a:latin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</a:rPr>
              <a:t>换名</a:t>
            </a:r>
            <a:r>
              <a:rPr lang="zh-CN" altLang="en-US" sz="2400" b="1" dirty="0">
                <a:latin typeface="Times New Roman" pitchFamily="18" charset="0"/>
              </a:rPr>
              <a:t>规则</a:t>
            </a:r>
            <a:endParaRPr lang="zh-CN" altLang="en-US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 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sym typeface="Symbol" pitchFamily="18" charset="2"/>
              </a:rPr>
              <a:t></a:t>
            </a:r>
            <a:r>
              <a:rPr lang="en-US" altLang="zh-CN" sz="2400" b="1" i="1" dirty="0" err="1">
                <a:latin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x,t,z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            </a:t>
            </a:r>
            <a:r>
              <a:rPr lang="zh-CN" altLang="en-US" sz="2400" b="1" dirty="0">
                <a:latin typeface="Times New Roman" pitchFamily="18" charset="0"/>
              </a:rPr>
              <a:t>辖域扩张等值式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611188" y="3676650"/>
            <a:ext cx="7705725" cy="204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或者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      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 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x,u,z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 dirty="0">
                <a:latin typeface="Times New Roman" pitchFamily="18" charset="0"/>
              </a:rPr>
              <a:t>        </a:t>
            </a:r>
            <a:r>
              <a:rPr lang="zh-CN" altLang="en-US" sz="2400" b="1" dirty="0">
                <a:latin typeface="Times New Roman" pitchFamily="18" charset="0"/>
              </a:rPr>
              <a:t>代替规则</a:t>
            </a:r>
            <a:endParaRPr lang="zh-CN" altLang="en-US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 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sym typeface="Symbol" pitchFamily="18" charset="2"/>
              </a:rPr>
              <a:t></a:t>
            </a:r>
            <a:r>
              <a:rPr lang="en-US" altLang="zh-CN" sz="2400" b="1" i="1" dirty="0" err="1">
                <a:latin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x,u,z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x,y,z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            </a:t>
            </a:r>
            <a:r>
              <a:rPr lang="zh-CN" altLang="en-US" sz="2400" b="1" dirty="0">
                <a:latin typeface="Times New Roman" pitchFamily="18" charset="0"/>
              </a:rPr>
              <a:t>辖域扩张等值式</a:t>
            </a:r>
          </a:p>
        </p:txBody>
      </p:sp>
    </p:spTree>
    <p:extLst>
      <p:ext uri="{BB962C8B-B14F-4D97-AF65-F5344CB8AC3E}">
        <p14:creationId xmlns:p14="http://schemas.microsoft.com/office/powerpoint/2010/main" val="26873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B209-8BD7-448C-96E0-9FB47C015C3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25538"/>
            <a:ext cx="8579297" cy="1008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设个体域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}, </a:t>
            </a:r>
            <a:r>
              <a:rPr lang="zh-CN" altLang="en-US" dirty="0">
                <a:latin typeface="Times New Roman" pitchFamily="18" charset="0"/>
              </a:rPr>
              <a:t>消去下述公式中的量词</a:t>
            </a:r>
            <a:r>
              <a:rPr lang="en-US" altLang="zh-CN" dirty="0">
                <a:latin typeface="Times New Roman" pitchFamily="18" charset="0"/>
              </a:rPr>
              <a:t>: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611188" y="2276872"/>
            <a:ext cx="8137525" cy="25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解     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 (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(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(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(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     (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     (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)))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16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A5D7-5A97-4E86-9ECE-4877EFBD66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11188" y="1484313"/>
            <a:ext cx="828129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解法二    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            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))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 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))                </a:t>
            </a:r>
            <a:r>
              <a:rPr lang="zh-CN" altLang="en-US" sz="2800" b="1" dirty="0">
                <a:latin typeface="Times New Roman" pitchFamily="18" charset="0"/>
              </a:rPr>
              <a:t>辖域缩小等值式</a:t>
            </a:r>
            <a:endParaRPr lang="zh-CN" altLang="en-US" sz="2800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        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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             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      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5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1E7F-2F8E-4E82-AE9B-B2C99341493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611188" y="1196975"/>
            <a:ext cx="3889375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zh-CN" sz="2800" b="1" dirty="0">
                <a:sym typeface="Symbol" pitchFamily="18" charset="2"/>
              </a:rPr>
              <a:t>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</a:rPr>
              <a:t>yF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95288" y="1700213"/>
            <a:ext cx="5329237" cy="297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ym typeface="Symbol" pitchFamily="18" charset="2"/>
              </a:rPr>
              <a:t>        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yF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x,y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 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x,a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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a,a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     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b,a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     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c,a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0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8F9E-2F94-461A-ACC5-36B23B97772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25475" indent="-625475"/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5.2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为一个一阶逻辑公式，若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具有如下形式</a:t>
            </a:r>
            <a:endParaRPr lang="zh-CN" altLang="en-US" sz="2400" i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i="1" dirty="0">
                <a:latin typeface="Times New Roman" pitchFamily="18" charset="0"/>
              </a:rPr>
              <a:t>                     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baseline="-25000" dirty="0" err="1">
                <a:latin typeface="Times New Roman" pitchFamily="18" charset="0"/>
              </a:rPr>
              <a:t>1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</a:rPr>
              <a:t>1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baseline="-25000" dirty="0" err="1">
                <a:latin typeface="Times New Roman" pitchFamily="18" charset="0"/>
              </a:rPr>
              <a:t>2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i="1" dirty="0" err="1">
                <a:latin typeface="Times New Roman" pitchFamily="18" charset="0"/>
              </a:rPr>
              <a:t>B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则称</a:t>
            </a:r>
            <a:r>
              <a:rPr lang="en-US" altLang="zh-CN" sz="2400" i="1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前束范式</a:t>
            </a:r>
            <a:r>
              <a:rPr lang="zh-CN" altLang="en-US" sz="2400" dirty="0">
                <a:latin typeface="Times New Roman" pitchFamily="18" charset="0"/>
              </a:rPr>
              <a:t>，其中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  <a:r>
              <a:rPr lang="en-US" altLang="zh-CN" sz="2400" i="1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(1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i="1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i="1" dirty="0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为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sz="2400" dirty="0">
                <a:latin typeface="Times New Roman" pitchFamily="18" charset="0"/>
              </a:rPr>
              <a:t>或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为不含</a:t>
            </a:r>
            <a:r>
              <a:rPr lang="zh-CN" altLang="en-US" sz="2400" dirty="0" smtClean="0">
                <a:latin typeface="Times New Roman" pitchFamily="18" charset="0"/>
              </a:rPr>
              <a:t>量词的</a:t>
            </a:r>
            <a:r>
              <a:rPr lang="zh-CN" altLang="en-US" sz="2400" dirty="0">
                <a:latin typeface="Times New Roman" pitchFamily="18" charset="0"/>
              </a:rPr>
              <a:t>公式</a:t>
            </a:r>
            <a:r>
              <a:rPr lang="en-US" altLang="zh-CN" sz="2400" dirty="0">
                <a:latin typeface="Times New Roman" pitchFamily="18" charset="0"/>
              </a:rPr>
              <a:t>. </a:t>
            </a:r>
          </a:p>
          <a:p>
            <a:pPr marL="625475" indent="-625475"/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例如，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            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)))   </a:t>
            </a:r>
            <a:r>
              <a:rPr lang="zh-CN" altLang="en-US" sz="2400" dirty="0">
                <a:latin typeface="Times New Roman" pitchFamily="18" charset="0"/>
              </a:rPr>
              <a:t>是前束范式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而         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             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)))  </a:t>
            </a:r>
            <a:r>
              <a:rPr lang="zh-CN" altLang="en-US" sz="2400" dirty="0">
                <a:latin typeface="Times New Roman" pitchFamily="18" charset="0"/>
              </a:rPr>
              <a:t>不是前束范式， </a:t>
            </a:r>
          </a:p>
        </p:txBody>
      </p:sp>
    </p:spTree>
    <p:extLst>
      <p:ext uri="{BB962C8B-B14F-4D97-AF65-F5344CB8AC3E}">
        <p14:creationId xmlns:p14="http://schemas.microsoft.com/office/powerpoint/2010/main" val="29897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154E-3970-4CE5-A79A-91F5F892957F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前束范式存在定理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4"/>
            <a:ext cx="8496622" cy="1655961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5.1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（前束范式存在定理）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      一阶逻辑中的任何公式都存在与之等值的前束范式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395288" y="2710532"/>
            <a:ext cx="8229600" cy="130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</a:rPr>
              <a:t>4</a:t>
            </a:r>
            <a:r>
              <a:rPr lang="en-US" altLang="zh-CN" sz="2800" dirty="0">
                <a:latin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</a:rPr>
              <a:t>求下列公式的前束范式</a:t>
            </a:r>
          </a:p>
          <a:p>
            <a:r>
              <a:rPr lang="zh-CN" altLang="en-US" sz="2800" dirty="0">
                <a:latin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</a:rPr>
              <a:t>(1)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))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539750" y="3716560"/>
            <a:ext cx="7848674" cy="25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</a:rPr>
              <a:t>解 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))</a:t>
            </a:r>
          </a:p>
          <a:p>
            <a:r>
              <a:rPr lang="en-US" altLang="zh-CN" sz="2800" dirty="0">
                <a:latin typeface="Times New Roman" pitchFamily="18" charset="0"/>
              </a:rPr>
              <a:t> 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))       </a:t>
            </a:r>
            <a:r>
              <a:rPr lang="zh-CN" altLang="en-US" sz="2800" dirty="0">
                <a:latin typeface="Times New Roman" pitchFamily="18" charset="0"/>
              </a:rPr>
              <a:t>（量词否定等值式）</a:t>
            </a:r>
          </a:p>
          <a:p>
            <a:r>
              <a:rPr lang="zh-CN" altLang="en-US" sz="28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))      </a:t>
            </a:r>
          </a:p>
          <a:p>
            <a:r>
              <a:rPr lang="zh-CN" altLang="en-US" sz="2800" dirty="0">
                <a:latin typeface="Times New Roman" pitchFamily="18" charset="0"/>
              </a:rPr>
              <a:t>后两步结果都是前束范式，说明公式的前束范式不惟一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6B-7D31-4969-80A3-503F347D2EE2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求前束范式的实例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5545137" cy="50323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  (2)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</a:t>
            </a:r>
            <a:r>
              <a:rPr lang="en-US" altLang="zh-CN" i="1" dirty="0" err="1">
                <a:latin typeface="Times New Roman" pitchFamily="18" charset="0"/>
              </a:rPr>
              <a:t>xG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90550" y="1773238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解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</a:t>
            </a:r>
            <a:r>
              <a:rPr lang="en-US" altLang="zh-CN" sz="2800" i="1" dirty="0" err="1">
                <a:latin typeface="Times New Roman" pitchFamily="18" charset="0"/>
              </a:rPr>
              <a:t>xG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err="1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         </a:t>
            </a:r>
            <a:r>
              <a:rPr lang="zh-CN" altLang="en-US" sz="2800" dirty="0">
                <a:latin typeface="Times New Roman" pitchFamily="18" charset="0"/>
              </a:rPr>
              <a:t>（量词否定等值式）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))           </a:t>
            </a:r>
            <a:r>
              <a:rPr lang="zh-CN" altLang="en-US" sz="2800" dirty="0">
                <a:latin typeface="Times New Roman" pitchFamily="18" charset="0"/>
              </a:rPr>
              <a:t>（量词分配等值式）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611188" y="3143250"/>
            <a:ext cx="8229600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或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    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</a:t>
            </a:r>
            <a:r>
              <a:rPr lang="en-US" altLang="zh-CN" sz="2800" i="1" dirty="0" err="1">
                <a:latin typeface="Times New Roman" pitchFamily="18" charset="0"/>
              </a:rPr>
              <a:t>xG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err="1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            </a:t>
            </a:r>
            <a:r>
              <a:rPr lang="zh-CN" altLang="en-US" sz="2800" dirty="0">
                <a:latin typeface="Times New Roman" pitchFamily="18" charset="0"/>
              </a:rPr>
              <a:t>量词否定等值式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 err="1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             </a:t>
            </a:r>
            <a:r>
              <a:rPr lang="zh-CN" altLang="en-US" sz="2800" dirty="0">
                <a:latin typeface="Times New Roman" pitchFamily="18" charset="0"/>
              </a:rPr>
              <a:t>换名规则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 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           </a:t>
            </a:r>
            <a:r>
              <a:rPr lang="zh-CN" altLang="en-US" sz="2800" dirty="0">
                <a:latin typeface="Times New Roman" pitchFamily="18" charset="0"/>
              </a:rPr>
              <a:t>辖域收缩扩张规则</a:t>
            </a:r>
          </a:p>
        </p:txBody>
      </p:sp>
    </p:spTree>
    <p:extLst>
      <p:ext uri="{BB962C8B-B14F-4D97-AF65-F5344CB8AC3E}">
        <p14:creationId xmlns:p14="http://schemas.microsoft.com/office/powerpoint/2010/main" val="12204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/>
      <p:bldP spid="2867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E339-892A-4F8A-801C-5DAA75D2765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求前束范式的实例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11188" y="1123950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(3)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>
                <a:latin typeface="Times New Roman" pitchFamily="18" charset="0"/>
              </a:rPr>
              <a:t>xF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G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>
                <a:latin typeface="Times New Roman" pitchFamily="18" charset="0"/>
              </a:rPr>
              <a:t>H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))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63575" y="3140968"/>
            <a:ext cx="8229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</a:rPr>
              <a:t>或</a:t>
            </a:r>
          </a:p>
          <a:p>
            <a:r>
              <a:rPr lang="zh-CN" altLang="en-US" sz="28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z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            </a:t>
            </a:r>
            <a:r>
              <a:rPr lang="zh-CN" altLang="en-US" sz="2800" dirty="0">
                <a:latin typeface="Times New Roman" pitchFamily="18" charset="0"/>
              </a:rPr>
              <a:t>代替规则</a:t>
            </a:r>
          </a:p>
          <a:p>
            <a:r>
              <a:rPr lang="zh-CN" altLang="en-US" sz="28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z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)))        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84212" y="1628775"/>
            <a:ext cx="8459787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</a:rPr>
              <a:t>解 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xF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</a:t>
            </a:r>
          </a:p>
          <a:p>
            <a:r>
              <a:rPr lang="en-US" altLang="zh-CN" sz="2800" dirty="0">
                <a:latin typeface="Times New Roman" pitchFamily="18" charset="0"/>
              </a:rPr>
              <a:t> 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 err="1">
                <a:latin typeface="Times New Roman" pitchFamily="18" charset="0"/>
              </a:rPr>
              <a:t>zF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            </a:t>
            </a:r>
            <a:r>
              <a:rPr lang="zh-CN" altLang="en-US" sz="2800" dirty="0">
                <a:latin typeface="Times New Roman" pitchFamily="18" charset="0"/>
              </a:rPr>
              <a:t>换名规则</a:t>
            </a:r>
          </a:p>
          <a:p>
            <a:r>
              <a:rPr lang="zh-CN" altLang="en-US" sz="28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Times New Roman" pitchFamily="18" charset="0"/>
              </a:rPr>
              <a:t>z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)))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辖域收缩扩张规则</a:t>
            </a:r>
          </a:p>
        </p:txBody>
      </p:sp>
    </p:spTree>
    <p:extLst>
      <p:ext uri="{BB962C8B-B14F-4D97-AF65-F5344CB8AC3E}">
        <p14:creationId xmlns:p14="http://schemas.microsoft.com/office/powerpoint/2010/main" val="8397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  <p:bldP spid="2928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8A5B-0D2E-4327-BAF9-7D90D6D9C43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一阶逻辑的推论理论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341153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推理的形式结构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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</a:rPr>
              <a:t>若次式是永真式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则称推理正确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记作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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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</a:rPr>
              <a:t>前提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,,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</a:rPr>
              <a:t>结论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</a:rPr>
              <a:t>B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推理定理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永真式的蕴涵式</a:t>
            </a:r>
          </a:p>
        </p:txBody>
      </p:sp>
    </p:spTree>
    <p:extLst>
      <p:ext uri="{BB962C8B-B14F-4D97-AF65-F5344CB8AC3E}">
        <p14:creationId xmlns:p14="http://schemas.microsoft.com/office/powerpoint/2010/main" val="41188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1127-EC9F-4DC5-A72B-18C8C234446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推理定理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067300"/>
          </a:xfrm>
        </p:spPr>
        <p:txBody>
          <a:bodyPr/>
          <a:lstStyle/>
          <a:p>
            <a:r>
              <a:rPr lang="zh-CN" altLang="en-US" sz="2400" dirty="0">
                <a:latin typeface="Times New Roman" pitchFamily="18" charset="0"/>
              </a:rPr>
              <a:t>第一组  命题逻辑推理定理的代换实例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    如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)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yG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 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>
              <a:spcBef>
                <a:spcPct val="80000"/>
              </a:spcBef>
            </a:pPr>
            <a:r>
              <a:rPr lang="zh-CN" altLang="en-US" sz="2400" dirty="0">
                <a:latin typeface="Times New Roman" pitchFamily="18" charset="0"/>
              </a:rPr>
              <a:t>第二组  基本等值式生成的推理定理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    如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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),    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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       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)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),      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 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r>
              <a:rPr lang="zh-CN" altLang="en-US" sz="2400" dirty="0">
                <a:latin typeface="Times New Roman" pitchFamily="18" charset="0"/>
              </a:rPr>
              <a:t>第三组  其他常用推理定律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    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)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  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))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     (2)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))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)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400" i="1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     (3)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))  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)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     (4)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))  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xB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2676525" cy="668338"/>
          </a:xfrm>
          <a:noFill/>
          <a:ln/>
        </p:spPr>
        <p:txBody>
          <a:bodyPr/>
          <a:lstStyle/>
          <a:p>
            <a:r>
              <a:rPr lang="zh-CN" altLang="en-US" sz="4000" b="1" dirty="0"/>
              <a:t>练习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971550" y="1589088"/>
            <a:ext cx="511333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200"/>
              <a:t>小张不是工人</a:t>
            </a:r>
          </a:p>
          <a:p>
            <a:pPr>
              <a:spcBef>
                <a:spcPct val="30000"/>
              </a:spcBef>
              <a:buFontTx/>
              <a:buAutoNum type="arabicPeriod" startAt="2"/>
            </a:pPr>
            <a:r>
              <a:rPr lang="zh-CN" altLang="en-US" sz="3200"/>
              <a:t>张三和李四是表兄弟</a:t>
            </a:r>
          </a:p>
          <a:p>
            <a:pPr>
              <a:spcBef>
                <a:spcPct val="30000"/>
              </a:spcBef>
              <a:buFontTx/>
              <a:buAutoNum type="arabicPeriod" startAt="2"/>
            </a:pPr>
            <a:r>
              <a:rPr lang="zh-CN" altLang="en-US" sz="3200"/>
              <a:t>小莉是非常聪明和美丽的</a:t>
            </a:r>
          </a:p>
          <a:p>
            <a:pPr>
              <a:spcBef>
                <a:spcPct val="30000"/>
              </a:spcBef>
              <a:buFontTx/>
              <a:buAutoNum type="arabicPeriod" startAt="2"/>
            </a:pPr>
            <a:r>
              <a:rPr lang="zh-CN" altLang="en-US" sz="3200"/>
              <a:t>实数</a:t>
            </a:r>
            <a:r>
              <a:rPr lang="en-US" altLang="zh-CN" sz="3200"/>
              <a:t>x</a:t>
            </a:r>
            <a:r>
              <a:rPr lang="zh-CN" altLang="en-US" sz="3200"/>
              <a:t>大于实数</a:t>
            </a:r>
            <a:r>
              <a:rPr lang="en-US" altLang="zh-CN" sz="3200"/>
              <a:t>y</a:t>
            </a:r>
          </a:p>
          <a:p>
            <a:pPr>
              <a:spcBef>
                <a:spcPct val="30000"/>
              </a:spcBef>
              <a:buFontTx/>
              <a:buAutoNum type="arabicPeriod" startAt="2"/>
            </a:pPr>
            <a:r>
              <a:rPr lang="zh-CN" altLang="en-US" sz="3200"/>
              <a:t>大灰狼偷吃了小羊羔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156325" y="1589088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 W(a)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2195513" y="2163763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2283" name="Group 11"/>
          <p:cNvGrpSpPr>
            <a:grpSpLocks/>
          </p:cNvGrpSpPr>
          <p:nvPr/>
        </p:nvGrpSpPr>
        <p:grpSpPr bwMode="auto">
          <a:xfrm>
            <a:off x="1403350" y="2163763"/>
            <a:ext cx="2376488" cy="0"/>
            <a:chOff x="884" y="1207"/>
            <a:chExt cx="1497" cy="0"/>
          </a:xfrm>
        </p:grpSpPr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>
              <a:off x="884" y="1207"/>
              <a:ext cx="49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>
              <a:off x="1701" y="1207"/>
              <a:ext cx="6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6948488" y="2236788"/>
            <a:ext cx="1800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2000">
                <a:sym typeface="Symbol" pitchFamily="18" charset="2"/>
              </a:rPr>
              <a:t>W(x):x</a:t>
            </a:r>
            <a:r>
              <a:rPr lang="zh-CN" altLang="en-US" sz="2000">
                <a:sym typeface="Symbol" pitchFamily="18" charset="2"/>
              </a:rPr>
              <a:t>是工人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2000">
                <a:sym typeface="Symbol" pitchFamily="18" charset="2"/>
              </a:rPr>
              <a:t>a: </a:t>
            </a:r>
            <a:r>
              <a:rPr lang="zh-CN" altLang="en-US" sz="2000">
                <a:sym typeface="Symbol" pitchFamily="18" charset="2"/>
              </a:rPr>
              <a:t>小张</a:t>
            </a:r>
            <a:r>
              <a:rPr lang="zh-CN" altLang="en-US" sz="3200">
                <a:sym typeface="Symbol" pitchFamily="18" charset="2"/>
              </a:rPr>
              <a:t> </a:t>
            </a:r>
            <a:endParaRPr lang="zh-CN" altLang="en-US" sz="3200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6143625" y="2308225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>
                <a:sym typeface="Symbol" pitchFamily="18" charset="2"/>
              </a:rPr>
              <a:t>P(a,b)</a:t>
            </a:r>
            <a:endParaRPr lang="en-US" altLang="zh-CN" sz="3200"/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>
            <a:off x="1476375" y="2813050"/>
            <a:ext cx="34559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1476375" y="3460750"/>
            <a:ext cx="43195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6151563" y="288448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>
                <a:sym typeface="Symbol" pitchFamily="18" charset="2"/>
              </a:rPr>
              <a:t>P(a)</a:t>
            </a:r>
            <a:r>
              <a:rPr lang="en-US" altLang="zh-CN" sz="3200"/>
              <a:t>∧Q(a</a:t>
            </a:r>
            <a:r>
              <a:rPr lang="en-US" altLang="zh-CN" sz="3200">
                <a:sym typeface="Symbol" pitchFamily="18" charset="2"/>
              </a:rPr>
              <a:t>)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1403350" y="4037013"/>
            <a:ext cx="30241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6300788" y="4613275"/>
            <a:ext cx="1800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2000">
                <a:sym typeface="Symbol" pitchFamily="18" charset="2"/>
              </a:rPr>
              <a:t>R(x):x</a:t>
            </a:r>
            <a:r>
              <a:rPr lang="zh-CN" altLang="en-US" sz="2000">
                <a:sym typeface="Symbol" pitchFamily="18" charset="2"/>
              </a:rPr>
              <a:t>是实数</a:t>
            </a:r>
          </a:p>
          <a:p>
            <a:pPr>
              <a:lnSpc>
                <a:spcPct val="75000"/>
              </a:lnSpc>
              <a:spcBef>
                <a:spcPct val="30000"/>
              </a:spcBef>
            </a:pPr>
            <a:r>
              <a:rPr lang="en-US" altLang="zh-CN" sz="2000">
                <a:sym typeface="Symbol" pitchFamily="18" charset="2"/>
              </a:rPr>
              <a:t>G(x,y): x&gt;y</a:t>
            </a:r>
            <a:r>
              <a:rPr lang="en-US" altLang="zh-CN" sz="3200">
                <a:sym typeface="Symbol" pitchFamily="18" charset="2"/>
              </a:rPr>
              <a:t> </a:t>
            </a:r>
            <a:endParaRPr lang="en-US" altLang="zh-CN" sz="3200"/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011863" y="3562350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>
                <a:sym typeface="Symbol" pitchFamily="18" charset="2"/>
              </a:rPr>
              <a:t>G(R(x),R(y))</a:t>
            </a:r>
            <a:r>
              <a:rPr lang="en-US" altLang="zh-CN" sz="3200">
                <a:solidFill>
                  <a:srgbClr val="FF0000"/>
                </a:solidFill>
                <a:sym typeface="Symbol" pitchFamily="18" charset="2"/>
              </a:rPr>
              <a:t>?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5435600" y="3535363"/>
            <a:ext cx="388892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 dirty="0">
                <a:sym typeface="Symbol" pitchFamily="18" charset="2"/>
              </a:rPr>
              <a:t>R(x)</a:t>
            </a:r>
            <a:r>
              <a:rPr lang="en-US" altLang="zh-CN" sz="3200" dirty="0"/>
              <a:t>∧</a:t>
            </a:r>
            <a:r>
              <a:rPr lang="en-US" altLang="zh-CN" sz="3200" dirty="0">
                <a:sym typeface="Symbol" pitchFamily="18" charset="2"/>
              </a:rPr>
              <a:t>R(y)</a:t>
            </a:r>
            <a:r>
              <a:rPr lang="en-US" altLang="zh-CN" sz="3200" dirty="0"/>
              <a:t>∧</a:t>
            </a:r>
            <a:r>
              <a:rPr lang="en-US" altLang="zh-CN" sz="3200" dirty="0">
                <a:sym typeface="Symbol" pitchFamily="18" charset="2"/>
              </a:rPr>
              <a:t>G(</a:t>
            </a:r>
            <a:r>
              <a:rPr lang="en-US" altLang="zh-CN" sz="3200" dirty="0" err="1">
                <a:sym typeface="Symbol" pitchFamily="18" charset="2"/>
              </a:rPr>
              <a:t>x,y</a:t>
            </a:r>
            <a:r>
              <a:rPr lang="en-US" altLang="zh-CN" sz="3200" dirty="0">
                <a:sym typeface="Symbol" pitchFamily="18" charset="2"/>
              </a:rPr>
              <a:t>)</a:t>
            </a: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1476375" y="4730750"/>
            <a:ext cx="3527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1438275" y="2160588"/>
            <a:ext cx="2374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2843213" y="765175"/>
            <a:ext cx="1800225" cy="576263"/>
          </a:xfrm>
          <a:prstGeom prst="wedgeRoundRectCallout">
            <a:avLst>
              <a:gd name="adj1" fmla="val -63051"/>
              <a:gd name="adj2" fmla="val 118319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否定命题</a:t>
            </a: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1547813" y="5084763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3200">
                <a:sym typeface="Symbol" pitchFamily="18" charset="2"/>
              </a:rPr>
              <a:t>P(x)</a:t>
            </a:r>
            <a:r>
              <a:rPr lang="en-US" altLang="zh-CN" sz="3200"/>
              <a:t>∧Q(y</a:t>
            </a:r>
            <a:r>
              <a:rPr lang="en-US" altLang="zh-CN" sz="3200">
                <a:sym typeface="Symbol" pitchFamily="18" charset="2"/>
              </a:rPr>
              <a:t>)</a:t>
            </a:r>
            <a:r>
              <a:rPr lang="en-US" altLang="zh-CN" sz="3200"/>
              <a:t>∧E(x,y)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1187450" y="573405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800">
                <a:sym typeface="Symbol" pitchFamily="18" charset="2"/>
              </a:rPr>
              <a:t>P</a:t>
            </a:r>
            <a:r>
              <a:rPr lang="en-US" altLang="zh-CN" sz="2800" baseline="-25000">
                <a:sym typeface="Symbol" pitchFamily="18" charset="2"/>
              </a:rPr>
              <a:t>1</a:t>
            </a:r>
            <a:r>
              <a:rPr lang="en-US" altLang="zh-CN" sz="2800">
                <a:sym typeface="Symbol" pitchFamily="18" charset="2"/>
              </a:rPr>
              <a:t>(x)</a:t>
            </a:r>
            <a:r>
              <a:rPr lang="en-US" altLang="zh-CN" sz="2800"/>
              <a:t>∧</a:t>
            </a:r>
            <a:r>
              <a:rPr lang="en-US" altLang="zh-CN" sz="2800">
                <a:sym typeface="Symbol" pitchFamily="18" charset="2"/>
              </a:rPr>
              <a:t>P</a:t>
            </a:r>
            <a:r>
              <a:rPr lang="en-US" altLang="zh-CN" sz="2800" baseline="-25000">
                <a:sym typeface="Symbol" pitchFamily="18" charset="2"/>
              </a:rPr>
              <a:t>2</a:t>
            </a:r>
            <a:r>
              <a:rPr lang="en-US" altLang="zh-CN" sz="2800">
                <a:sym typeface="Symbol" pitchFamily="18" charset="2"/>
              </a:rPr>
              <a:t>(x)</a:t>
            </a:r>
            <a:r>
              <a:rPr lang="en-US" altLang="zh-CN" sz="2800"/>
              <a:t>∧</a:t>
            </a:r>
            <a:r>
              <a:rPr lang="en-US" altLang="zh-CN" sz="2800">
                <a:sym typeface="Symbol" pitchFamily="18" charset="2"/>
              </a:rPr>
              <a:t>P</a:t>
            </a:r>
            <a:r>
              <a:rPr lang="en-US" altLang="zh-CN" sz="2800" baseline="-25000">
                <a:sym typeface="Symbol" pitchFamily="18" charset="2"/>
              </a:rPr>
              <a:t>3</a:t>
            </a:r>
            <a:r>
              <a:rPr lang="en-US" altLang="zh-CN" sz="2800">
                <a:sym typeface="Symbol" pitchFamily="18" charset="2"/>
              </a:rPr>
              <a:t>(x)</a:t>
            </a:r>
            <a:r>
              <a:rPr lang="en-US" altLang="zh-CN" sz="2800"/>
              <a:t>∧ Q</a:t>
            </a:r>
            <a:r>
              <a:rPr lang="en-US" altLang="zh-CN" sz="2800" baseline="-25000">
                <a:sym typeface="Symbol" pitchFamily="18" charset="2"/>
              </a:rPr>
              <a:t>1</a:t>
            </a:r>
            <a:r>
              <a:rPr lang="en-US" altLang="zh-CN" sz="2800"/>
              <a:t>(y</a:t>
            </a:r>
            <a:r>
              <a:rPr lang="en-US" altLang="zh-CN" sz="2800">
                <a:sym typeface="Symbol" pitchFamily="18" charset="2"/>
              </a:rPr>
              <a:t>)</a:t>
            </a:r>
            <a:r>
              <a:rPr lang="en-US" altLang="zh-CN" sz="2800"/>
              <a:t>∧Q</a:t>
            </a:r>
            <a:r>
              <a:rPr lang="en-US" altLang="zh-CN" sz="2800" baseline="-25000">
                <a:sym typeface="Symbol" pitchFamily="18" charset="2"/>
              </a:rPr>
              <a:t>2</a:t>
            </a:r>
            <a:r>
              <a:rPr lang="en-US" altLang="zh-CN" sz="2800"/>
              <a:t> (y</a:t>
            </a:r>
            <a:r>
              <a:rPr lang="en-US" altLang="zh-CN" sz="2800">
                <a:sym typeface="Symbol" pitchFamily="18" charset="2"/>
              </a:rPr>
              <a:t>)</a:t>
            </a:r>
            <a:r>
              <a:rPr lang="en-US" altLang="zh-CN" sz="2800"/>
              <a:t>∧E(x,y)</a:t>
            </a: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4932363" y="551656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400">
                <a:sym typeface="Symbol" pitchFamily="18" charset="2"/>
              </a:rPr>
              <a:t>问题：</a:t>
            </a:r>
            <a:r>
              <a:rPr lang="en-US" altLang="zh-CN" sz="2400">
                <a:sym typeface="Symbol" pitchFamily="18" charset="2"/>
              </a:rPr>
              <a:t>R(x,y):x</a:t>
            </a:r>
            <a:r>
              <a:rPr lang="zh-CN" altLang="en-US" sz="2400">
                <a:sym typeface="Symbol" pitchFamily="18" charset="2"/>
              </a:rPr>
              <a:t>和</a:t>
            </a:r>
            <a:r>
              <a:rPr lang="en-US" altLang="zh-CN" sz="2400">
                <a:sym typeface="Symbol" pitchFamily="18" charset="2"/>
              </a:rPr>
              <a:t>y</a:t>
            </a:r>
            <a:r>
              <a:rPr lang="zh-CN" altLang="en-US" sz="2400">
                <a:sym typeface="Symbol" pitchFamily="18" charset="2"/>
              </a:rPr>
              <a:t>是实数</a:t>
            </a:r>
            <a:r>
              <a:rPr lang="zh-CN" altLang="en-US" sz="2800">
                <a:solidFill>
                  <a:srgbClr val="FF0000"/>
                </a:solidFill>
                <a:sym typeface="Symbol" pitchFamily="18" charset="2"/>
              </a:rPr>
              <a:t>？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6156325" y="5230813"/>
            <a:ext cx="94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6877050" y="3186113"/>
            <a:ext cx="11017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7200" b="1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82304" name="AutoShape 32"/>
          <p:cNvSpPr>
            <a:spLocks noChangeArrowheads="1"/>
          </p:cNvSpPr>
          <p:nvPr/>
        </p:nvSpPr>
        <p:spPr bwMode="auto">
          <a:xfrm>
            <a:off x="6877050" y="4581525"/>
            <a:ext cx="1800225" cy="576263"/>
          </a:xfrm>
          <a:prstGeom prst="wedgeRoundRectCallout">
            <a:avLst>
              <a:gd name="adj1" fmla="val -76190"/>
              <a:gd name="adj2" fmla="val 150278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分解到词</a:t>
            </a:r>
          </a:p>
        </p:txBody>
      </p:sp>
    </p:spTree>
    <p:extLst>
      <p:ext uri="{BB962C8B-B14F-4D97-AF65-F5344CB8AC3E}">
        <p14:creationId xmlns:p14="http://schemas.microsoft.com/office/powerpoint/2010/main" val="248273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8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allAtOnce"/>
      <p:bldP spid="182276" grpId="0"/>
      <p:bldP spid="182277" grpId="0" animBg="1"/>
      <p:bldP spid="182277" grpId="1" animBg="1"/>
      <p:bldP spid="182284" grpId="0"/>
      <p:bldP spid="182284" grpId="1"/>
      <p:bldP spid="182285" grpId="0"/>
      <p:bldP spid="182286" grpId="0" animBg="1"/>
      <p:bldP spid="182286" grpId="1" animBg="1"/>
      <p:bldP spid="182287" grpId="0" animBg="1"/>
      <p:bldP spid="182287" grpId="1" animBg="1"/>
      <p:bldP spid="182288" grpId="0"/>
      <p:bldP spid="182289" grpId="0" animBg="1"/>
      <p:bldP spid="182289" grpId="1" animBg="1"/>
      <p:bldP spid="182290" grpId="0"/>
      <p:bldP spid="182290" grpId="1"/>
      <p:bldP spid="182291" grpId="0"/>
      <p:bldP spid="182291" grpId="1"/>
      <p:bldP spid="182292" grpId="0"/>
      <p:bldP spid="182293" grpId="0" animBg="1"/>
      <p:bldP spid="182294" grpId="0" animBg="1"/>
      <p:bldP spid="182294" grpId="1" animBg="1"/>
      <p:bldP spid="182296" grpId="0" animBg="1"/>
      <p:bldP spid="182296" grpId="1" animBg="1"/>
      <p:bldP spid="182299" grpId="0"/>
      <p:bldP spid="182300" grpId="0"/>
      <p:bldP spid="182301" grpId="0"/>
      <p:bldP spid="182301" grpId="1"/>
      <p:bldP spid="182302" grpId="0"/>
      <p:bldP spid="182302" grpId="1"/>
      <p:bldP spid="182303" grpId="0"/>
      <p:bldP spid="182303" grpId="1"/>
      <p:bldP spid="18230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3D3F-7538-481B-8312-E4FE2707FB4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量词消去引入规则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2" y="1241425"/>
            <a:ext cx="8445375" cy="5140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1. </a:t>
            </a:r>
            <a:r>
              <a:rPr lang="zh-CN" altLang="en-US" sz="2400" dirty="0">
                <a:latin typeface="Times New Roman" pitchFamily="18" charset="0"/>
              </a:rPr>
              <a:t>全称量词消去规则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-)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                          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或 </a:t>
            </a:r>
          </a:p>
          <a:p>
            <a:pPr marL="457200" indent="-457200"/>
            <a:endParaRPr lang="zh-CN" altLang="en-US" sz="2400" dirty="0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是个体变项符号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是个体常项符号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且在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中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不在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和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的辖域内自由出现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2.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全称量词引入规则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(+)</a:t>
            </a:r>
          </a:p>
          <a:p>
            <a:pPr marL="457200" indent="-457200"/>
            <a:endParaRPr lang="en-US" altLang="zh-CN" sz="2400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                               </a:t>
            </a:r>
          </a:p>
          <a:p>
            <a:pPr marL="457200" indent="-457200"/>
            <a:endParaRPr lang="en-US" altLang="zh-CN" sz="2400" dirty="0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是个体变项符号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且不在前提的任何公式中自由出现</a:t>
            </a:r>
          </a:p>
        </p:txBody>
      </p:sp>
      <p:grpSp>
        <p:nvGrpSpPr>
          <p:cNvPr id="315398" name="Group 6"/>
          <p:cNvGrpSpPr>
            <a:grpSpLocks/>
          </p:cNvGrpSpPr>
          <p:nvPr/>
        </p:nvGrpSpPr>
        <p:grpSpPr bwMode="auto">
          <a:xfrm>
            <a:off x="1692275" y="1916115"/>
            <a:ext cx="1295400" cy="904876"/>
            <a:chOff x="1066" y="1207"/>
            <a:chExt cx="816" cy="570"/>
          </a:xfrm>
        </p:grpSpPr>
        <p:sp>
          <p:nvSpPr>
            <p:cNvPr id="315396" name="Text Box 4"/>
            <p:cNvSpPr txBox="1">
              <a:spLocks noChangeArrowheads="1"/>
            </p:cNvSpPr>
            <p:nvPr/>
          </p:nvSpPr>
          <p:spPr bwMode="auto">
            <a:xfrm>
              <a:off x="1066" y="1207"/>
              <a:ext cx="81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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15397" name="Line 5"/>
            <p:cNvSpPr>
              <a:spLocks noChangeShapeType="1"/>
            </p:cNvSpPr>
            <p:nvPr/>
          </p:nvSpPr>
          <p:spPr bwMode="auto">
            <a:xfrm>
              <a:off x="1066" y="152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3997325" y="1916115"/>
            <a:ext cx="1295400" cy="904876"/>
            <a:chOff x="1066" y="1207"/>
            <a:chExt cx="816" cy="570"/>
          </a:xfrm>
        </p:grpSpPr>
        <p:sp>
          <p:nvSpPr>
            <p:cNvPr id="315400" name="Text Box 8"/>
            <p:cNvSpPr txBox="1">
              <a:spLocks noChangeArrowheads="1"/>
            </p:cNvSpPr>
            <p:nvPr/>
          </p:nvSpPr>
          <p:spPr bwMode="auto">
            <a:xfrm>
              <a:off x="1066" y="1207"/>
              <a:ext cx="81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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1066" y="152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15405" name="Group 13"/>
          <p:cNvGrpSpPr>
            <a:grpSpLocks/>
          </p:cNvGrpSpPr>
          <p:nvPr/>
        </p:nvGrpSpPr>
        <p:grpSpPr bwMode="auto">
          <a:xfrm>
            <a:off x="3492500" y="4508505"/>
            <a:ext cx="1584325" cy="904876"/>
            <a:chOff x="2200" y="2840"/>
            <a:chExt cx="998" cy="570"/>
          </a:xfrm>
        </p:grpSpPr>
        <p:sp>
          <p:nvSpPr>
            <p:cNvPr id="315403" name="Text Box 11"/>
            <p:cNvSpPr txBox="1">
              <a:spLocks noChangeArrowheads="1"/>
            </p:cNvSpPr>
            <p:nvPr/>
          </p:nvSpPr>
          <p:spPr bwMode="auto">
            <a:xfrm>
              <a:off x="2200" y="2840"/>
              <a:ext cx="99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      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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>
              <a:off x="2200" y="315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3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CC10-5F9A-42B7-9925-4C2646B2612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量词消去引入规则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2908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</a:rPr>
              <a:t>存在量词消去规则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-)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       </a:t>
            </a:r>
          </a:p>
          <a:p>
            <a:pPr marL="457200" indent="-457200"/>
            <a:r>
              <a:rPr lang="zh-CN" altLang="en-US" dirty="0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是个体变项符号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且不在前提的任何公式和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中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自由出现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29741" name="Group 13"/>
          <p:cNvGrpSpPr>
            <a:grpSpLocks/>
          </p:cNvGrpSpPr>
          <p:nvPr/>
        </p:nvGrpSpPr>
        <p:grpSpPr bwMode="auto">
          <a:xfrm>
            <a:off x="1547812" y="1773240"/>
            <a:ext cx="2952179" cy="1471614"/>
            <a:chOff x="975" y="1117"/>
            <a:chExt cx="1315" cy="927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b="1" i="1" dirty="0">
                  <a:latin typeface="Times New Roman" pitchFamily="18" charset="0"/>
                  <a:sym typeface="Symbol" pitchFamily="18" charset="2"/>
                </a:rPr>
                <a:t>      A</a:t>
              </a:r>
              <a:r>
                <a:rPr lang="en-US" altLang="zh-CN" sz="28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sym typeface="Symbol" pitchFamily="18" charset="2"/>
                </a:rPr>
                <a:t>)</a:t>
              </a:r>
              <a:r>
                <a:rPr lang="en-US" altLang="zh-CN" sz="2800" b="1" i="1" dirty="0">
                  <a:latin typeface="Times New Roman" pitchFamily="18" charset="0"/>
                  <a:sym typeface="Symbol" pitchFamily="18" charset="2"/>
                </a:rPr>
                <a:t>B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latin typeface="Times New Roman" pitchFamily="18" charset="0"/>
                  <a:sym typeface="Symbol" pitchFamily="18" charset="2"/>
                </a:rPr>
                <a:t></a:t>
              </a:r>
              <a:r>
                <a:rPr lang="en-US" altLang="zh-CN" sz="2800" b="1" i="1" dirty="0" err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8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800" b="1" dirty="0">
                  <a:latin typeface="Times New Roman" pitchFamily="18" charset="0"/>
                  <a:sym typeface="Symbol" pitchFamily="18" charset="2"/>
                </a:rPr>
                <a:t>)</a:t>
              </a:r>
              <a:r>
                <a:rPr lang="en-US" altLang="zh-CN" sz="2800" b="1" i="1" dirty="0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71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A330-D78F-4640-A3B3-6D8C37AA1374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量词消去引入规则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4851871"/>
          </a:xfrm>
        </p:spPr>
        <p:txBody>
          <a:bodyPr/>
          <a:lstStyle/>
          <a:p>
            <a:pPr marL="457200" indent="-457200"/>
            <a:r>
              <a:rPr lang="en-US" altLang="zh-CN" sz="2800" dirty="0">
                <a:latin typeface="Times New Roman" pitchFamily="18" charset="0"/>
              </a:rPr>
              <a:t>4. </a:t>
            </a:r>
            <a:r>
              <a:rPr lang="zh-CN" altLang="en-US" sz="2800" dirty="0">
                <a:latin typeface="Times New Roman" pitchFamily="18" charset="0"/>
              </a:rPr>
              <a:t>存在量词引入消去规则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+)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或</a:t>
            </a: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                         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或</a:t>
            </a: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是个体变项符号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是个体常项符号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且在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中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不在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和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的辖域内自由出现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grpSp>
        <p:nvGrpSpPr>
          <p:cNvPr id="331786" name="Group 10"/>
          <p:cNvGrpSpPr>
            <a:grpSpLocks/>
          </p:cNvGrpSpPr>
          <p:nvPr/>
        </p:nvGrpSpPr>
        <p:grpSpPr bwMode="auto">
          <a:xfrm>
            <a:off x="3924300" y="1773240"/>
            <a:ext cx="2087563" cy="904876"/>
            <a:chOff x="975" y="1117"/>
            <a:chExt cx="1315" cy="570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      B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zh-CN" sz="2400" b="1" i="1">
                <a:latin typeface="Times New Roman" pitchFamily="18" charset="0"/>
                <a:sym typeface="Symbol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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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31788" name="Line 12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31789" name="Group 13"/>
          <p:cNvGrpSpPr>
            <a:grpSpLocks/>
          </p:cNvGrpSpPr>
          <p:nvPr/>
        </p:nvGrpSpPr>
        <p:grpSpPr bwMode="auto">
          <a:xfrm>
            <a:off x="3995738" y="3181352"/>
            <a:ext cx="2087562" cy="904876"/>
            <a:chOff x="975" y="1117"/>
            <a:chExt cx="1315" cy="570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      B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zh-CN" sz="2400" b="1" i="1">
                <a:latin typeface="Times New Roman" pitchFamily="18" charset="0"/>
                <a:sym typeface="Symbol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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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31791" name="Line 15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31795" name="Group 19"/>
          <p:cNvGrpSpPr>
            <a:grpSpLocks/>
          </p:cNvGrpSpPr>
          <p:nvPr/>
        </p:nvGrpSpPr>
        <p:grpSpPr bwMode="auto">
          <a:xfrm>
            <a:off x="1476375" y="1773240"/>
            <a:ext cx="1582738" cy="904876"/>
            <a:chOff x="930" y="1117"/>
            <a:chExt cx="997" cy="570"/>
          </a:xfrm>
        </p:grpSpPr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930" y="1117"/>
              <a:ext cx="99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      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zh-CN" sz="2400" b="1" i="1" dirty="0">
                <a:latin typeface="Times New Roman" pitchFamily="18" charset="0"/>
                <a:sym typeface="Symbol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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 flipV="1">
              <a:off x="930" y="1434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31796" name="Group 20"/>
          <p:cNvGrpSpPr>
            <a:grpSpLocks/>
          </p:cNvGrpSpPr>
          <p:nvPr/>
        </p:nvGrpSpPr>
        <p:grpSpPr bwMode="auto">
          <a:xfrm>
            <a:off x="1476375" y="3141665"/>
            <a:ext cx="1582738" cy="904876"/>
            <a:chOff x="930" y="1117"/>
            <a:chExt cx="997" cy="570"/>
          </a:xfrm>
        </p:grpSpPr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930" y="1117"/>
              <a:ext cx="99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      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zh-CN" sz="2400" b="1" i="1">
                <a:latin typeface="Times New Roman" pitchFamily="18" charset="0"/>
                <a:sym typeface="Symbol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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xA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 flipV="1">
              <a:off x="930" y="1434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711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4137-444E-4752-A72B-6C622E64B263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自然推理系统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-25000">
                <a:latin typeface="Palace Script MT" pitchFamily="66" charset="0"/>
              </a:rPr>
              <a:t>L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5.3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自然推理系统</a:t>
            </a:r>
            <a:r>
              <a:rPr lang="en-US" altLang="zh-CN" sz="2400" i="1" dirty="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solidFill>
                  <a:srgbClr val="A50021"/>
                </a:solidFill>
                <a:latin typeface="Palace Script MT" pitchFamily="66" charset="0"/>
              </a:rPr>
              <a:t>L   </a:t>
            </a:r>
            <a:r>
              <a:rPr lang="zh-CN" altLang="en-US" sz="2400" dirty="0">
                <a:latin typeface="Times New Roman" pitchFamily="18" charset="0"/>
              </a:rPr>
              <a:t>定义如下</a:t>
            </a:r>
            <a:r>
              <a:rPr lang="en-US" altLang="zh-CN" sz="2400" dirty="0">
                <a:latin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1. </a:t>
            </a:r>
            <a:r>
              <a:rPr lang="zh-CN" altLang="en-US" sz="2400" dirty="0">
                <a:latin typeface="Times New Roman" pitchFamily="18" charset="0"/>
              </a:rPr>
              <a:t>字母表</a:t>
            </a:r>
            <a:r>
              <a:rPr lang="en-US" altLang="zh-CN" sz="2400" dirty="0">
                <a:latin typeface="Times New Roman" pitchFamily="18" charset="0"/>
              </a:rPr>
              <a:t>. </a:t>
            </a:r>
            <a:r>
              <a:rPr lang="zh-CN" altLang="en-US" sz="2400" dirty="0">
                <a:latin typeface="Times New Roman" pitchFamily="18" charset="0"/>
              </a:rPr>
              <a:t>同一阶语言</a:t>
            </a:r>
            <a:r>
              <a:rPr lang="en-US" altLang="zh-CN" sz="2400" dirty="0">
                <a:latin typeface="Palace Script MT" pitchFamily="66" charset="0"/>
              </a:rPr>
              <a:t>L   </a:t>
            </a:r>
            <a:r>
              <a:rPr lang="zh-CN" altLang="en-US" sz="2400" dirty="0">
                <a:latin typeface="Times New Roman" pitchFamily="18" charset="0"/>
              </a:rPr>
              <a:t>的字母表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2. </a:t>
            </a:r>
            <a:r>
              <a:rPr lang="zh-CN" altLang="en-US" sz="2400" dirty="0">
                <a:latin typeface="Times New Roman" pitchFamily="18" charset="0"/>
              </a:rPr>
              <a:t>合式公式</a:t>
            </a:r>
            <a:r>
              <a:rPr lang="en-US" altLang="zh-CN" sz="2400" dirty="0">
                <a:latin typeface="Times New Roman" pitchFamily="18" charset="0"/>
              </a:rPr>
              <a:t>. </a:t>
            </a:r>
            <a:r>
              <a:rPr lang="zh-CN" altLang="en-US" sz="2400" dirty="0">
                <a:latin typeface="Times New Roman" pitchFamily="18" charset="0"/>
              </a:rPr>
              <a:t>同</a:t>
            </a:r>
            <a:r>
              <a:rPr lang="en-US" altLang="zh-CN" sz="2400" dirty="0">
                <a:latin typeface="Palace Script MT" pitchFamily="66" charset="0"/>
              </a:rPr>
              <a:t>L  </a:t>
            </a:r>
            <a:r>
              <a:rPr lang="zh-CN" altLang="en-US" sz="2400" dirty="0">
                <a:latin typeface="Times New Roman" pitchFamily="18" charset="0"/>
              </a:rPr>
              <a:t>的合式公式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3. </a:t>
            </a:r>
            <a:r>
              <a:rPr lang="zh-CN" altLang="en-US" sz="2400" dirty="0">
                <a:latin typeface="Times New Roman" pitchFamily="18" charset="0"/>
              </a:rPr>
              <a:t>推理规则</a:t>
            </a:r>
            <a:r>
              <a:rPr lang="en-US" altLang="zh-CN" sz="2400" dirty="0">
                <a:latin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前提引入规则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结论引入规则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(3) </a:t>
            </a:r>
            <a:r>
              <a:rPr lang="zh-CN" altLang="en-US" sz="2400" dirty="0">
                <a:latin typeface="Times New Roman" pitchFamily="18" charset="0"/>
              </a:rPr>
              <a:t>置换规则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(4) </a:t>
            </a:r>
            <a:r>
              <a:rPr lang="zh-CN" altLang="en-US" sz="2400" dirty="0">
                <a:latin typeface="Times New Roman" pitchFamily="18" charset="0"/>
              </a:rPr>
              <a:t>假言推理规则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(5) </a:t>
            </a:r>
            <a:r>
              <a:rPr lang="zh-CN" altLang="en-US" sz="2400" dirty="0">
                <a:latin typeface="Times New Roman" pitchFamily="18" charset="0"/>
              </a:rPr>
              <a:t>附加规则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(6) </a:t>
            </a:r>
            <a:r>
              <a:rPr lang="zh-CN" altLang="en-US" sz="2400" dirty="0">
                <a:latin typeface="Times New Roman" pitchFamily="18" charset="0"/>
              </a:rPr>
              <a:t>化简规则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(7) </a:t>
            </a:r>
            <a:r>
              <a:rPr lang="zh-CN" altLang="en-US" sz="2400" dirty="0">
                <a:latin typeface="Times New Roman" pitchFamily="18" charset="0"/>
              </a:rPr>
              <a:t>拒取式规则</a:t>
            </a:r>
          </a:p>
        </p:txBody>
      </p:sp>
    </p:spTree>
    <p:extLst>
      <p:ext uri="{BB962C8B-B14F-4D97-AF65-F5344CB8AC3E}">
        <p14:creationId xmlns:p14="http://schemas.microsoft.com/office/powerpoint/2010/main" val="19007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0ABA-6F01-44D1-AD2B-43911D463CE6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自然推理系统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-25000">
                <a:latin typeface="Palace Script MT" pitchFamily="66" charset="0"/>
              </a:rPr>
              <a:t>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(8) </a:t>
            </a:r>
            <a:r>
              <a:rPr lang="zh-CN" altLang="en-US" sz="2800" dirty="0">
                <a:latin typeface="Times New Roman" pitchFamily="18" charset="0"/>
              </a:rPr>
              <a:t>假言三段论规则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(9) </a:t>
            </a:r>
            <a:r>
              <a:rPr lang="zh-CN" altLang="en-US" sz="2800" dirty="0">
                <a:latin typeface="Times New Roman" pitchFamily="18" charset="0"/>
              </a:rPr>
              <a:t>析取三段论规则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(10) </a:t>
            </a:r>
            <a:r>
              <a:rPr lang="zh-CN" altLang="en-US" sz="2800" dirty="0">
                <a:latin typeface="Times New Roman" pitchFamily="18" charset="0"/>
              </a:rPr>
              <a:t>构造性二难推理规则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(11) </a:t>
            </a:r>
            <a:r>
              <a:rPr lang="zh-CN" altLang="en-US" sz="2800" dirty="0">
                <a:latin typeface="Times New Roman" pitchFamily="18" charset="0"/>
              </a:rPr>
              <a:t>合取引入规则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(12)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-</a:t>
            </a:r>
            <a:r>
              <a:rPr lang="zh-CN" altLang="en-US" sz="2800" dirty="0">
                <a:latin typeface="Times New Roman" pitchFamily="18" charset="0"/>
              </a:rPr>
              <a:t>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(13)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+</a:t>
            </a:r>
            <a:r>
              <a:rPr lang="zh-CN" altLang="en-US" sz="2800" dirty="0">
                <a:latin typeface="Times New Roman" pitchFamily="18" charset="0"/>
              </a:rPr>
              <a:t>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(14)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-</a:t>
            </a:r>
            <a:r>
              <a:rPr lang="zh-CN" altLang="en-US" sz="2800" dirty="0">
                <a:latin typeface="Times New Roman" pitchFamily="18" charset="0"/>
              </a:rPr>
              <a:t>规则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(15)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+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规则</a:t>
            </a:r>
          </a:p>
          <a:p>
            <a:endParaRPr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4.</a:t>
            </a:r>
            <a:r>
              <a:rPr lang="zh-CN" altLang="en-US" sz="2400" dirty="0" smtClean="0">
                <a:latin typeface="Times New Roman" pitchFamily="18" charset="0"/>
              </a:rPr>
              <a:t>推理</a:t>
            </a:r>
            <a:r>
              <a:rPr lang="zh-CN" altLang="en-US" sz="2400" dirty="0">
                <a:latin typeface="Times New Roman" pitchFamily="18" charset="0"/>
              </a:rPr>
              <a:t>的证明</a:t>
            </a:r>
          </a:p>
          <a:p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E25-7F21-4CB7-9F73-1B9D9C74B670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963612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5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在自然推理系统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latin typeface="Palace Script MT" pitchFamily="66" charset="0"/>
              </a:rPr>
              <a:t>L  </a:t>
            </a:r>
            <a:r>
              <a:rPr lang="zh-CN" altLang="en-US" sz="2400" dirty="0">
                <a:latin typeface="Times New Roman" pitchFamily="18" charset="0"/>
              </a:rPr>
              <a:t>中构造下面推理的证明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取个体域</a:t>
            </a:r>
            <a:r>
              <a:rPr lang="en-US" altLang="zh-CN" sz="2400" dirty="0">
                <a:latin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</a:rPr>
              <a:t>:</a:t>
            </a:r>
            <a:r>
              <a:rPr lang="zh-CN" altLang="en-US" sz="2400" dirty="0" smtClean="0">
                <a:latin typeface="Times New Roman" pitchFamily="18" charset="0"/>
              </a:rPr>
              <a:t>任何</a:t>
            </a:r>
            <a:r>
              <a:rPr lang="zh-CN" altLang="en-US" sz="2400" dirty="0">
                <a:latin typeface="Times New Roman" pitchFamily="18" charset="0"/>
              </a:rPr>
              <a:t>自然数都是整数</a:t>
            </a:r>
            <a:r>
              <a:rPr lang="en-US" altLang="zh-CN" sz="2400" dirty="0">
                <a:latin typeface="Times New Roman" pitchFamily="18" charset="0"/>
              </a:rPr>
              <a:t>. </a:t>
            </a:r>
            <a:r>
              <a:rPr lang="zh-CN" altLang="en-US" sz="2400" dirty="0">
                <a:latin typeface="Times New Roman" pitchFamily="18" charset="0"/>
              </a:rPr>
              <a:t>存在自然数</a:t>
            </a:r>
            <a:r>
              <a:rPr lang="en-US" altLang="zh-CN" sz="2400" dirty="0">
                <a:latin typeface="Times New Roman" pitchFamily="18" charset="0"/>
              </a:rPr>
              <a:t>. </a:t>
            </a:r>
            <a:r>
              <a:rPr lang="zh-CN" altLang="en-US" sz="2400" dirty="0">
                <a:latin typeface="Times New Roman" pitchFamily="18" charset="0"/>
              </a:rPr>
              <a:t>所以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存在整数</a:t>
            </a:r>
            <a:r>
              <a:rPr lang="en-US" altLang="zh-CN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39750" y="1916113"/>
            <a:ext cx="8229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解  设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是自然数</a:t>
            </a:r>
            <a:r>
              <a:rPr lang="en-US" altLang="zh-CN" dirty="0">
                <a:latin typeface="Times New Roman" pitchFamily="18" charset="0"/>
              </a:rPr>
              <a:t>, 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是整数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zh-CN" altLang="en-US" dirty="0">
                <a:latin typeface="Times New Roman" pitchFamily="18" charset="0"/>
              </a:rPr>
              <a:t>前提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)), 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r>
              <a:rPr lang="zh-CN" altLang="en-US" dirty="0">
                <a:latin typeface="Times New Roman" pitchFamily="18" charset="0"/>
                <a:sym typeface="Symbol" pitchFamily="18" charset="2"/>
              </a:rPr>
              <a:t>结论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r>
              <a:rPr lang="zh-CN" altLang="en-US" dirty="0">
                <a:latin typeface="Times New Roman" pitchFamily="18" charset="0"/>
              </a:rPr>
              <a:t>证明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r>
              <a:rPr lang="en-US" altLang="zh-CN" dirty="0"/>
              <a:t>①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                                 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前提引入</a:t>
            </a:r>
            <a:endParaRPr lang="zh-CN" altLang="en-US" dirty="0">
              <a:latin typeface="Times New Roman" pitchFamily="18" charset="0"/>
            </a:endParaRPr>
          </a:p>
          <a:p>
            <a:r>
              <a:rPr lang="zh-CN" altLang="en-US" dirty="0"/>
              <a:t>②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       </a:t>
            </a:r>
            <a:r>
              <a:rPr lang="en-US" altLang="zh-CN" dirty="0">
                <a:sym typeface="Symbol" pitchFamily="18" charset="2"/>
              </a:rPr>
              <a:t>①-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/>
              <a:t>③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    </a:t>
            </a:r>
            <a:r>
              <a:rPr lang="en-US" altLang="zh-CN" dirty="0"/>
              <a:t>②</a:t>
            </a:r>
            <a:r>
              <a:rPr lang="en-US" altLang="zh-CN" dirty="0">
                <a:sym typeface="Symbol" pitchFamily="18" charset="2"/>
              </a:rPr>
              <a:t>+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/>
              <a:t>④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</a:t>
            </a:r>
            <a:r>
              <a:rPr lang="en-US" altLang="zh-CN" dirty="0"/>
              <a:t>③</a:t>
            </a:r>
            <a:r>
              <a:rPr lang="en-US" altLang="zh-CN" dirty="0">
                <a:sym typeface="Symbol" pitchFamily="18" charset="2"/>
              </a:rPr>
              <a:t>-</a:t>
            </a:r>
            <a:endParaRPr lang="en-US" altLang="zh-CN" i="1" dirty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/>
              <a:t>⑤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               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前提引入</a:t>
            </a:r>
            <a:endParaRPr lang="zh-CN" altLang="en-US" dirty="0">
              <a:latin typeface="Times New Roman" pitchFamily="18" charset="0"/>
            </a:endParaRPr>
          </a:p>
          <a:p>
            <a:r>
              <a:rPr lang="zh-CN" altLang="en-US" dirty="0"/>
              <a:t>⑥ </a:t>
            </a:r>
            <a:r>
              <a:rPr lang="zh-CN" altLang="en-US" dirty="0"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                </a:t>
            </a:r>
            <a:r>
              <a:rPr lang="en-US" altLang="zh-CN" dirty="0"/>
              <a:t>④⑤</a:t>
            </a:r>
            <a:r>
              <a:rPr lang="zh-CN" altLang="en-US" dirty="0"/>
              <a:t>假言推理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6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756-AB93-441B-ACCF-7B1532A4EA63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52514"/>
            <a:ext cx="8229600" cy="1439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</a:rPr>
              <a:t>6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在自然推理系统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en-US" altLang="zh-CN" sz="2800" baseline="-25000" dirty="0">
                <a:latin typeface="Palace Script MT" pitchFamily="66" charset="0"/>
              </a:rPr>
              <a:t>L  </a:t>
            </a:r>
            <a:r>
              <a:rPr lang="zh-CN" altLang="en-US" sz="2800" dirty="0">
                <a:latin typeface="Times New Roman" pitchFamily="18" charset="0"/>
              </a:rPr>
              <a:t>中构造下面推理的证明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</a:rPr>
              <a:t>取个体域</a:t>
            </a:r>
            <a:r>
              <a:rPr lang="en-US" altLang="zh-CN" sz="2800" dirty="0">
                <a:latin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</a:rPr>
              <a:t>:</a:t>
            </a:r>
            <a:r>
              <a:rPr lang="zh-CN" altLang="en-US" sz="2800" dirty="0" smtClean="0">
                <a:latin typeface="Times New Roman" pitchFamily="18" charset="0"/>
              </a:rPr>
              <a:t>不</a:t>
            </a:r>
            <a:r>
              <a:rPr lang="zh-CN" altLang="en-US" sz="2800" dirty="0">
                <a:latin typeface="Times New Roman" pitchFamily="18" charset="0"/>
              </a:rPr>
              <a:t>存在能表示成分数的无理数</a:t>
            </a:r>
            <a:r>
              <a:rPr lang="en-US" altLang="zh-CN" sz="2800" dirty="0">
                <a:latin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</a:rPr>
              <a:t>有理数都能表示成分数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zh-CN" altLang="en-US" sz="2800" dirty="0" smtClean="0">
                <a:latin typeface="Times New Roman" pitchFamily="18" charset="0"/>
              </a:rPr>
              <a:t>所以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</a:rPr>
              <a:t>有理数都不是无理数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39750" y="2492375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解  设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是无理数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是有理数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能表示成分数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zh-CN" altLang="en-US" dirty="0">
                <a:latin typeface="Times New Roman" pitchFamily="18" charset="0"/>
              </a:rPr>
              <a:t>前提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)),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</a:p>
          <a:p>
            <a:r>
              <a:rPr lang="zh-CN" altLang="en-US" dirty="0">
                <a:latin typeface="Times New Roman" pitchFamily="18" charset="0"/>
                <a:sym typeface="Symbol" pitchFamily="18" charset="2"/>
              </a:rPr>
              <a:t>结论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</a:t>
            </a:r>
          </a:p>
          <a:p>
            <a:r>
              <a:rPr lang="zh-CN" altLang="en-US" dirty="0">
                <a:latin typeface="Times New Roman" pitchFamily="18" charset="0"/>
              </a:rPr>
              <a:t>证明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r>
              <a:rPr lang="en-US" altLang="zh-CN" dirty="0"/>
              <a:t>①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)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                                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前提引入</a:t>
            </a:r>
            <a:endParaRPr lang="zh-CN" altLang="en-US" dirty="0">
              <a:latin typeface="Times New Roman" pitchFamily="18" charset="0"/>
            </a:endParaRPr>
          </a:p>
          <a:p>
            <a:r>
              <a:rPr lang="zh-CN" altLang="en-US" dirty="0"/>
              <a:t>② 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)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                              </a:t>
            </a:r>
            <a:r>
              <a:rPr lang="en-US" altLang="zh-CN" dirty="0">
                <a:sym typeface="Symbol" pitchFamily="18" charset="2"/>
              </a:rPr>
              <a:t>①</a:t>
            </a:r>
            <a:r>
              <a:rPr lang="zh-CN" altLang="en-US" dirty="0">
                <a:sym typeface="Symbol" pitchFamily="18" charset="2"/>
              </a:rPr>
              <a:t>置换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dirty="0"/>
              <a:t>③ 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                                </a:t>
            </a:r>
            <a:r>
              <a:rPr lang="en-US" altLang="zh-CN" dirty="0"/>
              <a:t>②</a:t>
            </a:r>
            <a:r>
              <a:rPr lang="zh-CN" altLang="en-US" dirty="0"/>
              <a:t>置换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dirty="0"/>
              <a:t>④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               </a:t>
            </a:r>
            <a:r>
              <a:rPr lang="en-US" altLang="zh-CN" dirty="0"/>
              <a:t>③</a:t>
            </a:r>
            <a:r>
              <a:rPr lang="en-US" altLang="zh-CN" dirty="0">
                <a:sym typeface="Symbol" pitchFamily="18" charset="2"/>
              </a:rPr>
              <a:t>-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45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63CF-7195-4ED8-BFBA-0545DD4B953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468313" y="1412875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en-US" altLang="zh-CN"/>
              <a:t>⑤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))</a:t>
            </a:r>
            <a:r>
              <a:rPr lang="en-US" altLang="zh-CN"/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                            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前提引入</a:t>
            </a:r>
            <a:endParaRPr lang="zh-CN" altLang="en-US">
              <a:latin typeface="Times New Roman" pitchFamily="18" charset="0"/>
            </a:endParaRPr>
          </a:p>
          <a:p>
            <a:r>
              <a:rPr lang="zh-CN" altLang="en-US"/>
              <a:t>⑥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                                      </a:t>
            </a:r>
            <a:r>
              <a:rPr lang="en-US" altLang="zh-CN"/>
              <a:t>⑤</a:t>
            </a:r>
            <a:r>
              <a:rPr lang="en-US" altLang="zh-CN">
                <a:sym typeface="Symbol" pitchFamily="18" charset="2"/>
              </a:rPr>
              <a:t>-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altLang="zh-CN">
                <a:sym typeface="Symbol" pitchFamily="18" charset="2"/>
              </a:rPr>
              <a:t>⑦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                                    </a:t>
            </a:r>
            <a:r>
              <a:rPr lang="en-US" altLang="zh-CN">
                <a:sym typeface="Symbol" pitchFamily="18" charset="2"/>
              </a:rPr>
              <a:t>④</a:t>
            </a:r>
            <a:r>
              <a:rPr lang="zh-CN" altLang="en-US">
                <a:sym typeface="Symbol" pitchFamily="18" charset="2"/>
              </a:rPr>
              <a:t>置换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⑧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                                     </a:t>
            </a:r>
            <a:r>
              <a:rPr lang="en-US" altLang="zh-CN"/>
              <a:t>⑥</a:t>
            </a:r>
            <a:r>
              <a:rPr lang="en-US" altLang="zh-CN">
                <a:sym typeface="Symbol" pitchFamily="18" charset="2"/>
              </a:rPr>
              <a:t>⑦</a:t>
            </a:r>
            <a:r>
              <a:rPr lang="zh-CN" altLang="en-US">
                <a:sym typeface="Symbol" pitchFamily="18" charset="2"/>
              </a:rPr>
              <a:t>假言三段论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⑨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)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))                                   </a:t>
            </a:r>
            <a:r>
              <a:rPr lang="en-US" altLang="zh-CN">
                <a:sym typeface="Symbol" pitchFamily="18" charset="2"/>
              </a:rPr>
              <a:t>⑧+</a:t>
            </a:r>
          </a:p>
        </p:txBody>
      </p:sp>
    </p:spTree>
    <p:extLst>
      <p:ext uri="{BB962C8B-B14F-4D97-AF65-F5344CB8AC3E}">
        <p14:creationId xmlns:p14="http://schemas.microsoft.com/office/powerpoint/2010/main" val="42742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76D0-5F96-4074-AB6C-9F12818A95F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重要提示</a:t>
            </a:r>
          </a:p>
        </p:txBody>
      </p:sp>
      <p:grpSp>
        <p:nvGrpSpPr>
          <p:cNvPr id="321551" name="Group 15"/>
          <p:cNvGrpSpPr>
            <a:grpSpLocks/>
          </p:cNvGrpSpPr>
          <p:nvPr/>
        </p:nvGrpSpPr>
        <p:grpSpPr bwMode="auto">
          <a:xfrm>
            <a:off x="539750" y="1196975"/>
            <a:ext cx="8208963" cy="2235202"/>
            <a:chOff x="158" y="813"/>
            <a:chExt cx="5171" cy="1408"/>
          </a:xfrm>
        </p:grpSpPr>
        <p:graphicFrame>
          <p:nvGraphicFramePr>
            <p:cNvPr id="321547" name="Object 11"/>
            <p:cNvGraphicFramePr>
              <a:graphicFrameLocks noChangeAspect="1"/>
            </p:cNvGraphicFramePr>
            <p:nvPr/>
          </p:nvGraphicFramePr>
          <p:xfrm>
            <a:off x="2214" y="1344"/>
            <a:ext cx="130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8" name="公式" r:id="rId4" imgW="977760" imgH="228600" progId="Equation.3">
                    <p:embed/>
                  </p:oleObj>
                </mc:Choice>
                <mc:Fallback>
                  <p:oleObj name="公式" r:id="rId4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344"/>
                          <a:ext cx="130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540" name="Text Box 4"/>
            <p:cNvSpPr txBox="1">
              <a:spLocks noChangeArrowheads="1"/>
            </p:cNvSpPr>
            <p:nvPr/>
          </p:nvSpPr>
          <p:spPr bwMode="auto">
            <a:xfrm>
              <a:off x="158" y="813"/>
              <a:ext cx="5171" cy="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要特别注意使用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-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、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、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-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、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规则的条件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反例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.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对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=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使用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-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规则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推得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=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    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取解释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: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个体域为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R,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     </a:t>
              </a:r>
              <a:r>
                <a:rPr lang="zh-CN" altLang="en-US" sz="2400" b="1" dirty="0">
                  <a:latin typeface="Times New Roman" pitchFamily="18" charset="0"/>
                </a:rPr>
                <a:t>在</a:t>
              </a:r>
              <a:r>
                <a:rPr lang="en-US" altLang="zh-CN" sz="2400" b="1" i="1" dirty="0"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latin typeface="Times New Roman" pitchFamily="18" charset="0"/>
                </a:rPr>
                <a:t>下</a:t>
              </a:r>
              <a:r>
                <a:rPr lang="en-US" altLang="zh-CN" sz="2400" b="1" i="1" dirty="0">
                  <a:latin typeface="Times New Roman" pitchFamily="18" charset="0"/>
                </a:rPr>
                <a:t>A</a:t>
              </a:r>
              <a:r>
                <a:rPr lang="zh-CN" altLang="en-US" sz="2400" b="1" dirty="0">
                  <a:latin typeface="Times New Roman" pitchFamily="18" charset="0"/>
                </a:rPr>
                <a:t>被解释为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&gt;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真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;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而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被解释为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&gt;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假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      原因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: 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在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中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zh-CN" altLang="en-US" sz="2400" b="1" dirty="0">
                  <a:sym typeface="Symbol" pitchFamily="18" charset="2"/>
                </a:rPr>
                <a:t>自由出现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在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的辖域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内</a:t>
              </a:r>
            </a:p>
          </p:txBody>
        </p:sp>
      </p:grp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468313" y="3811590"/>
            <a:ext cx="8351837" cy="1790701"/>
            <a:chOff x="295" y="2401"/>
            <a:chExt cx="5261" cy="1128"/>
          </a:xfrm>
        </p:grpSpPr>
        <p:sp>
          <p:nvSpPr>
            <p:cNvPr id="321546" name="Text Box 10"/>
            <p:cNvSpPr txBox="1">
              <a:spLocks noChangeArrowheads="1"/>
            </p:cNvSpPr>
            <p:nvPr/>
          </p:nvSpPr>
          <p:spPr bwMode="auto">
            <a:xfrm>
              <a:off x="295" y="2401"/>
              <a:ext cx="5261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反例</a:t>
              </a:r>
              <a:r>
                <a:rPr lang="en-US" altLang="zh-CN" sz="2400" b="1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.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前提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: 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)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Q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            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结论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: 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xQ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)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取解释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: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个体域为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Z, 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>
                  <a:latin typeface="Times New Roman" pitchFamily="18" charset="0"/>
                </a:rPr>
                <a:t>     </a:t>
              </a:r>
              <a:r>
                <a:rPr lang="zh-CN" altLang="en-US" sz="2400" b="1">
                  <a:latin typeface="Times New Roman" pitchFamily="18" charset="0"/>
                </a:rPr>
                <a:t>在</a:t>
              </a:r>
              <a:r>
                <a:rPr lang="en-US" altLang="zh-CN" sz="2400" b="1" i="1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下前提为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真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结论为假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从而推理不正确</a:t>
              </a:r>
            </a:p>
          </p:txBody>
        </p:sp>
        <p:graphicFrame>
          <p:nvGraphicFramePr>
            <p:cNvPr id="321548" name="Object 12"/>
            <p:cNvGraphicFramePr>
              <a:graphicFrameLocks noChangeAspect="1"/>
            </p:cNvGraphicFramePr>
            <p:nvPr/>
          </p:nvGraphicFramePr>
          <p:xfrm>
            <a:off x="2110" y="2932"/>
            <a:ext cx="294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9" name="公式" r:id="rId6" imgW="2273040" imgH="228600" progId="Equation.3">
                    <p:embed/>
                  </p:oleObj>
                </mc:Choice>
                <mc:Fallback>
                  <p:oleObj name="公式" r:id="rId6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932"/>
                          <a:ext cx="294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49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B355-CDD4-44CE-92FD-E3FC9622903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反例</a:t>
            </a:r>
            <a:r>
              <a:rPr lang="en-US" altLang="zh-CN">
                <a:latin typeface="Times New Roman" pitchFamily="18" charset="0"/>
              </a:rPr>
              <a:t>2(</a:t>
            </a:r>
            <a:r>
              <a:rPr lang="zh-CN" altLang="en-US">
                <a:latin typeface="Times New Roman" pitchFamily="18" charset="0"/>
              </a:rPr>
              <a:t>续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312863"/>
            <a:ext cx="8229600" cy="33401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“</a:t>
            </a:r>
            <a:r>
              <a:rPr lang="zh-CN" altLang="en-US" dirty="0">
                <a:latin typeface="Times New Roman" pitchFamily="18" charset="0"/>
              </a:rPr>
              <a:t>证明”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① 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② 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                              </a:t>
            </a:r>
            <a:r>
              <a:rPr lang="zh-CN" altLang="en-US" dirty="0">
                <a:latin typeface="Times New Roman" pitchFamily="18" charset="0"/>
              </a:rPr>
              <a:t>前提引入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③ </a:t>
            </a:r>
            <a:r>
              <a:rPr lang="en-US" altLang="zh-CN" i="1" dirty="0">
                <a:latin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                              ①②</a:t>
            </a:r>
            <a:r>
              <a:rPr lang="zh-CN" altLang="en-US" dirty="0">
                <a:latin typeface="Times New Roman" pitchFamily="18" charset="0"/>
              </a:rPr>
              <a:t>假言推理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④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xQ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                         </a:t>
            </a:r>
            <a:r>
              <a:rPr lang="en-US" altLang="zh-CN" dirty="0">
                <a:latin typeface="Times New Roman" pitchFamily="18" charset="0"/>
              </a:rPr>
              <a:t>③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+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错误原因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在④使用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+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规则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而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在前提的公式中自由出现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99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536"/>
            <a:ext cx="8229600" cy="5257800"/>
          </a:xfrm>
        </p:spPr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谓词常元</a:t>
            </a: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一个字母代表一特定谓词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则称此字母为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谓词常元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量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zh-CN" altLang="en-US" dirty="0">
                <a:latin typeface="Times New Roman" pitchFamily="18" charset="0"/>
              </a:rPr>
              <a:t>。例如</a:t>
            </a:r>
            <a:r>
              <a:rPr kumimoji="1" lang="en-US" altLang="zh-CN" dirty="0">
                <a:latin typeface="Times New Roman" pitchFamily="18" charset="0"/>
              </a:rPr>
              <a:t>P(x)</a:t>
            </a:r>
            <a:r>
              <a:rPr kumimoji="1" lang="zh-CN" altLang="en-US" dirty="0">
                <a:latin typeface="Times New Roman" pitchFamily="18" charset="0"/>
              </a:rPr>
              <a:t>表示</a:t>
            </a:r>
            <a:r>
              <a:rPr kumimoji="1" lang="zh-CN" altLang="en-US" dirty="0">
                <a:latin typeface="Courier New"/>
              </a:rPr>
              <a:t>“</a:t>
            </a:r>
            <a:r>
              <a:rPr kumimoji="1" lang="en-US" altLang="zh-CN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是质数</a:t>
            </a:r>
            <a:r>
              <a:rPr kumimoji="1" lang="zh-CN" altLang="en-US" dirty="0">
                <a:latin typeface="Courier New"/>
              </a:rPr>
              <a:t>”</a:t>
            </a:r>
            <a:r>
              <a:rPr kumimoji="1" lang="zh-CN" altLang="en-US" dirty="0">
                <a:latin typeface="Times New Roman" pitchFamily="18" charset="0"/>
              </a:rPr>
              <a:t>这种模式的判断</a:t>
            </a:r>
            <a:r>
              <a:rPr kumimoji="1" lang="en-US" altLang="zh-CN" dirty="0">
                <a:latin typeface="Times New Roman" pitchFamily="18" charset="0"/>
              </a:rPr>
              <a:t>,P</a:t>
            </a:r>
            <a:r>
              <a:rPr kumimoji="1" lang="zh-CN" altLang="en-US" dirty="0">
                <a:latin typeface="Times New Roman" pitchFamily="18" charset="0"/>
              </a:rPr>
              <a:t>就是谓词常元。</a:t>
            </a:r>
          </a:p>
          <a:p>
            <a:r>
              <a:rPr kumimoji="1" lang="zh-CN" altLang="en-US" dirty="0">
                <a:latin typeface="Times New Roman" pitchFamily="18" charset="0"/>
              </a:rPr>
              <a:t>谓词变元</a:t>
            </a: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若字母代表任意谓词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则称此字母为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谓词变元</a:t>
            </a:r>
          </a:p>
          <a:p>
            <a:r>
              <a:rPr kumimoji="1" lang="zh-CN" altLang="en-US" dirty="0">
                <a:latin typeface="Times New Roman" pitchFamily="18" charset="0"/>
              </a:rPr>
              <a:t>论域</a:t>
            </a: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谓词命名式中个体变元的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取值范围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个体域</a:t>
            </a:r>
            <a:r>
              <a:rPr kumimoji="1" lang="zh-CN" altLang="en-US" dirty="0">
                <a:latin typeface="Times New Roman" pitchFamily="18" charset="0"/>
              </a:rPr>
              <a:t>与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全总域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空集</a:t>
            </a:r>
            <a:r>
              <a:rPr kumimoji="1" lang="zh-CN" altLang="en-US" dirty="0">
                <a:latin typeface="Times New Roman" pitchFamily="18" charset="0"/>
              </a:rPr>
              <a:t>不能作为论域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179513" y="260648"/>
            <a:ext cx="8784976" cy="1080120"/>
          </a:xfrm>
          <a:noFill/>
          <a:ln/>
        </p:spPr>
        <p:txBody>
          <a:bodyPr/>
          <a:lstStyle/>
          <a:p>
            <a:pPr algn="ctr"/>
            <a:r>
              <a:rPr lang="zh-CN" altLang="en-US" sz="5400" b="1" dirty="0"/>
              <a:t>谓词</a:t>
            </a:r>
          </a:p>
        </p:txBody>
      </p:sp>
    </p:spTree>
    <p:extLst>
      <p:ext uri="{BB962C8B-B14F-4D97-AF65-F5344CB8AC3E}">
        <p14:creationId xmlns:p14="http://schemas.microsoft.com/office/powerpoint/2010/main" val="11511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5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FDE-A785-4053-BFD4-42731AD4B1A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第五章 </a:t>
            </a:r>
            <a:r>
              <a:rPr lang="zh-CN" altLang="en-US" dirty="0" smtClean="0"/>
              <a:t>一阶逻辑等值演算与推理</a:t>
            </a:r>
            <a:endParaRPr lang="zh-CN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4"/>
            <a:ext cx="8229600" cy="441982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主要内容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一阶逻辑等值式</a:t>
            </a:r>
          </a:p>
          <a:p>
            <a:pPr marL="344487" lvl="1" indent="0">
              <a:buNone/>
            </a:pPr>
            <a:r>
              <a:rPr lang="zh-CN" altLang="en-US" dirty="0">
                <a:latin typeface="Times New Roman" pitchFamily="18" charset="0"/>
              </a:rPr>
              <a:t>     基本等值式，置换规则、换名规则、代替规则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前束范式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推理的形式结构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自然推理系统</a:t>
            </a:r>
            <a:r>
              <a:rPr lang="en-US" altLang="zh-CN" dirty="0">
                <a:latin typeface="Times New Roman" pitchFamily="18" charset="0"/>
              </a:rPr>
              <a:t>NL</a:t>
            </a:r>
          </a:p>
          <a:p>
            <a:pPr marL="344487" lvl="1" indent="0"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推理定律、推理规则</a:t>
            </a:r>
          </a:p>
        </p:txBody>
      </p:sp>
    </p:spTree>
    <p:extLst>
      <p:ext uri="{BB962C8B-B14F-4D97-AF65-F5344CB8AC3E}">
        <p14:creationId xmlns:p14="http://schemas.microsoft.com/office/powerpoint/2010/main" val="20687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B2A-2A96-4EEC-BF4B-20FE406FCF6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2" y="1241425"/>
            <a:ext cx="8624887" cy="44926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深刻理解并牢记一阶逻辑中的重要等值式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并能准确而熟练地应用它们．</a:t>
            </a:r>
          </a:p>
          <a:p>
            <a:r>
              <a:rPr lang="zh-CN" altLang="en-US" dirty="0">
                <a:latin typeface="Times New Roman" pitchFamily="18" charset="0"/>
              </a:rPr>
              <a:t>熟练正确地使用置换规则、换名规则、代替</a:t>
            </a:r>
            <a:r>
              <a:rPr lang="zh-CN" altLang="en-US" dirty="0" smtClean="0">
                <a:latin typeface="Times New Roman" pitchFamily="18" charset="0"/>
              </a:rPr>
              <a:t>规则</a:t>
            </a:r>
          </a:p>
          <a:p>
            <a:r>
              <a:rPr lang="zh-CN" altLang="en-US" dirty="0" smtClean="0">
                <a:latin typeface="Times New Roman" pitchFamily="18" charset="0"/>
              </a:rPr>
              <a:t>熟练地求出给定公式的前束范式．</a:t>
            </a:r>
          </a:p>
          <a:p>
            <a:r>
              <a:rPr lang="zh-CN" altLang="en-US" dirty="0" smtClean="0">
                <a:latin typeface="Times New Roman" pitchFamily="18" charset="0"/>
              </a:rPr>
              <a:t>深刻</a:t>
            </a:r>
            <a:r>
              <a:rPr lang="zh-CN" altLang="en-US" dirty="0">
                <a:latin typeface="Times New Roman" pitchFamily="18" charset="0"/>
              </a:rPr>
              <a:t>理解自然推理系统</a:t>
            </a:r>
            <a:r>
              <a:rPr lang="en-US" altLang="zh-CN" dirty="0">
                <a:latin typeface="Times New Roman" pitchFamily="18" charset="0"/>
              </a:rPr>
              <a:t>NL </a:t>
            </a:r>
            <a:r>
              <a:rPr lang="zh-CN" altLang="en-US" dirty="0">
                <a:latin typeface="Times New Roman" pitchFamily="18" charset="0"/>
              </a:rPr>
              <a:t>的定义，牢记</a:t>
            </a:r>
            <a:r>
              <a:rPr lang="en-US" altLang="zh-CN" dirty="0">
                <a:latin typeface="Times New Roman" pitchFamily="18" charset="0"/>
              </a:rPr>
              <a:t>NL </a:t>
            </a:r>
            <a:r>
              <a:rPr lang="zh-CN" altLang="en-US" dirty="0">
                <a:latin typeface="Times New Roman" pitchFamily="18" charset="0"/>
              </a:rPr>
              <a:t>中的各条推理规则，特别是注意使用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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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条推理规则的条件．</a:t>
            </a:r>
          </a:p>
          <a:p>
            <a:r>
              <a:rPr lang="zh-CN" altLang="en-US" dirty="0">
                <a:latin typeface="Times New Roman" pitchFamily="18" charset="0"/>
              </a:rPr>
              <a:t>能正确地给出有效推理的证明． </a:t>
            </a:r>
          </a:p>
        </p:txBody>
      </p:sp>
    </p:spTree>
    <p:extLst>
      <p:ext uri="{BB962C8B-B14F-4D97-AF65-F5344CB8AC3E}">
        <p14:creationId xmlns:p14="http://schemas.microsoft.com/office/powerpoint/2010/main" val="161828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A366-73D1-4427-B76D-4C60B63A62CD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grpSp>
        <p:nvGrpSpPr>
          <p:cNvPr id="342027" name="Group 11"/>
          <p:cNvGrpSpPr>
            <a:grpSpLocks/>
          </p:cNvGrpSpPr>
          <p:nvPr/>
        </p:nvGrpSpPr>
        <p:grpSpPr bwMode="auto">
          <a:xfrm>
            <a:off x="468313" y="1124744"/>
            <a:ext cx="8207375" cy="3656015"/>
            <a:chOff x="295" y="845"/>
            <a:chExt cx="5170" cy="2303"/>
          </a:xfrm>
        </p:grpSpPr>
        <p:graphicFrame>
          <p:nvGraphicFramePr>
            <p:cNvPr id="342021" name="Object 5"/>
            <p:cNvGraphicFramePr>
              <a:graphicFrameLocks noChangeAspect="1"/>
            </p:cNvGraphicFramePr>
            <p:nvPr/>
          </p:nvGraphicFramePr>
          <p:xfrm>
            <a:off x="657" y="1434"/>
            <a:ext cx="48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7" name="公式" r:id="rId4" imgW="368280" imgH="177480" progId="Equation.3">
                    <p:embed/>
                  </p:oleObj>
                </mc:Choice>
                <mc:Fallback>
                  <p:oleObj name="公式" r:id="rId4" imgW="368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34"/>
                          <a:ext cx="48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2020" name="Text Box 4"/>
            <p:cNvSpPr txBox="1">
              <a:spLocks noChangeArrowheads="1"/>
            </p:cNvSpPr>
            <p:nvPr/>
          </p:nvSpPr>
          <p:spPr bwMode="auto">
            <a:xfrm>
              <a:off x="295" y="845"/>
              <a:ext cx="5170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1. </a:t>
              </a:r>
              <a:r>
                <a:rPr lang="zh-CN" altLang="en-US" sz="2400" b="1" dirty="0">
                  <a:latin typeface="Times New Roman" pitchFamily="18" charset="0"/>
                </a:rPr>
                <a:t>给定解释</a:t>
              </a:r>
              <a:r>
                <a:rPr lang="en-US" altLang="zh-CN" sz="2400" b="1" dirty="0"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latin typeface="Times New Roman" pitchFamily="18" charset="0"/>
                </a:rPr>
                <a:t>如下</a:t>
              </a:r>
              <a:r>
                <a:rPr lang="en-US" altLang="zh-CN" sz="2400" b="1" dirty="0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(1) </a:t>
              </a:r>
              <a:r>
                <a:rPr lang="zh-CN" altLang="en-US" sz="2400" b="1" dirty="0">
                  <a:latin typeface="Times New Roman" pitchFamily="18" charset="0"/>
                </a:rPr>
                <a:t>个体域</a:t>
              </a:r>
              <a:r>
                <a:rPr lang="en-US" altLang="zh-CN" sz="2400" b="1" i="1" dirty="0">
                  <a:latin typeface="Times New Roman" pitchFamily="18" charset="0"/>
                </a:rPr>
                <a:t>D</a:t>
              </a:r>
              <a:r>
                <a:rPr lang="en-US" altLang="zh-CN" sz="2400" b="1" dirty="0">
                  <a:latin typeface="Times New Roman" pitchFamily="18" charset="0"/>
                </a:rPr>
                <a:t>={2,3}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(2)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(3)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(4)</a:t>
              </a:r>
            </a:p>
            <a:p>
              <a:pPr>
                <a:spcBef>
                  <a:spcPct val="20000"/>
                </a:spcBef>
              </a:pPr>
              <a:endParaRPr lang="en-US" altLang="zh-CN" sz="2400" b="1" dirty="0">
                <a:latin typeface="Times New Roman" pitchFamily="18" charset="0"/>
              </a:endParaRPr>
            </a:p>
            <a:p>
              <a:pPr>
                <a:spcBef>
                  <a:spcPct val="45000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求下述在</a:t>
              </a:r>
              <a:r>
                <a:rPr lang="en-US" altLang="zh-CN" sz="2400" b="1" i="1" dirty="0">
                  <a:latin typeface="Times New Roman" pitchFamily="18" charset="0"/>
                </a:rPr>
                <a:t>I</a:t>
              </a:r>
              <a:r>
                <a:rPr lang="zh-CN" altLang="en-US" sz="2400" b="1" dirty="0">
                  <a:latin typeface="Times New Roman" pitchFamily="18" charset="0"/>
                </a:rPr>
                <a:t>下的解释及其真值</a:t>
              </a:r>
              <a:r>
                <a:rPr lang="en-US" altLang="zh-CN" sz="2400" b="1" dirty="0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      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))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G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 b="1" dirty="0" err="1"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2400" b="1" i="1" dirty="0" err="1"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2400" b="1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400" b="1" dirty="0">
                  <a:latin typeface="Times New Roman" pitchFamily="18" charset="0"/>
                  <a:sym typeface="Symbol" pitchFamily="18" charset="2"/>
                </a:rPr>
                <a:t>)))</a:t>
              </a:r>
            </a:p>
          </p:txBody>
        </p:sp>
        <p:graphicFrame>
          <p:nvGraphicFramePr>
            <p:cNvPr id="342023" name="Object 7"/>
            <p:cNvGraphicFramePr>
              <a:graphicFrameLocks noChangeAspect="1"/>
            </p:cNvGraphicFramePr>
            <p:nvPr/>
          </p:nvGraphicFramePr>
          <p:xfrm>
            <a:off x="612" y="1661"/>
            <a:ext cx="24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8" name="公式" r:id="rId6" imgW="1714320" imgH="228600" progId="Equation.3">
                    <p:embed/>
                  </p:oleObj>
                </mc:Choice>
                <mc:Fallback>
                  <p:oleObj name="公式" r:id="rId6" imgW="1714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661"/>
                          <a:ext cx="244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025" name="Object 9"/>
            <p:cNvGraphicFramePr>
              <a:graphicFrameLocks noChangeAspect="1"/>
            </p:cNvGraphicFramePr>
            <p:nvPr/>
          </p:nvGraphicFramePr>
          <p:xfrm>
            <a:off x="612" y="1979"/>
            <a:ext cx="430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9" name="公式" r:id="rId8" imgW="3276360" imgH="469800" progId="Equation.3">
                    <p:embed/>
                  </p:oleObj>
                </mc:Choice>
                <mc:Fallback>
                  <p:oleObj name="公式" r:id="rId8" imgW="3276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430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468313" y="4751971"/>
            <a:ext cx="6911975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</a:rPr>
              <a:t>解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))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))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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(2))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(3))(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2,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(2))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3,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(2)))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10(10)0</a:t>
            </a:r>
          </a:p>
        </p:txBody>
      </p:sp>
    </p:spTree>
    <p:extLst>
      <p:ext uri="{BB962C8B-B14F-4D97-AF65-F5344CB8AC3E}">
        <p14:creationId xmlns:p14="http://schemas.microsoft.com/office/powerpoint/2010/main" val="3550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C794-AF21-4646-9F82-F9ADF2B2CE1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52736"/>
            <a:ext cx="8229600" cy="103505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</a:t>
            </a:r>
            <a:r>
              <a:rPr lang="zh-CN" altLang="en-US" dirty="0">
                <a:latin typeface="Times New Roman" pitchFamily="18" charset="0"/>
              </a:rPr>
              <a:t>求下述公式的前束范式</a:t>
            </a:r>
            <a:r>
              <a:rPr lang="fr-FR" altLang="zh-CN" dirty="0">
                <a:latin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CN" dirty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))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468312" y="2204864"/>
            <a:ext cx="8496175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解   使用换名规则</a:t>
            </a:r>
            <a:r>
              <a:rPr lang="fr-FR" altLang="zh-CN" dirty="0">
                <a:latin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      </a:t>
            </a:r>
            <a:r>
              <a:rPr lang="fr-FR" altLang="zh-CN" i="1" dirty="0">
                <a:latin typeface="Times New Roman" pitchFamily="18" charset="0"/>
              </a:rPr>
              <a:t>xF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))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   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zF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      </a:t>
            </a:r>
            <a:r>
              <a:rPr lang="zh-CN" altLang="en-US" dirty="0" smtClean="0">
                <a:latin typeface="Times New Roman" pitchFamily="18" charset="0"/>
              </a:rPr>
              <a:t>换名规则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   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     </a:t>
            </a:r>
            <a:r>
              <a:rPr lang="zh-CN" altLang="en-US" dirty="0" smtClean="0">
                <a:latin typeface="Times New Roman" pitchFamily="18" charset="0"/>
              </a:rPr>
              <a:t>辖域扩张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   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)))    </a:t>
            </a:r>
            <a:r>
              <a:rPr lang="zh-CN" altLang="en-US" dirty="0" smtClean="0">
                <a:latin typeface="Times New Roman" pitchFamily="18" charset="0"/>
              </a:rPr>
              <a:t>辖域扩张</a:t>
            </a:r>
            <a:endParaRPr lang="fr-FR" altLang="zh-CN" dirty="0">
              <a:latin typeface="Times New Roman" pitchFamily="18" charset="0"/>
            </a:endParaRP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61988" y="4365104"/>
            <a:ext cx="6357937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fr-FR" dirty="0">
                <a:latin typeface="Times New Roman" pitchFamily="18" charset="0"/>
              </a:rPr>
              <a:t>     使用代替规则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  <a:sym typeface="Symbol" pitchFamily="18" charset="2"/>
              </a:rPr>
              <a:t>     </a:t>
            </a:r>
            <a:r>
              <a:rPr lang="fr-FR" altLang="zh-CN" i="1" dirty="0">
                <a:latin typeface="Times New Roman" pitchFamily="18" charset="0"/>
              </a:rPr>
              <a:t>xF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      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       </a:t>
            </a:r>
            <a:r>
              <a:rPr lang="zh-CN" altLang="en-US" dirty="0" smtClean="0">
                <a:latin typeface="Times New Roman" pitchFamily="18" charset="0"/>
              </a:rPr>
              <a:t>代替规则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 smtClean="0">
                <a:latin typeface="Times New Roman" pitchFamily="18" charset="0"/>
              </a:rPr>
              <a:t>))       </a:t>
            </a:r>
            <a:r>
              <a:rPr lang="zh-CN" altLang="en-US" dirty="0" smtClean="0">
                <a:latin typeface="Times New Roman" pitchFamily="18" charset="0"/>
              </a:rPr>
              <a:t>辖域扩张</a:t>
            </a:r>
            <a:endParaRPr lang="fr-FR" altLang="zh-CN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fr-FR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z</a:t>
            </a:r>
            <a:r>
              <a:rPr lang="fr-FR" altLang="zh-CN" dirty="0">
                <a:latin typeface="Times New Roman" pitchFamily="18" charset="0"/>
              </a:rPr>
              <a:t>,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))) </a:t>
            </a:r>
            <a:r>
              <a:rPr lang="fr-FR" altLang="zh-CN" dirty="0" smtClean="0">
                <a:latin typeface="Times New Roman" pitchFamily="18" charset="0"/>
              </a:rPr>
              <a:t>     </a:t>
            </a:r>
            <a:r>
              <a:rPr lang="zh-CN" altLang="en-US" dirty="0" smtClean="0">
                <a:latin typeface="Times New Roman" pitchFamily="18" charset="0"/>
              </a:rPr>
              <a:t>辖域扩张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6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81B-7323-40DA-BE7E-D6240EFC477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1656804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3.</a:t>
            </a:r>
            <a:r>
              <a:rPr lang="zh-CN" altLang="en-US" dirty="0"/>
              <a:t>构造下面推理的证明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zh-CN" altLang="en-US" dirty="0">
                <a:latin typeface="Times New Roman" pitchFamily="18" charset="0"/>
              </a:rPr>
              <a:t>前提：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)),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      </a:t>
            </a:r>
            <a:r>
              <a:rPr lang="zh-CN" altLang="en-US" dirty="0">
                <a:latin typeface="Times New Roman" pitchFamily="18" charset="0"/>
              </a:rPr>
              <a:t>结论：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519113" y="2898229"/>
            <a:ext cx="82296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证明：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      ①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                         </a:t>
            </a:r>
            <a:r>
              <a:rPr lang="zh-CN" altLang="en-US" dirty="0">
                <a:latin typeface="Times New Roman" pitchFamily="18" charset="0"/>
              </a:rPr>
              <a:t>前提引入</a:t>
            </a:r>
            <a:endParaRPr lang="zh-CN" altLang="fr-FR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fr-FR" dirty="0">
                <a:latin typeface="Times New Roman" pitchFamily="18" charset="0"/>
              </a:rPr>
              <a:t>      ② 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                                  ①</a:t>
            </a: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</a:rPr>
              <a:t>      ③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      </a:t>
            </a:r>
            <a:r>
              <a:rPr lang="zh-CN" altLang="fr-FR" dirty="0">
                <a:latin typeface="Times New Roman" pitchFamily="18" charset="0"/>
              </a:rPr>
              <a:t>前提引入</a:t>
            </a:r>
          </a:p>
          <a:p>
            <a:pPr>
              <a:lnSpc>
                <a:spcPct val="90000"/>
              </a:lnSpc>
            </a:pPr>
            <a:r>
              <a:rPr lang="zh-CN" altLang="fr-FR" dirty="0">
                <a:latin typeface="Times New Roman" pitchFamily="18" charset="0"/>
              </a:rPr>
              <a:t>      ④ 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                                             ③</a:t>
            </a: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</a:rPr>
              <a:t>      ⑤ 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                                             ②④</a:t>
            </a:r>
            <a:r>
              <a:rPr lang="zh-CN" altLang="fr-FR" dirty="0">
                <a:latin typeface="Times New Roman" pitchFamily="18" charset="0"/>
              </a:rPr>
              <a:t>假言推理</a:t>
            </a:r>
          </a:p>
          <a:p>
            <a:pPr>
              <a:lnSpc>
                <a:spcPct val="90000"/>
              </a:lnSpc>
            </a:pPr>
            <a:r>
              <a:rPr lang="zh-CN" altLang="fr-FR" dirty="0">
                <a:latin typeface="Times New Roman" pitchFamily="18" charset="0"/>
              </a:rPr>
              <a:t>      ⑥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yG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y</a:t>
            </a:r>
            <a:r>
              <a:rPr lang="fr-FR" altLang="zh-CN" dirty="0">
                <a:latin typeface="Times New Roman" pitchFamily="18" charset="0"/>
              </a:rPr>
              <a:t>)                                         ⑤</a:t>
            </a:r>
            <a:r>
              <a:rPr lang="fr-FR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dirty="0">
                <a:latin typeface="Times New Roman" pitchFamily="18" charset="0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fr-FR" altLang="zh-CN" dirty="0">
                <a:latin typeface="Times New Roman" pitchFamily="18" charset="0"/>
              </a:rPr>
              <a:t>      ⑦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       ⑥</a:t>
            </a:r>
            <a:r>
              <a:rPr lang="zh-CN" altLang="fr-FR" dirty="0">
                <a:latin typeface="Times New Roman" pitchFamily="18" charset="0"/>
              </a:rPr>
              <a:t>置换 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7DE9-6F28-47B9-A29B-8944B3F4A574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练习</a:t>
            </a:r>
            <a:r>
              <a:rPr lang="en-US" altLang="zh-CN">
                <a:latin typeface="Times New Roman" pitchFamily="18" charset="0"/>
              </a:rPr>
              <a:t>3(</a:t>
            </a:r>
            <a:r>
              <a:rPr lang="zh-CN" altLang="en-US">
                <a:latin typeface="Times New Roman" pitchFamily="18" charset="0"/>
              </a:rPr>
              <a:t>续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953790"/>
            <a:ext cx="8229600" cy="10350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</a:rPr>
              <a:t>前提：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)),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 dirty="0" err="1">
                <a:latin typeface="Times New Roman" pitchFamily="18" charset="0"/>
              </a:rPr>
              <a:t>xG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结论：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err="1">
                <a:latin typeface="Times New Roman" pitchFamily="18" charset="0"/>
              </a:rPr>
              <a:t>xF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19113" y="1989410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证明：用归谬法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①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>
                <a:latin typeface="Times New Roman" pitchFamily="18" charset="0"/>
              </a:rPr>
              <a:t>xF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                       </a:t>
            </a:r>
            <a:r>
              <a:rPr lang="zh-CN" altLang="en-US">
                <a:latin typeface="Times New Roman" pitchFamily="18" charset="0"/>
              </a:rPr>
              <a:t>结论否定引入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②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                       ①</a:t>
            </a:r>
            <a:r>
              <a:rPr lang="zh-CN" altLang="en-US">
                <a:latin typeface="Times New Roman" pitchFamily="18" charset="0"/>
              </a:rPr>
              <a:t>置换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③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>
                <a:latin typeface="Times New Roman" pitchFamily="18" charset="0"/>
              </a:rPr>
              <a:t>xG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                       </a:t>
            </a:r>
            <a:r>
              <a:rPr lang="zh-CN" altLang="en-US">
                <a:latin typeface="Times New Roman" pitchFamily="18" charset="0"/>
              </a:rPr>
              <a:t>前提引入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④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                       ③</a:t>
            </a:r>
            <a:r>
              <a:rPr lang="zh-CN" altLang="en-US">
                <a:latin typeface="Times New Roman" pitchFamily="18" charset="0"/>
              </a:rPr>
              <a:t>置换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⑤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)),                              </a:t>
            </a:r>
            <a:r>
              <a:rPr lang="zh-CN" altLang="en-US">
                <a:latin typeface="Times New Roman" pitchFamily="18" charset="0"/>
              </a:rPr>
              <a:t>前提引入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⑥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                                             ②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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itchFamily="18" charset="0"/>
              </a:rPr>
              <a:t>⑦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                                             ④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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itchFamily="18" charset="0"/>
              </a:rPr>
              <a:t>⑧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                                       ⑤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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itchFamily="18" charset="0"/>
              </a:rPr>
              <a:t>⑨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                                                 ⑥⑧</a:t>
            </a:r>
            <a:r>
              <a:rPr lang="zh-CN" altLang="en-US">
                <a:latin typeface="Times New Roman" pitchFamily="18" charset="0"/>
              </a:rPr>
              <a:t>析取三段论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⑩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                                     ⑦⑨</a:t>
            </a:r>
            <a:r>
              <a:rPr lang="zh-CN" altLang="en-US">
                <a:latin typeface="Times New Roman" pitchFamily="18" charset="0"/>
              </a:rPr>
              <a:t>合取引入 </a:t>
            </a:r>
          </a:p>
        </p:txBody>
      </p:sp>
    </p:spTree>
    <p:extLst>
      <p:ext uri="{BB962C8B-B14F-4D97-AF65-F5344CB8AC3E}">
        <p14:creationId xmlns:p14="http://schemas.microsoft.com/office/powerpoint/2010/main" val="5460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4B7-E280-41FE-AB5E-9231E06C39E4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练习</a:t>
            </a:r>
            <a:r>
              <a:rPr lang="en-US" altLang="zh-CN">
                <a:latin typeface="Times New Roman" pitchFamily="18" charset="0"/>
              </a:rPr>
              <a:t>3(</a:t>
            </a:r>
            <a:r>
              <a:rPr lang="zh-CN" altLang="en-US">
                <a:latin typeface="Times New Roman" pitchFamily="18" charset="0"/>
              </a:rPr>
              <a:t>续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229600" cy="963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</a:rPr>
              <a:t>(3)</a:t>
            </a:r>
            <a:r>
              <a:rPr lang="zh-CN" altLang="en-US" dirty="0">
                <a:latin typeface="Times New Roman" pitchFamily="18" charset="0"/>
              </a:rPr>
              <a:t>前提：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)),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结论：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</a:t>
            </a:r>
            <a:r>
              <a:rPr lang="en-US" altLang="zh-CN" i="1" dirty="0" err="1">
                <a:latin typeface="Times New Roman" pitchFamily="18" charset="0"/>
              </a:rPr>
              <a:t>xH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95288" y="1961852"/>
            <a:ext cx="82296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证明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用附加前提法</a:t>
            </a:r>
          </a:p>
          <a:p>
            <a:r>
              <a:rPr lang="zh-CN" altLang="en-US" dirty="0">
                <a:latin typeface="Times New Roman" pitchFamily="18" charset="0"/>
              </a:rPr>
              <a:t>①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</a:rPr>
              <a:t>xF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                                      </a:t>
            </a:r>
            <a:r>
              <a:rPr lang="zh-CN" altLang="en-US" dirty="0">
                <a:latin typeface="Times New Roman" pitchFamily="18" charset="0"/>
              </a:rPr>
              <a:t>附加前提引入</a:t>
            </a:r>
          </a:p>
          <a:p>
            <a:r>
              <a:rPr lang="zh-CN" altLang="en-US" dirty="0">
                <a:latin typeface="Times New Roman" pitchFamily="18" charset="0"/>
              </a:rPr>
              <a:t>②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                                            ①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dirty="0">
              <a:latin typeface="Times New Roman" pitchFamily="18" charset="0"/>
            </a:endParaRPr>
          </a:p>
          <a:p>
            <a:r>
              <a:rPr lang="fr-FR" altLang="zh-CN" dirty="0">
                <a:latin typeface="Times New Roman" pitchFamily="18" charset="0"/>
              </a:rPr>
              <a:t>③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))                          </a:t>
            </a:r>
            <a:r>
              <a:rPr lang="zh-CN" altLang="fr-FR" dirty="0">
                <a:latin typeface="Times New Roman" pitchFamily="18" charset="0"/>
              </a:rPr>
              <a:t>前提引入</a:t>
            </a:r>
          </a:p>
          <a:p>
            <a:r>
              <a:rPr lang="zh-CN" altLang="fr-FR" dirty="0">
                <a:latin typeface="Times New Roman" pitchFamily="18" charset="0"/>
              </a:rPr>
              <a:t>④ 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③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dirty="0">
              <a:latin typeface="Times New Roman" pitchFamily="18" charset="0"/>
            </a:endParaRPr>
          </a:p>
          <a:p>
            <a:r>
              <a:rPr lang="fr-FR" altLang="zh-CN" dirty="0">
                <a:latin typeface="Times New Roman" pitchFamily="18" charset="0"/>
              </a:rPr>
              <a:t>⑤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))                          </a:t>
            </a:r>
            <a:r>
              <a:rPr lang="zh-CN" altLang="fr-FR" dirty="0">
                <a:latin typeface="Times New Roman" pitchFamily="18" charset="0"/>
              </a:rPr>
              <a:t>前提引入</a:t>
            </a:r>
          </a:p>
          <a:p>
            <a:r>
              <a:rPr lang="zh-CN" altLang="fr-FR" dirty="0">
                <a:latin typeface="Times New Roman" pitchFamily="18" charset="0"/>
              </a:rPr>
              <a:t>⑥ </a:t>
            </a:r>
            <a:r>
              <a:rPr lang="fr-FR" altLang="zh-CN" i="1" dirty="0">
                <a:latin typeface="Times New Roman" pitchFamily="18" charset="0"/>
              </a:rPr>
              <a:t>G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⑤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dirty="0">
              <a:latin typeface="Times New Roman" pitchFamily="18" charset="0"/>
            </a:endParaRPr>
          </a:p>
          <a:p>
            <a:r>
              <a:rPr lang="fr-FR" altLang="zh-CN" dirty="0">
                <a:latin typeface="Times New Roman" pitchFamily="18" charset="0"/>
              </a:rPr>
              <a:t>⑦ </a:t>
            </a:r>
            <a:r>
              <a:rPr lang="fr-FR" altLang="zh-CN" i="1" dirty="0">
                <a:latin typeface="Times New Roman" pitchFamily="18" charset="0"/>
              </a:rPr>
              <a:t>F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 ④⑥</a:t>
            </a:r>
            <a:r>
              <a:rPr lang="zh-CN" altLang="fr-FR" dirty="0">
                <a:latin typeface="Times New Roman" pitchFamily="18" charset="0"/>
              </a:rPr>
              <a:t>假言三段论</a:t>
            </a:r>
          </a:p>
          <a:p>
            <a:r>
              <a:rPr lang="zh-CN" altLang="fr-FR" dirty="0">
                <a:latin typeface="Times New Roman" pitchFamily="18" charset="0"/>
              </a:rPr>
              <a:t>⑧ </a:t>
            </a:r>
            <a:r>
              <a:rPr lang="fr-FR" altLang="zh-CN" i="1" dirty="0">
                <a:latin typeface="Times New Roman" pitchFamily="18" charset="0"/>
              </a:rPr>
              <a:t>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            ②⑦</a:t>
            </a:r>
            <a:r>
              <a:rPr lang="zh-CN" altLang="fr-FR" dirty="0">
                <a:latin typeface="Times New Roman" pitchFamily="18" charset="0"/>
              </a:rPr>
              <a:t>假言推理</a:t>
            </a:r>
          </a:p>
          <a:p>
            <a:r>
              <a:rPr lang="zh-CN" altLang="fr-FR" dirty="0">
                <a:latin typeface="Times New Roman" pitchFamily="18" charset="0"/>
              </a:rPr>
              <a:t>⑨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 dirty="0">
                <a:latin typeface="Times New Roman" pitchFamily="18" charset="0"/>
              </a:rPr>
              <a:t>xH</a:t>
            </a:r>
            <a:r>
              <a:rPr lang="fr-FR" altLang="zh-CN" dirty="0">
                <a:latin typeface="Times New Roman" pitchFamily="18" charset="0"/>
              </a:rPr>
              <a:t>(</a:t>
            </a:r>
            <a:r>
              <a:rPr lang="fr-FR" altLang="zh-CN" i="1" dirty="0">
                <a:latin typeface="Times New Roman" pitchFamily="18" charset="0"/>
              </a:rPr>
              <a:t>x</a:t>
            </a:r>
            <a:r>
              <a:rPr lang="fr-FR" altLang="zh-CN" dirty="0">
                <a:latin typeface="Times New Roman" pitchFamily="18" charset="0"/>
              </a:rPr>
              <a:t>)                                         ⑧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dirty="0">
                <a:latin typeface="Times New Roman" pitchFamily="18" charset="0"/>
              </a:rPr>
              <a:t>+ 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668-F953-44B8-8651-8800B57A0044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2" y="1241425"/>
            <a:ext cx="8517383" cy="1323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4. </a:t>
            </a:r>
            <a:r>
              <a:rPr lang="zh-CN" altLang="en-US" sz="2400" dirty="0">
                <a:latin typeface="Times New Roman" pitchFamily="18" charset="0"/>
              </a:rPr>
              <a:t>在自然推理系统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i="1" baseline="-25000" dirty="0">
                <a:latin typeface="Palace Script MT" pitchFamily="66" charset="0"/>
              </a:rPr>
              <a:t>L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中，构造推理的证明．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</a:rPr>
              <a:t>    人都喜欢吃蔬菜．但不是所有的人都喜欢吃鱼．所以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存在喜欢吃蔬菜而不喜欢吃鱼的人．</a:t>
            </a:r>
            <a:endParaRPr lang="zh-CN" altLang="fr-FR" sz="2400" dirty="0">
              <a:latin typeface="Times New Roman" pitchFamily="18" charset="0"/>
            </a:endParaRP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468313" y="2538413"/>
            <a:ext cx="8229600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解 令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 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为人，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 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喜欢吃蔬菜，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): 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喜欢吃鱼．</a:t>
            </a:r>
          </a:p>
          <a:p>
            <a:r>
              <a:rPr lang="zh-CN" altLang="en-US" dirty="0">
                <a:latin typeface="Times New Roman" pitchFamily="18" charset="0"/>
              </a:rPr>
              <a:t>前提：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)),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 </a:t>
            </a:r>
          </a:p>
          <a:p>
            <a:r>
              <a:rPr lang="zh-CN" altLang="en-US" dirty="0">
                <a:latin typeface="Times New Roman" pitchFamily="18" charset="0"/>
              </a:rPr>
              <a:t>结论：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 dirty="0">
                <a:latin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))</a:t>
            </a:r>
            <a:endParaRPr lang="zh-CN" altLang="fr-FR" dirty="0">
              <a:latin typeface="Times New Roman" pitchFamily="18" charset="0"/>
            </a:endParaRP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468313" y="3860800"/>
            <a:ext cx="8229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r>
              <a:rPr lang="zh-CN" altLang="en-US">
                <a:latin typeface="Times New Roman" pitchFamily="18" charset="0"/>
              </a:rPr>
              <a:t>证明：用归谬法</a:t>
            </a:r>
          </a:p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                      </a:t>
            </a:r>
            <a:r>
              <a:rPr lang="zh-CN" altLang="en-US">
                <a:latin typeface="Times New Roman" pitchFamily="18" charset="0"/>
              </a:rPr>
              <a:t>结论否定引入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                      (1)</a:t>
            </a:r>
            <a:r>
              <a:rPr lang="zh-CN" altLang="en-US">
                <a:latin typeface="Times New Roman" pitchFamily="18" charset="0"/>
              </a:rPr>
              <a:t>置换</a:t>
            </a:r>
            <a:endParaRPr lang="zh-CN" altLang="fr-FR">
              <a:latin typeface="Times New Roman" pitchFamily="18" charset="0"/>
            </a:endParaRPr>
          </a:p>
          <a:p>
            <a:r>
              <a:rPr lang="fr-FR" altLang="zh-CN">
                <a:latin typeface="Times New Roman" pitchFamily="18" charset="0"/>
              </a:rPr>
              <a:t>(3)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F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fr-FR" altLang="zh-CN" i="1">
                <a:latin typeface="Times New Roman" pitchFamily="18" charset="0"/>
              </a:rPr>
              <a:t>G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fr-FR" altLang="zh-CN" i="1">
                <a:latin typeface="Times New Roman" pitchFamily="18" charset="0"/>
              </a:rPr>
              <a:t>H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))                            (2)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>
              <a:latin typeface="Times New Roman" pitchFamily="18" charset="0"/>
            </a:endParaRPr>
          </a:p>
          <a:p>
            <a:r>
              <a:rPr lang="fr-FR" altLang="zh-CN">
                <a:latin typeface="Times New Roman" pitchFamily="18" charset="0"/>
              </a:rPr>
              <a:t>(4) </a:t>
            </a:r>
            <a:r>
              <a:rPr lang="fr-FR" altLang="zh-CN" i="1">
                <a:latin typeface="Times New Roman" pitchFamily="18" charset="0"/>
              </a:rPr>
              <a:t>G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fr-FR" altLang="zh-CN" i="1">
                <a:latin typeface="Times New Roman" pitchFamily="18" charset="0"/>
              </a:rPr>
              <a:t>F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fr-FR" altLang="zh-CN" i="1">
                <a:latin typeface="Times New Roman" pitchFamily="18" charset="0"/>
              </a:rPr>
              <a:t>H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y</a:t>
            </a:r>
            <a:r>
              <a:rPr lang="fr-FR" altLang="zh-CN">
                <a:latin typeface="Times New Roman" pitchFamily="18" charset="0"/>
              </a:rPr>
              <a:t>)                               (3)</a:t>
            </a:r>
            <a:r>
              <a:rPr lang="zh-CN" altLang="fr-FR">
                <a:latin typeface="Times New Roman" pitchFamily="18" charset="0"/>
              </a:rPr>
              <a:t>置换</a:t>
            </a:r>
          </a:p>
          <a:p>
            <a:r>
              <a:rPr lang="fr-FR" altLang="zh-CN">
                <a:latin typeface="Times New Roman" pitchFamily="18" charset="0"/>
              </a:rPr>
              <a:t>(5)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i="1">
                <a:latin typeface="Times New Roman" pitchFamily="18" charset="0"/>
              </a:rPr>
              <a:t>x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F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x</a:t>
            </a:r>
            <a:r>
              <a:rPr lang="fr-FR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i="1">
                <a:latin typeface="Times New Roman" pitchFamily="18" charset="0"/>
              </a:rPr>
              <a:t>G</a:t>
            </a:r>
            <a:r>
              <a:rPr lang="fr-FR" altLang="zh-CN">
                <a:latin typeface="Times New Roman" pitchFamily="18" charset="0"/>
              </a:rPr>
              <a:t>(</a:t>
            </a:r>
            <a:r>
              <a:rPr lang="fr-FR" altLang="zh-CN" i="1">
                <a:latin typeface="Times New Roman" pitchFamily="18" charset="0"/>
              </a:rPr>
              <a:t>x</a:t>
            </a:r>
            <a:r>
              <a:rPr lang="fr-FR" altLang="zh-CN">
                <a:latin typeface="Times New Roman" pitchFamily="18" charset="0"/>
              </a:rPr>
              <a:t>))                                     </a:t>
            </a:r>
            <a:r>
              <a:rPr lang="zh-CN" altLang="fr-FR">
                <a:latin typeface="Times New Roman" pitchFamily="18" charset="0"/>
              </a:rPr>
              <a:t>前提引入</a:t>
            </a:r>
          </a:p>
        </p:txBody>
      </p:sp>
    </p:spTree>
    <p:extLst>
      <p:ext uri="{BB962C8B-B14F-4D97-AF65-F5344CB8AC3E}">
        <p14:creationId xmlns:p14="http://schemas.microsoft.com/office/powerpoint/2010/main" val="29145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/>
      <p:bldP spid="35840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595-69D3-40AC-B708-6D9C54B3273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4(</a:t>
            </a:r>
            <a:r>
              <a:rPr lang="zh-CN" altLang="en-US">
                <a:latin typeface="Times New Roman" pitchFamily="18" charset="0"/>
              </a:rPr>
              <a:t>续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2" y="1241425"/>
            <a:ext cx="8624887" cy="4059238"/>
          </a:xfrm>
        </p:spPr>
        <p:txBody>
          <a:bodyPr/>
          <a:lstStyle/>
          <a:p>
            <a:pPr marL="0" indent="0">
              <a:buNone/>
            </a:pPr>
            <a:r>
              <a:rPr lang="fr-FR" altLang="zh-CN" sz="2800" dirty="0">
                <a:latin typeface="Times New Roman" pitchFamily="18" charset="0"/>
              </a:rPr>
              <a:t>(6)   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800" i="1" dirty="0">
                <a:latin typeface="Times New Roman" pitchFamily="18" charset="0"/>
              </a:rPr>
              <a:t>G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                                       (5)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</a:t>
            </a:r>
            <a:endParaRPr lang="fr-FR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fr-FR" altLang="zh-CN" sz="2800" dirty="0">
                <a:latin typeface="Times New Roman" pitchFamily="18" charset="0"/>
              </a:rPr>
              <a:t>(7)   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fr-FR" altLang="zh-CN" sz="2800" i="1" dirty="0">
                <a:latin typeface="Times New Roman" pitchFamily="18" charset="0"/>
              </a:rPr>
              <a:t>H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                        (4)(6)</a:t>
            </a:r>
            <a:r>
              <a:rPr lang="zh-CN" altLang="fr-FR" sz="2800" dirty="0">
                <a:latin typeface="Times New Roman" pitchFamily="18" charset="0"/>
              </a:rPr>
              <a:t>假言三段论</a:t>
            </a:r>
          </a:p>
          <a:p>
            <a:pPr marL="0" indent="0">
              <a:buNone/>
            </a:pPr>
            <a:r>
              <a:rPr lang="fr-FR" altLang="zh-CN" sz="2800" dirty="0">
                <a:latin typeface="Times New Roman" pitchFamily="18" charset="0"/>
              </a:rPr>
              <a:t>(8)   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800" i="1" dirty="0">
                <a:latin typeface="Times New Roman" pitchFamily="18" charset="0"/>
              </a:rPr>
              <a:t>H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                                      (7)</a:t>
            </a:r>
            <a:r>
              <a:rPr lang="zh-CN" altLang="fr-FR" sz="2800" dirty="0">
                <a:latin typeface="Times New Roman" pitchFamily="18" charset="0"/>
              </a:rPr>
              <a:t>置换</a:t>
            </a:r>
          </a:p>
          <a:p>
            <a:pPr marL="0" indent="0">
              <a:buNone/>
            </a:pPr>
            <a:r>
              <a:rPr lang="fr-FR" altLang="zh-CN" sz="2800" dirty="0">
                <a:latin typeface="Times New Roman" pitchFamily="18" charset="0"/>
              </a:rPr>
              <a:t>(9) 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800" i="1" dirty="0">
                <a:latin typeface="Times New Roman" pitchFamily="18" charset="0"/>
              </a:rPr>
              <a:t>H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y</a:t>
            </a:r>
            <a:r>
              <a:rPr lang="fr-FR" altLang="zh-CN" sz="2800" dirty="0">
                <a:latin typeface="Times New Roman" pitchFamily="18" charset="0"/>
              </a:rPr>
              <a:t>))                                (8)</a:t>
            </a:r>
            <a:r>
              <a:rPr lang="fr-FR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sz="2800" dirty="0">
                <a:latin typeface="Times New Roman" pitchFamily="18" charset="0"/>
              </a:rPr>
              <a:t>+</a:t>
            </a:r>
          </a:p>
          <a:p>
            <a:pPr marL="0" indent="0">
              <a:buNone/>
            </a:pPr>
            <a:r>
              <a:rPr lang="fr-FR" altLang="zh-CN" sz="2800" dirty="0">
                <a:latin typeface="Times New Roman" pitchFamily="18" charset="0"/>
              </a:rPr>
              <a:t>(10)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800" i="1" dirty="0">
                <a:latin typeface="Times New Roman" pitchFamily="18" charset="0"/>
              </a:rPr>
              <a:t>H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))                                (9)</a:t>
            </a:r>
            <a:r>
              <a:rPr lang="zh-CN" altLang="fr-FR" sz="2800" dirty="0">
                <a:latin typeface="Times New Roman" pitchFamily="18" charset="0"/>
              </a:rPr>
              <a:t>置换</a:t>
            </a:r>
            <a:endParaRPr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(11)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F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800" i="1" dirty="0">
                <a:latin typeface="Times New Roman" pitchFamily="18" charset="0"/>
              </a:rPr>
              <a:t>H</a:t>
            </a:r>
            <a:r>
              <a:rPr lang="fr-FR" altLang="zh-CN" sz="2800" dirty="0">
                <a:latin typeface="Times New Roman" pitchFamily="18" charset="0"/>
              </a:rPr>
              <a:t>(</a:t>
            </a:r>
            <a:r>
              <a:rPr lang="fr-FR" altLang="zh-CN" sz="2800" i="1" dirty="0">
                <a:latin typeface="Times New Roman" pitchFamily="18" charset="0"/>
              </a:rPr>
              <a:t>x</a:t>
            </a:r>
            <a:r>
              <a:rPr lang="fr-FR" altLang="zh-CN" sz="2800" dirty="0">
                <a:latin typeface="Times New Roman" pitchFamily="18" charset="0"/>
              </a:rPr>
              <a:t>))                             </a:t>
            </a:r>
            <a:r>
              <a:rPr lang="zh-CN" altLang="fr-FR" sz="2800" dirty="0">
                <a:latin typeface="Times New Roman" pitchFamily="18" charset="0"/>
              </a:rPr>
              <a:t>前提引入</a:t>
            </a:r>
            <a:endParaRPr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</a:rPr>
              <a:t>(12)  0                                                        (10)(11)</a:t>
            </a:r>
            <a:r>
              <a:rPr lang="zh-CN" altLang="en-US" sz="2800" dirty="0">
                <a:latin typeface="Times New Roman" pitchFamily="18" charset="0"/>
              </a:rPr>
              <a:t>合取  </a:t>
            </a:r>
            <a:endParaRPr lang="zh-CN" altLang="fr-F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8592"/>
            <a:ext cx="8229600" cy="806152"/>
          </a:xfrm>
        </p:spPr>
        <p:txBody>
          <a:bodyPr/>
          <a:lstStyle/>
          <a:p>
            <a:pPr algn="ctr"/>
            <a:r>
              <a:rPr lang="zh-CN" altLang="en-US" dirty="0"/>
              <a:t>命题函数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谓词命名式</a:t>
            </a:r>
            <a:r>
              <a:rPr lang="zh-CN" altLang="en-US" b="1" i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命题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若谓词是常元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个体词是常元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谓词命名式才成为一个命题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命题函数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由一个谓词和若干个个体变元组成的命题形式称为</a:t>
            </a:r>
            <a:r>
              <a:rPr lang="zh-CN" altLang="en-US" b="1" i="1" dirty="0">
                <a:solidFill>
                  <a:srgbClr val="FF0000"/>
                </a:solidFill>
              </a:rPr>
              <a:t>简单命题函数</a:t>
            </a:r>
            <a:r>
              <a:rPr lang="zh-CN" altLang="en-US" dirty="0"/>
              <a:t>，表示为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,…,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/>
              <a:t>。由一个或若干个简单命题函数以及逻辑联结词组成的命题形式称为</a:t>
            </a:r>
            <a:r>
              <a:rPr lang="zh-CN" altLang="en-US" b="1" i="1" dirty="0">
                <a:solidFill>
                  <a:srgbClr val="FF0000"/>
                </a:solidFill>
              </a:rPr>
              <a:t>复合命题函数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=0</a:t>
            </a:r>
            <a:r>
              <a:rPr lang="zh-CN" altLang="en-US" dirty="0"/>
              <a:t>时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命题变元</a:t>
            </a:r>
          </a:p>
        </p:txBody>
      </p:sp>
    </p:spTree>
    <p:extLst>
      <p:ext uri="{BB962C8B-B14F-4D97-AF65-F5344CB8AC3E}">
        <p14:creationId xmlns:p14="http://schemas.microsoft.com/office/powerpoint/2010/main" val="5651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569200" cy="55435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例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</a:rPr>
              <a:t>A(x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身体好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</a:t>
            </a:r>
            <a:r>
              <a:rPr lang="en-US" altLang="zh-CN" sz="2000" dirty="0" smtClean="0">
                <a:latin typeface="宋体" pitchFamily="2" charset="-122"/>
              </a:rPr>
              <a:t>B(x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学习好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</a:t>
            </a:r>
            <a:r>
              <a:rPr lang="en-US" altLang="zh-CN" sz="2000" dirty="0">
                <a:latin typeface="宋体" pitchFamily="2" charset="-122"/>
              </a:rPr>
              <a:t>C(x)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工作好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表示</a:t>
            </a:r>
            <a:r>
              <a:rPr lang="zh-CN" altLang="en-US" sz="2000" dirty="0">
                <a:latin typeface="Arial"/>
              </a:rPr>
              <a:t>“</a:t>
            </a:r>
            <a:r>
              <a:rPr lang="zh-CN" altLang="en-US" sz="2000" dirty="0">
                <a:latin typeface="宋体" pitchFamily="2" charset="-122"/>
              </a:rPr>
              <a:t>如果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身体不好，则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zh-CN" altLang="en-US" sz="2000" dirty="0">
                <a:latin typeface="宋体" pitchFamily="2" charset="-122"/>
              </a:rPr>
              <a:t>的学习与工作都不会好</a:t>
            </a:r>
            <a:r>
              <a:rPr lang="zh-CN" altLang="en-US" sz="2000" dirty="0">
                <a:latin typeface="Arial"/>
              </a:rPr>
              <a:t>”</a:t>
            </a:r>
            <a:r>
              <a:rPr lang="zh-CN" altLang="en-US" sz="2000" dirty="0">
                <a:latin typeface="宋体" pitchFamily="2" charset="-122"/>
              </a:rPr>
              <a:t>的复合命题函数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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A(x)→(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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B(x)∧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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C(x))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命题函数不是命题，没有确定真值，但其中谓词是谓词常量时，可通过个体指派使其成为命题。如：若简单命题函数</a:t>
            </a:r>
            <a:r>
              <a:rPr lang="en-US" altLang="zh-CN" sz="2400" dirty="0"/>
              <a:t>P(X)</a:t>
            </a:r>
            <a:r>
              <a:rPr lang="zh-CN" altLang="en-US" sz="2400" dirty="0"/>
              <a:t>表示“</a:t>
            </a:r>
            <a:r>
              <a:rPr lang="en-US" altLang="zh-CN" sz="2400" dirty="0"/>
              <a:t>x</a:t>
            </a:r>
            <a:r>
              <a:rPr lang="zh-CN" altLang="en-US" sz="2400" dirty="0"/>
              <a:t>是质数”，则</a:t>
            </a:r>
            <a:r>
              <a:rPr lang="en-US" altLang="zh-CN" sz="2400" dirty="0"/>
              <a:t>P(1)</a:t>
            </a:r>
            <a:r>
              <a:rPr lang="zh-CN" altLang="en-US" sz="2400" dirty="0"/>
              <a:t>为</a:t>
            </a:r>
            <a:r>
              <a:rPr lang="en-US" altLang="zh-CN" sz="2400" dirty="0"/>
              <a:t>F</a:t>
            </a:r>
            <a:r>
              <a:rPr lang="zh-CN" altLang="en-US" sz="2400" dirty="0"/>
              <a:t>，</a:t>
            </a:r>
            <a:r>
              <a:rPr lang="en-US" altLang="zh-CN" sz="2400" dirty="0"/>
              <a:t>P(2)</a:t>
            </a:r>
            <a:r>
              <a:rPr lang="zh-CN" altLang="en-US" sz="2400" dirty="0"/>
              <a:t>为</a:t>
            </a:r>
            <a:r>
              <a:rPr lang="en-US" altLang="zh-CN" sz="2400" dirty="0"/>
              <a:t>T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除个体指派外，还常用</a:t>
            </a:r>
            <a:r>
              <a:rPr lang="zh-CN" altLang="en-US" sz="2400" dirty="0">
                <a:solidFill>
                  <a:srgbClr val="FF0000"/>
                </a:solidFill>
              </a:rPr>
              <a:t>“量”</a:t>
            </a:r>
            <a:r>
              <a:rPr lang="zh-CN" altLang="en-US" sz="2400" dirty="0"/>
              <a:t>作出判断，如：“所有的人</a:t>
            </a:r>
            <a:r>
              <a:rPr kumimoji="1" lang="zh-CN" altLang="en-US" sz="2400" dirty="0"/>
              <a:t>都是要死的”</a:t>
            </a:r>
            <a:r>
              <a:rPr lang="zh-CN" altLang="en-US" sz="2400" dirty="0"/>
              <a:t>、“有的数是质数”</a:t>
            </a:r>
            <a:r>
              <a:rPr kumimoji="1" lang="zh-CN" altLang="en-US" sz="2400" dirty="0"/>
              <a:t>。这种表述在</a:t>
            </a:r>
            <a:r>
              <a:rPr lang="zh-CN" altLang="en-US" sz="2400" dirty="0"/>
              <a:t>数理逻辑目标语言中需要引入</a:t>
            </a:r>
            <a:r>
              <a:rPr kumimoji="1" lang="zh-CN" altLang="en-US" sz="2400" dirty="0"/>
              <a:t>量词，当然</a:t>
            </a:r>
            <a:r>
              <a:rPr kumimoji="1" lang="zh-CN" altLang="en-US" sz="2400" dirty="0">
                <a:solidFill>
                  <a:srgbClr val="FF0000"/>
                </a:solidFill>
              </a:rPr>
              <a:t>量化与</a:t>
            </a:r>
            <a:r>
              <a:rPr lang="zh-CN" altLang="en-US" sz="2400" dirty="0">
                <a:solidFill>
                  <a:srgbClr val="FF0000"/>
                </a:solidFill>
              </a:rPr>
              <a:t>个体指派之间是有联系的</a:t>
            </a:r>
            <a:r>
              <a:rPr lang="zh-CN" altLang="en-US" sz="2400" dirty="0"/>
              <a:t>，数理逻辑中常用</a:t>
            </a:r>
            <a:r>
              <a:rPr kumimoji="1" lang="zh-CN" altLang="en-US" sz="2400" dirty="0"/>
              <a:t>量词有两个</a:t>
            </a:r>
            <a:r>
              <a:rPr kumimoji="1" lang="en-US" altLang="en-US" sz="2400" dirty="0"/>
              <a:t>—</a:t>
            </a:r>
            <a:r>
              <a:rPr kumimoji="1" lang="en-US" altLang="zh-CN" sz="2400" dirty="0"/>
              <a:t>—</a:t>
            </a:r>
            <a:r>
              <a:rPr kumimoji="1" lang="zh-CN" altLang="en-US" sz="2400" dirty="0">
                <a:solidFill>
                  <a:srgbClr val="FF0000"/>
                </a:solidFill>
              </a:rPr>
              <a:t>全称量词</a:t>
            </a:r>
            <a:r>
              <a:rPr kumimoji="1" lang="zh-CN" altLang="en-US" sz="2400" dirty="0"/>
              <a:t>和</a:t>
            </a:r>
            <a:r>
              <a:rPr kumimoji="1" lang="zh-CN" altLang="en-US" sz="2400" dirty="0">
                <a:solidFill>
                  <a:srgbClr val="FF0000"/>
                </a:solidFill>
              </a:rPr>
              <a:t>存在量词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1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5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3422</TotalTime>
  <Words>7257</Words>
  <Application>Microsoft Office PowerPoint</Application>
  <PresentationFormat>全屏显示(4:3)</PresentationFormat>
  <Paragraphs>930</Paragraphs>
  <Slides>78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0" baseType="lpstr">
      <vt:lpstr>Edge</vt:lpstr>
      <vt:lpstr>公式</vt:lpstr>
      <vt:lpstr>PowerPoint 演示文稿</vt:lpstr>
      <vt:lpstr>一阶逻辑</vt:lpstr>
      <vt:lpstr>原子命题不能细分吗？(能否对原子命题进一步细分?)</vt:lpstr>
      <vt:lpstr>谓词和量词</vt:lpstr>
      <vt:lpstr>例</vt:lpstr>
      <vt:lpstr>练习</vt:lpstr>
      <vt:lpstr>谓词</vt:lpstr>
      <vt:lpstr>命题函数</vt:lpstr>
      <vt:lpstr>PowerPoint 演示文稿</vt:lpstr>
      <vt:lpstr>4.2 量词</vt:lpstr>
      <vt:lpstr>全称量词</vt:lpstr>
      <vt:lpstr>存在量词</vt:lpstr>
      <vt:lpstr>全总个体域（全总域）</vt:lpstr>
      <vt:lpstr>例</vt:lpstr>
      <vt:lpstr>特性谓词添加规则</vt:lpstr>
      <vt:lpstr>4.3 量化断言和命题的关系</vt:lpstr>
      <vt:lpstr>PowerPoint 演示文稿</vt:lpstr>
      <vt:lpstr>4.4 谓词公式</vt:lpstr>
      <vt:lpstr>PowerPoint 演示文稿</vt:lpstr>
      <vt:lpstr>项和原子公式</vt:lpstr>
      <vt:lpstr>PowerPoint 演示文稿</vt:lpstr>
      <vt:lpstr>谓词演算的合式公式(Wff)</vt:lpstr>
      <vt:lpstr>命题符号化</vt:lpstr>
      <vt:lpstr>例：将下列命题符号化</vt:lpstr>
      <vt:lpstr>PowerPoint 演示文稿</vt:lpstr>
      <vt:lpstr>练习：将下列命题符号化</vt:lpstr>
      <vt:lpstr>练习参考答案</vt:lpstr>
      <vt:lpstr>几个特别的例子</vt:lpstr>
      <vt:lpstr>PowerPoint 演示文稿</vt:lpstr>
      <vt:lpstr>4.5 自由变元与约束变元</vt:lpstr>
      <vt:lpstr>PowerPoint 演示文稿</vt:lpstr>
      <vt:lpstr>PowerPoint 演示文稿</vt:lpstr>
      <vt:lpstr>例：指出下列各公式中的量词辖域及自由变元和约束变元</vt:lpstr>
      <vt:lpstr>对约束变元和自由变元的几点说明</vt:lpstr>
      <vt:lpstr>例</vt:lpstr>
      <vt:lpstr>封闭的公式</vt:lpstr>
      <vt:lpstr>公式的解释</vt:lpstr>
      <vt:lpstr>实例</vt:lpstr>
      <vt:lpstr>公式的类型</vt:lpstr>
      <vt:lpstr>代换实例</vt:lpstr>
      <vt:lpstr>实例</vt:lpstr>
      <vt:lpstr>一阶逻辑概述小结</vt:lpstr>
      <vt:lpstr>一阶逻辑等值演算与推理</vt:lpstr>
      <vt:lpstr>5.1 一阶逻辑等值式与置换规则</vt:lpstr>
      <vt:lpstr>基本等值式</vt:lpstr>
      <vt:lpstr>基本等值式</vt:lpstr>
      <vt:lpstr>置换规则、换名规则、代替规则</vt:lpstr>
      <vt:lpstr>实例</vt:lpstr>
      <vt:lpstr>实例</vt:lpstr>
      <vt:lpstr>实例</vt:lpstr>
      <vt:lpstr>实例</vt:lpstr>
      <vt:lpstr>实例</vt:lpstr>
      <vt:lpstr>实例</vt:lpstr>
      <vt:lpstr>5.2  一阶逻辑前束范式</vt:lpstr>
      <vt:lpstr>前束范式存在定理</vt:lpstr>
      <vt:lpstr>求前束范式的实例</vt:lpstr>
      <vt:lpstr>求前束范式的实例</vt:lpstr>
      <vt:lpstr>5.3 一阶逻辑的推论理论</vt:lpstr>
      <vt:lpstr>推理定理</vt:lpstr>
      <vt:lpstr>量词消去引入规则</vt:lpstr>
      <vt:lpstr>量词消去引入规则</vt:lpstr>
      <vt:lpstr>量词消去引入规则</vt:lpstr>
      <vt:lpstr>自然推理系统NL</vt:lpstr>
      <vt:lpstr>自然推理系统NL</vt:lpstr>
      <vt:lpstr>构造推理证明的实例</vt:lpstr>
      <vt:lpstr>构造推理证明的实例</vt:lpstr>
      <vt:lpstr>构造推理证明的实例</vt:lpstr>
      <vt:lpstr>重要提示</vt:lpstr>
      <vt:lpstr>反例2(续)</vt:lpstr>
      <vt:lpstr>第五章 一阶逻辑等值演算与推理</vt:lpstr>
      <vt:lpstr>基本要求</vt:lpstr>
      <vt:lpstr>练习1</vt:lpstr>
      <vt:lpstr>练习2</vt:lpstr>
      <vt:lpstr>练习3</vt:lpstr>
      <vt:lpstr>练习3(续)</vt:lpstr>
      <vt:lpstr>练习3(续)</vt:lpstr>
      <vt:lpstr>练习4</vt:lpstr>
      <vt:lpstr>练习4(续)</vt:lpstr>
    </vt:vector>
  </TitlesOfParts>
  <Company>ZTE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 散  数  学</dc:title>
  <dc:creator>王振英</dc:creator>
  <cp:lastModifiedBy>AutoBVT</cp:lastModifiedBy>
  <cp:revision>309</cp:revision>
  <dcterms:created xsi:type="dcterms:W3CDTF">2002-07-08T04:51:39Z</dcterms:created>
  <dcterms:modified xsi:type="dcterms:W3CDTF">2014-09-27T16:28:20Z</dcterms:modified>
</cp:coreProperties>
</file>