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1.png" ContentType="image/png"/>
  <Override PartName="/ppt/media/image70.png" ContentType="image/png"/>
  <Override PartName="/ppt/media/image69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1.png" ContentType="image/png"/>
  <Override PartName="/ppt/media/image60.png" ContentType="image/png"/>
  <Override PartName="/ppt/media/image57.png" ContentType="image/png"/>
  <Override PartName="/ppt/media/image56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wmf" ContentType="image/x-wmf"/>
  <Override PartName="/ppt/media/image33.png" ContentType="image/png"/>
  <Override PartName="/ppt/media/image32.png" ContentType="image/png"/>
  <Override PartName="/ppt/media/image17.png" ContentType="image/png"/>
  <Override PartName="/ppt/media/image62.png" ContentType="image/png"/>
  <Override PartName="/ppt/media/image1.wmf" ContentType="image/x-wmf"/>
  <Override PartName="/ppt/media/image30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63.png" ContentType="image/png"/>
  <Override PartName="/ppt/media/image2.wmf" ContentType="image/x-wmf"/>
  <Override PartName="/ppt/media/image67.png" ContentType="image/png"/>
  <Override PartName="/ppt/media/image6.wmf" ContentType="image/x-wmf"/>
  <Override PartName="/ppt/media/image68.png" ContentType="image/png"/>
  <Override PartName="/ppt/media/image7.wmf" ContentType="image/x-wmf"/>
  <Override PartName="/ppt/media/image58.png" ContentType="image/png"/>
  <Override PartName="/ppt/media/image8.png" ContentType="image/png"/>
  <Override PartName="/ppt/media/image12.wmf" ContentType="image/x-wmf"/>
  <Override PartName="/ppt/media/image23.png" ContentType="image/png"/>
  <Override PartName="/ppt/media/image21.png" ContentType="image/png"/>
  <Override PartName="/ppt/media/image10.wmf" ContentType="image/x-wmf"/>
  <Override PartName="/ppt/media/image44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15.wmf" ContentType="image/x-wmf"/>
  <Override PartName="/ppt/media/image26.png" ContentType="image/png"/>
  <Override PartName="/ppt/media/image16.wmf" ContentType="image/x-wmf"/>
  <Override PartName="/ppt/media/image27.png" ContentType="image/png"/>
  <Override PartName="/ppt/media/image28.png" ContentType="image/png"/>
  <Override PartName="/ppt/media/image18.wmf" ContentType="image/x-wmf"/>
  <Override PartName="/ppt/media/image29.png" ContentType="image/png"/>
  <Override PartName="/ppt/media/image31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wmf"/><Relationship Id="rId8" Type="http://schemas.openxmlformats.org/officeDocument/2006/relationships/image" Target="../media/image7.wm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image" Target="../media/image12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png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838080" y="6269040"/>
            <a:ext cx="6400080" cy="2278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Street Corporation Proprietary &amp; 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7338960" y="6273360"/>
            <a:ext cx="1368360" cy="214200"/>
          </a:xfrm>
          <a:prstGeom prst="rect">
            <a:avLst/>
          </a:prstGeom>
          <a:ln>
            <a:noFill/>
          </a:ln>
        </p:spPr>
      </p:pic>
      <p:sp>
        <p:nvSpPr>
          <p:cNvPr id="4" name="CustomShape 2" hidden="1"/>
          <p:cNvSpPr/>
          <p:nvPr/>
        </p:nvSpPr>
        <p:spPr>
          <a:xfrm>
            <a:off x="0" y="6530400"/>
            <a:ext cx="91432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 Classification: General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9" descr=""/>
          <p:cNvPicPr/>
          <p:nvPr/>
        </p:nvPicPr>
        <p:blipFill>
          <a:blip r:embed="rId5"/>
          <a:srcRect l="0" t="0" r="0" b="9468"/>
          <a:stretch/>
        </p:blipFill>
        <p:spPr>
          <a:xfrm>
            <a:off x="0" y="0"/>
            <a:ext cx="9143280" cy="6207840"/>
          </a:xfrm>
          <a:prstGeom prst="rect">
            <a:avLst/>
          </a:prstGeom>
          <a:ln>
            <a:noFill/>
          </a:ln>
        </p:spPr>
      </p:pic>
      <p:pic>
        <p:nvPicPr>
          <p:cNvPr id="6" name="Picture 11" descr=""/>
          <p:cNvPicPr/>
          <p:nvPr/>
        </p:nvPicPr>
        <p:blipFill>
          <a:blip r:embed="rId6"/>
          <a:stretch/>
        </p:blipFill>
        <p:spPr>
          <a:xfrm>
            <a:off x="7362000" y="5497200"/>
            <a:ext cx="1326600" cy="973800"/>
          </a:xfrm>
          <a:prstGeom prst="rect">
            <a:avLst/>
          </a:prstGeom>
          <a:ln>
            <a:noFill/>
          </a:ln>
        </p:spPr>
      </p:pic>
      <p:pic>
        <p:nvPicPr>
          <p:cNvPr id="7" name="" descr=""/>
          <p:cNvPicPr/>
          <p:nvPr/>
        </p:nvPicPr>
        <p:blipFill>
          <a:blip r:embed="rId7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" name="" descr=""/>
          <p:cNvPicPr/>
          <p:nvPr/>
        </p:nvPicPr>
        <p:blipFill>
          <a:blip r:embed="rId8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838080" y="6269040"/>
            <a:ext cx="6400080" cy="2278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Street Corporation Proprietary &amp; 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6" descr=""/>
          <p:cNvPicPr/>
          <p:nvPr/>
        </p:nvPicPr>
        <p:blipFill>
          <a:blip r:embed="rId3"/>
          <a:stretch/>
        </p:blipFill>
        <p:spPr>
          <a:xfrm>
            <a:off x="7338960" y="6273360"/>
            <a:ext cx="1368360" cy="2142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0" y="6530400"/>
            <a:ext cx="91432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 Classification: General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50000" y="6302880"/>
            <a:ext cx="456480" cy="24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0EFEE470-442D-4B5B-82A1-772802CC481E}" type="slidenum">
              <a:rPr b="0" lang="en-US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38080" y="6269040"/>
            <a:ext cx="6400080" cy="2278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Street Corporation Proprietary &amp; 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6" descr=""/>
          <p:cNvPicPr/>
          <p:nvPr/>
        </p:nvPicPr>
        <p:blipFill>
          <a:blip r:embed="rId4"/>
          <a:stretch/>
        </p:blipFill>
        <p:spPr>
          <a:xfrm>
            <a:off x="7338960" y="6273360"/>
            <a:ext cx="1368360" cy="2142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0" y="6530400"/>
            <a:ext cx="91432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 Classification: General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48200" y="6300360"/>
            <a:ext cx="456480" cy="246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585DB2E0-D749-419A-B304-D4A0C0E2F3AE}" type="slidenum">
              <a:rPr b="0" lang="en-US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6272640"/>
            <a:ext cx="678096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Street Corporation – Proprietary and 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6960" y="1828800"/>
            <a:ext cx="89910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Fixed Income Model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Zhendi Chen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March 5, 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Def: The term structure of yields on zero-coupon bonds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Spot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图片 4" descr=""/>
          <p:cNvPicPr/>
          <p:nvPr/>
        </p:nvPicPr>
        <p:blipFill>
          <a:blip r:embed="rId1"/>
          <a:stretch/>
        </p:blipFill>
        <p:spPr>
          <a:xfrm>
            <a:off x="3048120" y="1828800"/>
            <a:ext cx="2133000" cy="635760"/>
          </a:xfrm>
          <a:prstGeom prst="rect">
            <a:avLst/>
          </a:prstGeom>
          <a:ln>
            <a:noFill/>
          </a:ln>
        </p:spPr>
      </p:pic>
      <p:pic>
        <p:nvPicPr>
          <p:cNvPr id="200" name="图片 5" descr=""/>
          <p:cNvPicPr/>
          <p:nvPr/>
        </p:nvPicPr>
        <p:blipFill>
          <a:blip r:embed="rId2"/>
          <a:stretch/>
        </p:blipFill>
        <p:spPr>
          <a:xfrm rot="5400000">
            <a:off x="2534040" y="1908720"/>
            <a:ext cx="3161880" cy="45428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term structure of coupon rates for bonds to sell at par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 maturity Treasury (CMT)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 maturity swap (CMS)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 spread = CMS - CMT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图片 4" descr=""/>
          <p:cNvPicPr/>
          <p:nvPr/>
        </p:nvPicPr>
        <p:blipFill>
          <a:blip r:embed="rId1"/>
          <a:stretch/>
        </p:blipFill>
        <p:spPr>
          <a:xfrm>
            <a:off x="3048120" y="1905120"/>
            <a:ext cx="3047400" cy="729000"/>
          </a:xfrm>
          <a:prstGeom prst="rect">
            <a:avLst/>
          </a:prstGeom>
          <a:ln>
            <a:noFill/>
          </a:ln>
        </p:spPr>
      </p:pic>
      <p:pic>
        <p:nvPicPr>
          <p:cNvPr id="205" name="图片 5" descr=""/>
          <p:cNvPicPr/>
          <p:nvPr/>
        </p:nvPicPr>
        <p:blipFill>
          <a:blip r:embed="rId2"/>
          <a:stretch/>
        </p:blipFill>
        <p:spPr>
          <a:xfrm>
            <a:off x="3276720" y="2829240"/>
            <a:ext cx="2361600" cy="677160"/>
          </a:xfrm>
          <a:prstGeom prst="rect">
            <a:avLst/>
          </a:prstGeom>
          <a:ln>
            <a:noFill/>
          </a:ln>
        </p:spPr>
      </p:pic>
      <p:pic>
        <p:nvPicPr>
          <p:cNvPr id="206" name="图片 6" descr=""/>
          <p:cNvPicPr/>
          <p:nvPr/>
        </p:nvPicPr>
        <p:blipFill>
          <a:blip r:embed="rId3"/>
          <a:stretch/>
        </p:blipFill>
        <p:spPr>
          <a:xfrm rot="5400000">
            <a:off x="5315400" y="3169440"/>
            <a:ext cx="2638080" cy="36662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Curves</a:t>
            </a: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内容占位符 4" descr=""/>
          <p:cNvPicPr/>
          <p:nvPr/>
        </p:nvPicPr>
        <p:blipFill>
          <a:blip r:embed="rId1"/>
          <a:stretch/>
        </p:blipFill>
        <p:spPr>
          <a:xfrm>
            <a:off x="3124080" y="1295280"/>
            <a:ext cx="2913840" cy="51012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图片 5" descr=""/>
          <p:cNvPicPr/>
          <p:nvPr/>
        </p:nvPicPr>
        <p:blipFill>
          <a:blip r:embed="rId2"/>
          <a:stretch/>
        </p:blipFill>
        <p:spPr>
          <a:xfrm>
            <a:off x="3124080" y="1981080"/>
            <a:ext cx="2884320" cy="699480"/>
          </a:xfrm>
          <a:prstGeom prst="rect">
            <a:avLst/>
          </a:prstGeom>
          <a:ln>
            <a:noFill/>
          </a:ln>
        </p:spPr>
      </p:pic>
      <p:pic>
        <p:nvPicPr>
          <p:cNvPr id="211" name="图片 6" descr=""/>
          <p:cNvPicPr/>
          <p:nvPr/>
        </p:nvPicPr>
        <p:blipFill>
          <a:blip r:embed="rId3"/>
          <a:stretch/>
        </p:blipFill>
        <p:spPr>
          <a:xfrm rot="5400000">
            <a:off x="2615760" y="2166480"/>
            <a:ext cx="3684600" cy="49521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 the instantaneous spot interest rate follows a one-dimensional stochastic process.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 the dynamics of such a process will allow a modeler to price securities and payoffs which are based on interest rates.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Assuming the risk-neutral measure exists, the price of any security will be the expected present value of the future payoff under that measure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𝑃𝑡 is the price of the security at time 𝑡,{𝑟𝑠}𝑠≥0 is the process of short-term rates, and 𝑉𝑇 is the payoff of the security at time 𝑇&gt;𝑡. The (∗) means that the expectation is computed under the risk-neutral measure.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One-factor short-term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图片 4" descr=""/>
          <p:cNvPicPr/>
          <p:nvPr/>
        </p:nvPicPr>
        <p:blipFill>
          <a:blip r:embed="rId1"/>
          <a:stretch/>
        </p:blipFill>
        <p:spPr>
          <a:xfrm>
            <a:off x="3666960" y="3276720"/>
            <a:ext cx="1809000" cy="44712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AB: Analytical bond price  AO: Analytical option price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One-factor short-term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图片 4" descr=""/>
          <p:cNvPicPr/>
          <p:nvPr/>
        </p:nvPicPr>
        <p:blipFill>
          <a:blip r:embed="rId1"/>
          <a:stretch/>
        </p:blipFill>
        <p:spPr>
          <a:xfrm>
            <a:off x="1071720" y="1744560"/>
            <a:ext cx="7000200" cy="41522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Vasicek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distribution of r is Gaussian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model can be solved explicitly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Rates can be negative with positive probability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One-factor short-term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图片 5" descr=""/>
          <p:cNvPicPr/>
          <p:nvPr/>
        </p:nvPicPr>
        <p:blipFill>
          <a:blip r:embed="rId1"/>
          <a:stretch/>
        </p:blipFill>
        <p:spPr>
          <a:xfrm>
            <a:off x="2971800" y="1676520"/>
            <a:ext cx="2925360" cy="4564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Properties: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rate is always positive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rate has non-central 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model is analytically tractable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model is less tractable than the Vasicek model]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One-factor short-term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Dothan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Properties: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rate is always positive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distribution of r is log-normal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One-factor short-term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Hull White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properties: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rate can be negative with positive probability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distribution of r is normal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model is tractable – it yields closed form formulas for bond and option prices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One-factor short-term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图片 4" descr=""/>
          <p:cNvPicPr/>
          <p:nvPr/>
        </p:nvPicPr>
        <p:blipFill>
          <a:blip r:embed="rId1"/>
          <a:stretch/>
        </p:blipFill>
        <p:spPr>
          <a:xfrm>
            <a:off x="2971800" y="1905120"/>
            <a:ext cx="2597400" cy="4564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 Karasinski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Properties: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rate is always positive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distribution of r is log-normal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model is not very tractable – it does not yield closed form formulas for bond and option prices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One-factor short-term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图片 4" descr=""/>
          <p:cNvPicPr/>
          <p:nvPr/>
        </p:nvPicPr>
        <p:blipFill>
          <a:blip r:embed="rId1"/>
          <a:stretch/>
        </p:blipFill>
        <p:spPr>
          <a:xfrm>
            <a:off x="3124080" y="1752480"/>
            <a:ext cx="3123360" cy="4730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00200"/>
            <a:ext cx="22852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4591080" y="1710720"/>
            <a:ext cx="360" cy="5147280"/>
          </a:xfrm>
          <a:prstGeom prst="line">
            <a:avLst/>
          </a:prstGeom>
          <a:ln w="38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4533840" y="1705680"/>
            <a:ext cx="114120" cy="1141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4533840" y="2302560"/>
            <a:ext cx="114120" cy="1141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4533840" y="2899440"/>
            <a:ext cx="114120" cy="1141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4533840" y="3496320"/>
            <a:ext cx="114120" cy="1141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4533840" y="4093560"/>
            <a:ext cx="114120" cy="1141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4533840" y="4690440"/>
            <a:ext cx="114120" cy="1141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4724280" y="1591560"/>
            <a:ext cx="304272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68760" bIns="6876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Blueprint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4800600" y="2807640"/>
            <a:ext cx="304272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68760" bIns="6876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Short Rate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4755600" y="3383640"/>
            <a:ext cx="304272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68760" bIns="6876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Forward Rate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4755600" y="3983400"/>
            <a:ext cx="304272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68760" bIns="6876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Change of Numeraire*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4755600" y="4576320"/>
            <a:ext cx="304272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68760" bIns="6876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LIBOR and Swap Market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4755600" y="2182320"/>
            <a:ext cx="304272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68760" bIns="68760" anchor="ctr"/>
          <a:p>
            <a:pPr>
              <a:lnSpc>
                <a:spcPct val="100000"/>
              </a:lnSpc>
            </a:pPr>
            <a:r>
              <a:rPr b="1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Base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内容占位符 4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7868880" cy="342828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Vasicek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内容占位符 4" descr=""/>
          <p:cNvPicPr/>
          <p:nvPr/>
        </p:nvPicPr>
        <p:blipFill>
          <a:blip r:embed="rId1"/>
          <a:stretch/>
        </p:blipFill>
        <p:spPr>
          <a:xfrm>
            <a:off x="433440" y="1380600"/>
            <a:ext cx="8228880" cy="275868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Vasicek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图片 5" descr=""/>
          <p:cNvPicPr/>
          <p:nvPr/>
        </p:nvPicPr>
        <p:blipFill>
          <a:blip r:embed="rId2"/>
          <a:stretch/>
        </p:blipFill>
        <p:spPr>
          <a:xfrm>
            <a:off x="433440" y="4343400"/>
            <a:ext cx="6095160" cy="14918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内容占位符 4" descr=""/>
          <p:cNvPicPr/>
          <p:nvPr/>
        </p:nvPicPr>
        <p:blipFill>
          <a:blip r:embed="rId1"/>
          <a:stretch/>
        </p:blipFill>
        <p:spPr>
          <a:xfrm>
            <a:off x="457200" y="1447920"/>
            <a:ext cx="7466760" cy="15361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Vasicek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图片 5" descr=""/>
          <p:cNvPicPr/>
          <p:nvPr/>
        </p:nvPicPr>
        <p:blipFill>
          <a:blip r:embed="rId2"/>
          <a:stretch/>
        </p:blipFill>
        <p:spPr>
          <a:xfrm>
            <a:off x="420480" y="3124080"/>
            <a:ext cx="7390800" cy="172692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内容占位符 4" descr=""/>
          <p:cNvPicPr/>
          <p:nvPr/>
        </p:nvPicPr>
        <p:blipFill>
          <a:blip r:embed="rId1"/>
          <a:stretch/>
        </p:blipFill>
        <p:spPr>
          <a:xfrm>
            <a:off x="380880" y="1219320"/>
            <a:ext cx="8044920" cy="468972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Fitting Vasicek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Fitting Vasicek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内容占位符 5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8228880" cy="36759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Fitting Vasicek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9" name="内容占位符 4" descr=""/>
          <p:cNvPicPr/>
          <p:nvPr/>
        </p:nvPicPr>
        <p:blipFill>
          <a:blip r:embed="rId1"/>
          <a:stretch/>
        </p:blipFill>
        <p:spPr>
          <a:xfrm>
            <a:off x="380880" y="1447920"/>
            <a:ext cx="8228880" cy="298152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内容占位符 4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7555680" cy="452520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460080" y="803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Fitting CIR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图片 5" descr=""/>
          <p:cNvPicPr/>
          <p:nvPr/>
        </p:nvPicPr>
        <p:blipFill>
          <a:blip r:embed="rId2"/>
          <a:stretch/>
        </p:blipFill>
        <p:spPr>
          <a:xfrm>
            <a:off x="1143000" y="2590920"/>
            <a:ext cx="266040" cy="313560"/>
          </a:xfrm>
          <a:prstGeom prst="rect">
            <a:avLst/>
          </a:prstGeom>
          <a:ln>
            <a:noFill/>
          </a:ln>
        </p:spPr>
      </p:pic>
      <p:pic>
        <p:nvPicPr>
          <p:cNvPr id="264" name="图片 6" descr=""/>
          <p:cNvPicPr/>
          <p:nvPr/>
        </p:nvPicPr>
        <p:blipFill>
          <a:blip r:embed="rId3"/>
          <a:stretch/>
        </p:blipFill>
        <p:spPr>
          <a:xfrm>
            <a:off x="1143000" y="4419720"/>
            <a:ext cx="266040" cy="3135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内容占位符 4" descr=""/>
          <p:cNvPicPr/>
          <p:nvPr/>
        </p:nvPicPr>
        <p:blipFill>
          <a:blip r:embed="rId1"/>
          <a:stretch/>
        </p:blipFill>
        <p:spPr>
          <a:xfrm>
            <a:off x="304920" y="1371600"/>
            <a:ext cx="7776000" cy="304740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Fitting CIR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图片 6" descr=""/>
          <p:cNvPicPr/>
          <p:nvPr/>
        </p:nvPicPr>
        <p:blipFill>
          <a:blip r:embed="rId2"/>
          <a:stretch/>
        </p:blipFill>
        <p:spPr>
          <a:xfrm>
            <a:off x="1066680" y="1519560"/>
            <a:ext cx="246960" cy="294480"/>
          </a:xfrm>
          <a:prstGeom prst="rect">
            <a:avLst/>
          </a:prstGeom>
          <a:ln>
            <a:noFill/>
          </a:ln>
        </p:spPr>
      </p:pic>
      <p:pic>
        <p:nvPicPr>
          <p:cNvPr id="269" name="图片 7" descr=""/>
          <p:cNvPicPr/>
          <p:nvPr/>
        </p:nvPicPr>
        <p:blipFill>
          <a:blip r:embed="rId3"/>
          <a:stretch/>
        </p:blipFill>
        <p:spPr>
          <a:xfrm>
            <a:off x="1066680" y="3048120"/>
            <a:ext cx="246960" cy="2944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内容占位符 4" descr=""/>
          <p:cNvPicPr/>
          <p:nvPr/>
        </p:nvPicPr>
        <p:blipFill>
          <a:blip r:embed="rId1"/>
          <a:stretch/>
        </p:blipFill>
        <p:spPr>
          <a:xfrm>
            <a:off x="457200" y="1219320"/>
            <a:ext cx="8228880" cy="4224240"/>
          </a:xfrm>
          <a:prstGeom prst="rect">
            <a:avLst/>
          </a:prstGeom>
          <a:ln>
            <a:noFill/>
          </a:ln>
        </p:spPr>
      </p:pic>
      <p:sp>
        <p:nvSpPr>
          <p:cNvPr id="272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Fitting Affine term-structure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图片 5" descr=""/>
          <p:cNvPicPr/>
          <p:nvPr/>
        </p:nvPicPr>
        <p:blipFill>
          <a:blip r:embed="rId2"/>
          <a:stretch/>
        </p:blipFill>
        <p:spPr>
          <a:xfrm>
            <a:off x="1219320" y="2133720"/>
            <a:ext cx="218520" cy="30420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Gaussian-Vasicek Two-Factor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Two-factor short-rate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图片 5" descr=""/>
          <p:cNvPicPr/>
          <p:nvPr/>
        </p:nvPicPr>
        <p:blipFill>
          <a:blip r:embed="rId1"/>
          <a:stretch/>
        </p:blipFill>
        <p:spPr>
          <a:xfrm>
            <a:off x="533520" y="1523880"/>
            <a:ext cx="8220960" cy="46670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Blueprint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Curve Calibration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Score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Fixed Income Analytics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Two-factor short-rate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内容占位符 6" descr=""/>
          <p:cNvPicPr/>
          <p:nvPr/>
        </p:nvPicPr>
        <p:blipFill>
          <a:blip r:embed="rId1"/>
          <a:stretch/>
        </p:blipFill>
        <p:spPr>
          <a:xfrm>
            <a:off x="486000" y="1752480"/>
            <a:ext cx="8228880" cy="2023920"/>
          </a:xfrm>
          <a:prstGeom prst="rect">
            <a:avLst/>
          </a:prstGeom>
          <a:ln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424800" y="1270440"/>
            <a:ext cx="412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Gaussian-Vasicek Two-Factor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Two-factor short-rate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G2++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图片 6" descr=""/>
          <p:cNvPicPr/>
          <p:nvPr/>
        </p:nvPicPr>
        <p:blipFill>
          <a:blip r:embed="rId1"/>
          <a:stretch/>
        </p:blipFill>
        <p:spPr>
          <a:xfrm>
            <a:off x="2362320" y="1938960"/>
            <a:ext cx="3913920" cy="1694880"/>
          </a:xfrm>
          <a:prstGeom prst="rect">
            <a:avLst/>
          </a:prstGeom>
          <a:ln>
            <a:noFill/>
          </a:ln>
        </p:spPr>
      </p:pic>
      <p:pic>
        <p:nvPicPr>
          <p:cNvPr id="286" name="图片 7" descr=""/>
          <p:cNvPicPr/>
          <p:nvPr/>
        </p:nvPicPr>
        <p:blipFill>
          <a:blip r:embed="rId2"/>
          <a:stretch/>
        </p:blipFill>
        <p:spPr>
          <a:xfrm>
            <a:off x="838080" y="3813480"/>
            <a:ext cx="7695360" cy="428040"/>
          </a:xfrm>
          <a:prstGeom prst="rect">
            <a:avLst/>
          </a:prstGeom>
          <a:ln>
            <a:noFill/>
          </a:ln>
        </p:spPr>
      </p:pic>
      <p:pic>
        <p:nvPicPr>
          <p:cNvPr id="287" name="图片 8" descr=""/>
          <p:cNvPicPr/>
          <p:nvPr/>
        </p:nvPicPr>
        <p:blipFill>
          <a:blip r:embed="rId3"/>
          <a:stretch/>
        </p:blipFill>
        <p:spPr>
          <a:xfrm>
            <a:off x="838080" y="4635360"/>
            <a:ext cx="7900200" cy="62640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Two-factor short-rate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G2++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图片 2" descr=""/>
          <p:cNvPicPr/>
          <p:nvPr/>
        </p:nvPicPr>
        <p:blipFill>
          <a:blip r:embed="rId1"/>
          <a:stretch/>
        </p:blipFill>
        <p:spPr>
          <a:xfrm>
            <a:off x="457200" y="1905120"/>
            <a:ext cx="8409960" cy="2058840"/>
          </a:xfrm>
          <a:prstGeom prst="rect">
            <a:avLst/>
          </a:prstGeom>
          <a:ln>
            <a:noFill/>
          </a:ln>
        </p:spPr>
      </p:pic>
      <p:pic>
        <p:nvPicPr>
          <p:cNvPr id="292" name="图片 4" descr=""/>
          <p:cNvPicPr/>
          <p:nvPr/>
        </p:nvPicPr>
        <p:blipFill>
          <a:blip r:embed="rId2"/>
          <a:stretch/>
        </p:blipFill>
        <p:spPr>
          <a:xfrm>
            <a:off x="1295280" y="1940400"/>
            <a:ext cx="275400" cy="3610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Two-factor short-rate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G2++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price of a zero-coupon bond is given 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图片 6" descr=""/>
          <p:cNvPicPr/>
          <p:nvPr/>
        </p:nvPicPr>
        <p:blipFill>
          <a:blip r:embed="rId1"/>
          <a:stretch/>
        </p:blipFill>
        <p:spPr>
          <a:xfrm>
            <a:off x="608400" y="2362320"/>
            <a:ext cx="7926120" cy="32648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Longstaff-Schwartz-1992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 Bond price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Two-factor short-rate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图片 5" descr=""/>
          <p:cNvPicPr/>
          <p:nvPr/>
        </p:nvPicPr>
        <p:blipFill>
          <a:blip r:embed="rId1"/>
          <a:stretch/>
        </p:blipFill>
        <p:spPr>
          <a:xfrm>
            <a:off x="609480" y="3268800"/>
            <a:ext cx="6323760" cy="3042360"/>
          </a:xfrm>
          <a:prstGeom prst="rect">
            <a:avLst/>
          </a:prstGeom>
          <a:ln>
            <a:noFill/>
          </a:ln>
        </p:spPr>
      </p:pic>
      <p:pic>
        <p:nvPicPr>
          <p:cNvPr id="301" name="图片 6" descr=""/>
          <p:cNvPicPr/>
          <p:nvPr/>
        </p:nvPicPr>
        <p:blipFill>
          <a:blip r:embed="rId2"/>
          <a:stretch/>
        </p:blipFill>
        <p:spPr>
          <a:xfrm>
            <a:off x="2085840" y="1713240"/>
            <a:ext cx="4695120" cy="12538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 Rate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Heath-Jarrow-Morton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criteria: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Strengths and weaknesses of the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Explaining of historical fixed income prices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DM: Dynamic mean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GDM: Generalized Dynamic Mean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AY: Affine Yield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HJM: Heath-Jarrow-Morton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MM: Market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9" name="内容占位符 4" descr=""/>
          <p:cNvPicPr/>
          <p:nvPr/>
        </p:nvPicPr>
        <p:blipFill>
          <a:blip r:embed="rId1"/>
          <a:stretch/>
        </p:blipFill>
        <p:spPr>
          <a:xfrm>
            <a:off x="691200" y="1371600"/>
            <a:ext cx="7760880" cy="452520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HJM and MM give the best results overall, but for specific applications, Affine term-structure or Dynamic Mean Models may be more appropriate for bond pricing.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choice of a model for short term rate is not straightforward. It depends on both the modeling objective and on the nature of the risk to be managed. For example, a fund that has large exotics exposure and a commitment to sell anything, may be more likely to implement whole yield curve models. However, simple bond or bond option trading may not require anything sophisticated.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based on historical criteria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Criteria: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behavior of the short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behavior of the long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 structure tilts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Hyperinflations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WorkFlow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838080"/>
            <a:ext cx="8228880" cy="50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describe the general workflow of the interest rate analytics as below.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2560320" y="26060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006699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Interest Rate Curves/Models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457200" y="39776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990099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Instrument Specific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2560320" y="12344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006699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Customized Model/Curve Fitter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2514240" y="39776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006699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4708800" y="402336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006699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Price/Risks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1645920" y="53492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990099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Risk Factor Shocks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5166000" y="19202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66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Calibration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>
            <a:off x="5166000" y="292608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66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>
            <a:off x="4206240" y="2286000"/>
            <a:ext cx="959760" cy="64008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2"/>
          <p:cNvSpPr/>
          <p:nvPr/>
        </p:nvSpPr>
        <p:spPr>
          <a:xfrm flipV="1">
            <a:off x="4206240" y="3016440"/>
            <a:ext cx="959760" cy="59436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3"/>
          <p:cNvSpPr/>
          <p:nvPr/>
        </p:nvSpPr>
        <p:spPr>
          <a:xfrm>
            <a:off x="3200400" y="2194560"/>
            <a:ext cx="274320" cy="411480"/>
          </a:xfrm>
          <a:custGeom>
            <a:avLst/>
            <a:gdLst/>
            <a:ahLst/>
            <a:rect l="0" t="0" r="r" b="b"/>
            <a:pathLst>
              <a:path w="764" h="1145">
                <a:moveTo>
                  <a:pt x="573" y="0"/>
                </a:moveTo>
                <a:lnTo>
                  <a:pt x="573" y="858"/>
                </a:lnTo>
                <a:lnTo>
                  <a:pt x="763" y="858"/>
                </a:lnTo>
                <a:lnTo>
                  <a:pt x="382" y="1144"/>
                </a:lnTo>
                <a:lnTo>
                  <a:pt x="0" y="858"/>
                </a:lnTo>
                <a:lnTo>
                  <a:pt x="191" y="858"/>
                </a:lnTo>
                <a:lnTo>
                  <a:pt x="191" y="0"/>
                </a:lnTo>
                <a:lnTo>
                  <a:pt x="57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4"/>
          <p:cNvSpPr/>
          <p:nvPr/>
        </p:nvSpPr>
        <p:spPr>
          <a:xfrm>
            <a:off x="3337200" y="53492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990099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Valuation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5"/>
          <p:cNvSpPr/>
          <p:nvPr/>
        </p:nvSpPr>
        <p:spPr>
          <a:xfrm>
            <a:off x="3200400" y="3566160"/>
            <a:ext cx="274320" cy="411480"/>
          </a:xfrm>
          <a:custGeom>
            <a:avLst/>
            <a:gdLst/>
            <a:ahLst/>
            <a:rect l="0" t="0" r="r" b="b"/>
            <a:pathLst>
              <a:path w="764" h="1145">
                <a:moveTo>
                  <a:pt x="573" y="0"/>
                </a:moveTo>
                <a:lnTo>
                  <a:pt x="573" y="858"/>
                </a:lnTo>
                <a:lnTo>
                  <a:pt x="763" y="858"/>
                </a:lnTo>
                <a:lnTo>
                  <a:pt x="382" y="1144"/>
                </a:lnTo>
                <a:lnTo>
                  <a:pt x="0" y="858"/>
                </a:lnTo>
                <a:lnTo>
                  <a:pt x="191" y="858"/>
                </a:lnTo>
                <a:lnTo>
                  <a:pt x="191" y="0"/>
                </a:lnTo>
                <a:lnTo>
                  <a:pt x="57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"/>
          <p:cNvSpPr/>
          <p:nvPr/>
        </p:nvSpPr>
        <p:spPr>
          <a:xfrm>
            <a:off x="2743200" y="4937760"/>
            <a:ext cx="274320" cy="411480"/>
          </a:xfrm>
          <a:custGeom>
            <a:avLst/>
            <a:gdLst/>
            <a:ahLst/>
            <a:rect l="0" t="0" r="r" b="b"/>
            <a:pathLst>
              <a:path w="764" h="1145">
                <a:moveTo>
                  <a:pt x="190" y="1144"/>
                </a:moveTo>
                <a:lnTo>
                  <a:pt x="190" y="286"/>
                </a:lnTo>
                <a:lnTo>
                  <a:pt x="0" y="286"/>
                </a:lnTo>
                <a:lnTo>
                  <a:pt x="381" y="0"/>
                </a:lnTo>
                <a:lnTo>
                  <a:pt x="763" y="286"/>
                </a:lnTo>
                <a:lnTo>
                  <a:pt x="572" y="286"/>
                </a:lnTo>
                <a:lnTo>
                  <a:pt x="572" y="1144"/>
                </a:lnTo>
                <a:lnTo>
                  <a:pt x="190" y="114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7"/>
          <p:cNvSpPr/>
          <p:nvPr/>
        </p:nvSpPr>
        <p:spPr>
          <a:xfrm>
            <a:off x="3566160" y="4937760"/>
            <a:ext cx="274320" cy="411480"/>
          </a:xfrm>
          <a:custGeom>
            <a:avLst/>
            <a:gdLst/>
            <a:ahLst/>
            <a:rect l="0" t="0" r="r" b="b"/>
            <a:pathLst>
              <a:path w="764" h="1145">
                <a:moveTo>
                  <a:pt x="190" y="1144"/>
                </a:moveTo>
                <a:lnTo>
                  <a:pt x="190" y="286"/>
                </a:lnTo>
                <a:lnTo>
                  <a:pt x="0" y="286"/>
                </a:lnTo>
                <a:lnTo>
                  <a:pt x="381" y="0"/>
                </a:lnTo>
                <a:lnTo>
                  <a:pt x="763" y="286"/>
                </a:lnTo>
                <a:lnTo>
                  <a:pt x="572" y="286"/>
                </a:lnTo>
                <a:lnTo>
                  <a:pt x="572" y="1144"/>
                </a:lnTo>
                <a:lnTo>
                  <a:pt x="190" y="114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8"/>
          <p:cNvSpPr/>
          <p:nvPr/>
        </p:nvSpPr>
        <p:spPr>
          <a:xfrm>
            <a:off x="2103120" y="3017520"/>
            <a:ext cx="457200" cy="182880"/>
          </a:xfrm>
          <a:custGeom>
            <a:avLst/>
            <a:gdLst/>
            <a:ahLst/>
            <a:rect l="0" t="0" r="r" b="b"/>
            <a:pathLst>
              <a:path w="1272" h="510">
                <a:moveTo>
                  <a:pt x="0" y="127"/>
                </a:moveTo>
                <a:lnTo>
                  <a:pt x="953" y="127"/>
                </a:lnTo>
                <a:lnTo>
                  <a:pt x="953" y="0"/>
                </a:lnTo>
                <a:lnTo>
                  <a:pt x="1271" y="254"/>
                </a:lnTo>
                <a:lnTo>
                  <a:pt x="953" y="509"/>
                </a:lnTo>
                <a:lnTo>
                  <a:pt x="953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9"/>
          <p:cNvSpPr/>
          <p:nvPr/>
        </p:nvSpPr>
        <p:spPr>
          <a:xfrm>
            <a:off x="2057760" y="4389120"/>
            <a:ext cx="456480" cy="182880"/>
          </a:xfrm>
          <a:custGeom>
            <a:avLst/>
            <a:gdLst/>
            <a:ahLst/>
            <a:rect l="0" t="0" r="r" b="b"/>
            <a:pathLst>
              <a:path w="1270" h="510">
                <a:moveTo>
                  <a:pt x="0" y="127"/>
                </a:moveTo>
                <a:lnTo>
                  <a:pt x="951" y="127"/>
                </a:lnTo>
                <a:lnTo>
                  <a:pt x="951" y="0"/>
                </a:lnTo>
                <a:lnTo>
                  <a:pt x="1269" y="254"/>
                </a:lnTo>
                <a:lnTo>
                  <a:pt x="951" y="509"/>
                </a:lnTo>
                <a:lnTo>
                  <a:pt x="951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0"/>
          <p:cNvSpPr/>
          <p:nvPr/>
        </p:nvSpPr>
        <p:spPr>
          <a:xfrm>
            <a:off x="4114800" y="4389120"/>
            <a:ext cx="594000" cy="182880"/>
          </a:xfrm>
          <a:custGeom>
            <a:avLst/>
            <a:gdLst/>
            <a:ahLst/>
            <a:rect l="0" t="0" r="r" b="b"/>
            <a:pathLst>
              <a:path w="1652" h="510">
                <a:moveTo>
                  <a:pt x="0" y="127"/>
                </a:moveTo>
                <a:lnTo>
                  <a:pt x="1238" y="127"/>
                </a:lnTo>
                <a:lnTo>
                  <a:pt x="1238" y="0"/>
                </a:lnTo>
                <a:lnTo>
                  <a:pt x="1651" y="254"/>
                </a:lnTo>
                <a:lnTo>
                  <a:pt x="1238" y="509"/>
                </a:lnTo>
                <a:lnTo>
                  <a:pt x="1238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1"/>
          <p:cNvSpPr/>
          <p:nvPr/>
        </p:nvSpPr>
        <p:spPr>
          <a:xfrm>
            <a:off x="7269120" y="44348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66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Convergence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2"/>
          <p:cNvSpPr/>
          <p:nvPr/>
        </p:nvSpPr>
        <p:spPr>
          <a:xfrm>
            <a:off x="7269120" y="338328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66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Greek Profile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3"/>
          <p:cNvSpPr/>
          <p:nvPr/>
        </p:nvSpPr>
        <p:spPr>
          <a:xfrm>
            <a:off x="365760" y="1234440"/>
            <a:ext cx="1737360" cy="960120"/>
          </a:xfrm>
          <a:prstGeom prst="roundRect">
            <a:avLst>
              <a:gd name="adj" fmla="val 10000"/>
            </a:avLst>
          </a:prstGeom>
          <a:solidFill>
            <a:srgbClr val="003333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Market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(Contract/Quotes)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4"/>
          <p:cNvSpPr/>
          <p:nvPr/>
        </p:nvSpPr>
        <p:spPr>
          <a:xfrm>
            <a:off x="457200" y="2606040"/>
            <a:ext cx="1600560" cy="960120"/>
          </a:xfrm>
          <a:prstGeom prst="roundRect">
            <a:avLst>
              <a:gd name="adj" fmla="val 10000"/>
            </a:avLst>
          </a:prstGeom>
          <a:solidFill>
            <a:srgbClr val="006699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360" rIns="53280" tIns="81360" bIns="8136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Postgre SQL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5"/>
          <p:cNvSpPr/>
          <p:nvPr/>
        </p:nvSpPr>
        <p:spPr>
          <a:xfrm>
            <a:off x="1097280" y="2194560"/>
            <a:ext cx="182880" cy="411480"/>
          </a:xfrm>
          <a:custGeom>
            <a:avLst/>
            <a:gdLst/>
            <a:ahLst/>
            <a:rect l="0" t="0" r="r" b="b"/>
            <a:pathLst>
              <a:path w="510" h="1145">
                <a:moveTo>
                  <a:pt x="127" y="0"/>
                </a:moveTo>
                <a:lnTo>
                  <a:pt x="127" y="858"/>
                </a:lnTo>
                <a:lnTo>
                  <a:pt x="0" y="858"/>
                </a:lnTo>
                <a:lnTo>
                  <a:pt x="254" y="1144"/>
                </a:lnTo>
                <a:lnTo>
                  <a:pt x="509" y="858"/>
                </a:lnTo>
                <a:lnTo>
                  <a:pt x="381" y="858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6"/>
          <p:cNvSpPr/>
          <p:nvPr/>
        </p:nvSpPr>
        <p:spPr>
          <a:xfrm>
            <a:off x="6309360" y="3749040"/>
            <a:ext cx="959760" cy="64008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7"/>
          <p:cNvSpPr/>
          <p:nvPr/>
        </p:nvSpPr>
        <p:spPr>
          <a:xfrm flipV="1">
            <a:off x="6309360" y="4479480"/>
            <a:ext cx="959760" cy="59436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wipe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内容占位符 4" descr=""/>
          <p:cNvPicPr/>
          <p:nvPr/>
        </p:nvPicPr>
        <p:blipFill>
          <a:blip r:embed="rId1"/>
          <a:stretch/>
        </p:blipFill>
        <p:spPr>
          <a:xfrm>
            <a:off x="638280" y="1610640"/>
            <a:ext cx="7867080" cy="40474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内容占位符 4" descr=""/>
          <p:cNvPicPr/>
          <p:nvPr/>
        </p:nvPicPr>
        <p:blipFill>
          <a:blip r:embed="rId1"/>
          <a:stretch/>
        </p:blipFill>
        <p:spPr>
          <a:xfrm>
            <a:off x="662040" y="1219320"/>
            <a:ext cx="7867080" cy="4047480"/>
          </a:xfrm>
          <a:prstGeom prst="rect">
            <a:avLst/>
          </a:prstGeom>
          <a:ln>
            <a:noFill/>
          </a:ln>
        </p:spPr>
      </p:pic>
      <p:pic>
        <p:nvPicPr>
          <p:cNvPr id="323" name="图片 2" descr=""/>
          <p:cNvPicPr/>
          <p:nvPr/>
        </p:nvPicPr>
        <p:blipFill>
          <a:blip r:embed="rId2"/>
          <a:stretch/>
        </p:blipFill>
        <p:spPr>
          <a:xfrm>
            <a:off x="712080" y="1981080"/>
            <a:ext cx="7719120" cy="408960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Volatility and Stochastic Volatility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4236120" y="3259440"/>
            <a:ext cx="719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"/>
          <p:cNvSpPr/>
          <p:nvPr/>
        </p:nvSpPr>
        <p:spPr>
          <a:xfrm>
            <a:off x="381240" y="1371600"/>
            <a:ext cx="842976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motivation of LVSV is to explain the volatility smile phenomenon. It is observed in the option market that the implied vol is low in the ATM/near-ATM level, but higher in the ITM/OTM level. Economically, this can be explained by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 on the General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914400"/>
            <a:ext cx="8228880" cy="49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 Builder: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Market Data: instruments with linear payoff, e.g., MM (depo/repo, rate futures, swaps) and BM (bonds, bond futures);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 Fitter: Bootstrap / Calibration, if calibration penalty on curve shape / spline (linear, cubic, tension, exponential family);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Factors: zero rate / discount rate / forecast rate at each bucket level;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Analytics: DCF models,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Builder: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Market Data: instruments with nonlinear payoff, e.g., MM (swaption, capfloor);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Fitter: use LM to calibrate model;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Risk Factors: we support two base forms of rate models: parametric form model (Hull-White) and market model (BGM);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Analytics: CF solver / MC solver.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Calibration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report the difference between market and implied rate/vol on the calibrated instruments (could be sparse).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Scope: short-rate model (Hull white) and Market model (BGM);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Calibration Error: difference between market quote and implied rate/vol;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Calibration Time: time elapsed.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report the difference between market and implied rate/vol on the model performance instruments (dense).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Scope: short-rate model (Hull white) and Market model (BGM);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Calibration Error: difference between market quote and implied rate/vol.;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Calibration Time: time elapsed;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Greek Profiles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tentatively provide three types of Greek profiles based on bump-and-reval framework.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 Scope: (?)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TV: theoretical value;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delta: we provide bucket level zero rate sensitivity;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vega: this could be in two specific in general, for parametric forms (Hull-White), volatility is implied by the model parameters, for more general term structure models (BGM), volatility risk can be achieved by recalibration based on bumped instruments.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Convergence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provide convergence report associated with instrument greeks and valuation parameters.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 Scope: (?)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Boxplot with numPaths vs. greek profile distribution;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6320" y="14479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 concept: time value of money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 factor at time zero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 factor in the future: D(t, 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 factor is fundamental way of defining term structure; has no compounding or daycount assumptions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discount curve: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Treasury STRIPS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63640" indent="-1803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Stripped coupon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63640" indent="-1803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Stripped principal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57200" y="740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 factor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Convention is to use rates rather than discount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Annual compounding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Semiannual compounding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5880" indent="-173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compounding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图片 4" descr=""/>
          <p:cNvPicPr/>
          <p:nvPr/>
        </p:nvPicPr>
        <p:blipFill>
          <a:blip r:embed="rId1"/>
          <a:stretch/>
        </p:blipFill>
        <p:spPr>
          <a:xfrm>
            <a:off x="2057400" y="2209680"/>
            <a:ext cx="4742640" cy="619920"/>
          </a:xfrm>
          <a:prstGeom prst="rect">
            <a:avLst/>
          </a:prstGeom>
          <a:ln>
            <a:noFill/>
          </a:ln>
        </p:spPr>
      </p:pic>
      <p:pic>
        <p:nvPicPr>
          <p:cNvPr id="186" name="图片 5" descr=""/>
          <p:cNvPicPr/>
          <p:nvPr/>
        </p:nvPicPr>
        <p:blipFill>
          <a:blip r:embed="rId2"/>
          <a:stretch/>
        </p:blipFill>
        <p:spPr>
          <a:xfrm>
            <a:off x="1828800" y="3429000"/>
            <a:ext cx="5738040" cy="676440"/>
          </a:xfrm>
          <a:prstGeom prst="rect">
            <a:avLst/>
          </a:prstGeom>
          <a:ln>
            <a:noFill/>
          </a:ln>
        </p:spPr>
      </p:pic>
      <p:pic>
        <p:nvPicPr>
          <p:cNvPr id="187" name="图片 6" descr=""/>
          <p:cNvPicPr/>
          <p:nvPr/>
        </p:nvPicPr>
        <p:blipFill>
          <a:blip r:embed="rId3"/>
          <a:stretch/>
        </p:blipFill>
        <p:spPr>
          <a:xfrm>
            <a:off x="1905120" y="4717800"/>
            <a:ext cx="5047560" cy="50400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YTM is IRR on a bond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YTM for par bond = coupon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Yield to Maturity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图片 4" descr=""/>
          <p:cNvPicPr/>
          <p:nvPr/>
        </p:nvPicPr>
        <p:blipFill>
          <a:blip r:embed="rId1"/>
          <a:stretch/>
        </p:blipFill>
        <p:spPr>
          <a:xfrm>
            <a:off x="2286000" y="1676520"/>
            <a:ext cx="4494960" cy="715320"/>
          </a:xfrm>
          <a:prstGeom prst="rect">
            <a:avLst/>
          </a:prstGeom>
          <a:ln>
            <a:noFill/>
          </a:ln>
        </p:spPr>
      </p:pic>
      <p:pic>
        <p:nvPicPr>
          <p:cNvPr id="192" name="图片 5" descr=""/>
          <p:cNvPicPr/>
          <p:nvPr/>
        </p:nvPicPr>
        <p:blipFill>
          <a:blip r:embed="rId2"/>
          <a:stretch/>
        </p:blipFill>
        <p:spPr>
          <a:xfrm rot="5400000">
            <a:off x="2760840" y="2198160"/>
            <a:ext cx="3017880" cy="44236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60080" y="380880"/>
            <a:ext cx="82288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>
              <a:lnSpc>
                <a:spcPts val="299"/>
              </a:lnSpc>
            </a:pPr>
            <a:r>
              <a:rPr b="0" lang="en-US" sz="2400" spc="-1" strike="noStrike">
                <a:solidFill>
                  <a:srgbClr val="00729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371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Spot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 curve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 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 par 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68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Bootstrapping 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57200" y="758880"/>
            <a:ext cx="822888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49"/>
              </a:lnSpc>
            </a:pPr>
            <a:r>
              <a:rPr b="1" lang="en-US" sz="1600" spc="-1" strike="noStrike">
                <a:solidFill>
                  <a:srgbClr val="0a2f5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r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SSC_OGG_DICAB_Presentation</Template>
  <TotalTime>60286</TotalTime>
  <Application>LibreOffice/5.1.6.2$Linux_X86_64 LibreOffice_project/10m0$Build-2</Application>
  <Company>State Street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2015-03-27T21:39:41Z</dcterms:created>
  <dc:creator>Kumar, Sanjeev</dc:creator>
  <dc:description/>
  <cp:keywords>General</cp:keywords>
  <dc:language>en-US</dc:language>
  <cp:lastModifiedBy/>
  <cp:lastPrinted>2018-09-25T22:32:51Z</cp:lastPrinted>
  <dcterms:modified xsi:type="dcterms:W3CDTF">2019-07-31T10:36:15Z</dcterms:modified>
  <cp:revision>555</cp:revision>
  <dc:subject/>
  <dc:title>Data Integration Customer Advisory Board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State Street Corporation</vt:lpwstr>
  </property>
  <property fmtid="{D5CDD505-2E9C-101B-9397-08002B2CF9AE}" pid="4" name="ContentTypeId">
    <vt:lpwstr>0x010100F0D068A7C64180448E557DEB75124ED1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On-screen Show (4:3)</vt:lpwstr>
  </property>
  <property fmtid="{D5CDD505-2E9C-101B-9397-08002B2CF9AE}" pid="11" name="SSCClassification">
    <vt:lpwstr>G</vt:lpwstr>
  </property>
  <property fmtid="{D5CDD505-2E9C-101B-9397-08002B2CF9AE}" pid="12" name="SSCVisualMarks">
    <vt:lpwstr>Y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42</vt:i4>
  </property>
  <property fmtid="{D5CDD505-2E9C-101B-9397-08002B2CF9AE}" pid="16" name="TaxKeyword">
    <vt:lpwstr/>
  </property>
  <property fmtid="{D5CDD505-2E9C-101B-9397-08002B2CF9AE}" pid="17" name="TitusGUID">
    <vt:lpwstr>66ac1be6-75c3-418e-9caf-4e13d4213120</vt:lpwstr>
  </property>
  <property fmtid="{D5CDD505-2E9C-101B-9397-08002B2CF9AE}" pid="18" name="_AdHocReviewCycleID">
    <vt:i4>-773117916</vt:i4>
  </property>
  <property fmtid="{D5CDD505-2E9C-101B-9397-08002B2CF9AE}" pid="19" name="_AuthorEmail">
    <vt:lpwstr>QMeng@StateStreet.com</vt:lpwstr>
  </property>
  <property fmtid="{D5CDD505-2E9C-101B-9397-08002B2CF9AE}" pid="20" name="_AuthorEmailDisplayName">
    <vt:lpwstr>Meng, Qinxue (Max)</vt:lpwstr>
  </property>
  <property fmtid="{D5CDD505-2E9C-101B-9397-08002B2CF9AE}" pid="21" name="_EmailSubject">
    <vt:lpwstr>Austin ML Experiment: IT Weekly Recurring Tag Up</vt:lpwstr>
  </property>
  <property fmtid="{D5CDD505-2E9C-101B-9397-08002B2CF9AE}" pid="22" name="_NewReviewCycle">
    <vt:lpwstr/>
  </property>
  <property fmtid="{D5CDD505-2E9C-101B-9397-08002B2CF9AE}" pid="23" name="_PreviousAdHocReviewCycleID">
    <vt:i4>1148280584</vt:i4>
  </property>
</Properties>
</file>