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63" r:id="rId3"/>
    <p:sldId id="299" r:id="rId4"/>
    <p:sldId id="348" r:id="rId5"/>
    <p:sldId id="349" r:id="rId6"/>
    <p:sldId id="350" r:id="rId7"/>
    <p:sldId id="351" r:id="rId8"/>
    <p:sldId id="352" r:id="rId9"/>
    <p:sldId id="353" r:id="rId10"/>
    <p:sldId id="347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Maven Pro" panose="020B0604020202020204" charset="0"/>
      <p:regular r:id="rId17"/>
      <p:bold r:id="rId18"/>
    </p:embeddedFont>
    <p:embeddedFont>
      <p:font typeface="Maven Pro SemiBold" panose="020B0604020202020204" charset="0"/>
      <p:regular r:id="rId19"/>
      <p:bold r:id="rId20"/>
    </p:embeddedFont>
    <p:embeddedFont>
      <p:font typeface="Share Tech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0D644B-C750-42DB-B6CD-8EC0FA6B9611}">
  <a:tblStyle styleId="{AC0D644B-C750-42DB-B6CD-8EC0FA6B96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61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3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8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61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27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85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80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8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5"/>
          <p:cNvGrpSpPr/>
          <p:nvPr/>
        </p:nvGrpSpPr>
        <p:grpSpPr>
          <a:xfrm>
            <a:off x="4307720" y="336937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938946" y="4324789"/>
            <a:ext cx="5073871" cy="512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Oleh : (3122600003)Dukhaan </a:t>
            </a:r>
            <a:r>
              <a:rPr lang="en-ID" sz="1400" dirty="0" err="1"/>
              <a:t>Kamimpangan</a:t>
            </a:r>
            <a:endParaRPr lang="en-ID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Kelas : 2 D4 IT A</a:t>
            </a:r>
            <a:endParaRPr sz="1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182031" y="1530600"/>
            <a:ext cx="4507259" cy="1485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/>
              <a:t>BASIS</a:t>
            </a:r>
            <a:r>
              <a:rPr lang="en" sz="7200" dirty="0"/>
              <a:t> </a:t>
            </a:r>
            <a:r>
              <a:rPr lang="en-ID" sz="7200" dirty="0">
                <a:solidFill>
                  <a:schemeClr val="accent2"/>
                </a:solidFill>
              </a:rPr>
              <a:t>DATA LANJUT</a:t>
            </a:r>
            <a:endParaRPr sz="7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2979714"/>
            <a:ext cx="105830" cy="116417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409CCE-5379-4E10-8E1A-C014E61B90A7}"/>
              </a:ext>
            </a:extLst>
          </p:cNvPr>
          <p:cNvSpPr/>
          <p:nvPr/>
        </p:nvSpPr>
        <p:spPr>
          <a:xfrm>
            <a:off x="2402314" y="2894666"/>
            <a:ext cx="764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u="sng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ea typeface="Maven Pro SemiBold"/>
                <a:cs typeface="Maven Pro SemiBold"/>
                <a:sym typeface="Maven Pro SemiBold"/>
              </a:rPr>
              <a:t>PL SQL</a:t>
            </a:r>
            <a:endParaRPr lang="en-ID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TERIMA</a:t>
            </a:r>
            <a:r>
              <a:rPr lang="en" dirty="0"/>
              <a:t> </a:t>
            </a:r>
            <a:r>
              <a:rPr lang="en-ID" dirty="0">
                <a:solidFill>
                  <a:schemeClr val="accent3"/>
                </a:solidFill>
              </a:rPr>
              <a:t>KASIH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6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41821" y="1906213"/>
            <a:ext cx="300585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14286" y="2510758"/>
            <a:ext cx="3578065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Dasar PL SQL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503045" y="1477821"/>
            <a:ext cx="6953021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900" dirty="0"/>
              <a:t>DO $$</a:t>
            </a:r>
          </a:p>
          <a:p>
            <a:pPr marL="0" indent="0">
              <a:buSzPct val="90000"/>
              <a:buNone/>
            </a:pPr>
            <a:r>
              <a:rPr lang="en-US" sz="9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</a:t>
            </a:r>
            <a:r>
              <a:rPr lang="en-US" sz="900" dirty="0" err="1"/>
              <a:t>v_sum_sal</a:t>
            </a:r>
            <a:r>
              <a:rPr lang="en-US" sz="900" dirty="0"/>
              <a:t> NUMERIC(10,2);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</a:t>
            </a:r>
            <a:r>
              <a:rPr lang="en-US" sz="900" dirty="0" err="1"/>
              <a:t>v_deptno</a:t>
            </a:r>
            <a:r>
              <a:rPr lang="en-US" sz="900" dirty="0"/>
              <a:t> INTEGER := 60;</a:t>
            </a:r>
          </a:p>
          <a:p>
            <a:pPr marL="0" indent="0">
              <a:buSzPct val="90000"/>
              <a:buNone/>
            </a:pPr>
            <a:r>
              <a:rPr lang="en-US" sz="9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SELECT SUM(salary)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INTO </a:t>
            </a:r>
            <a:r>
              <a:rPr lang="en-US" sz="900" dirty="0" err="1"/>
              <a:t>v_sum_sal</a:t>
            </a:r>
            <a:endParaRPr lang="en-US" sz="900" dirty="0"/>
          </a:p>
          <a:p>
            <a:pPr marL="0" indent="0">
              <a:buSzPct val="90000"/>
              <a:buNone/>
            </a:pPr>
            <a:r>
              <a:rPr lang="en-US" sz="900" dirty="0"/>
              <a:t>   FROM employees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WHERE </a:t>
            </a:r>
            <a:r>
              <a:rPr lang="en-US" sz="900" dirty="0" err="1"/>
              <a:t>department_id</a:t>
            </a:r>
            <a:r>
              <a:rPr lang="en-US" sz="900" dirty="0"/>
              <a:t> = </a:t>
            </a:r>
            <a:r>
              <a:rPr lang="en-US" sz="900" dirty="0" err="1"/>
              <a:t>v_deptno</a:t>
            </a:r>
            <a:r>
              <a:rPr lang="en-US" sz="900" dirty="0"/>
              <a:t>;</a:t>
            </a:r>
          </a:p>
          <a:p>
            <a:pPr marL="0" indent="0">
              <a:buSzPct val="90000"/>
              <a:buNone/>
            </a:pPr>
            <a:endParaRPr lang="en-US" sz="900" dirty="0"/>
          </a:p>
          <a:p>
            <a:pPr marL="0" indent="0">
              <a:buSzPct val="90000"/>
              <a:buNone/>
            </a:pPr>
            <a:r>
              <a:rPr lang="en-US" sz="900" dirty="0"/>
              <a:t>   RAISE NOTICE 'The sum salary is %', </a:t>
            </a:r>
            <a:r>
              <a:rPr lang="en-US" sz="900" dirty="0" err="1"/>
              <a:t>v_sum_sal</a:t>
            </a:r>
            <a:r>
              <a:rPr lang="en-US" sz="900" dirty="0"/>
              <a:t>;</a:t>
            </a:r>
          </a:p>
          <a:p>
            <a:pPr marL="0" indent="0">
              <a:buSzPct val="90000"/>
              <a:buNone/>
            </a:pPr>
            <a:r>
              <a:rPr lang="en-US" sz="9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934213" y="1349262"/>
            <a:ext cx="4517034" cy="29149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542842" y="475882"/>
            <a:ext cx="1383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PART 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Select Statement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487063" y="1378074"/>
            <a:ext cx="6590845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050" dirty="0"/>
              <a:t>DO $$</a:t>
            </a:r>
          </a:p>
          <a:p>
            <a:pPr marL="0" indent="0">
              <a:buSzPct val="90000"/>
              <a:buNone/>
            </a:pPr>
            <a:r>
              <a:rPr lang="en-US" sz="105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050" dirty="0"/>
              <a:t>	</a:t>
            </a:r>
            <a:r>
              <a:rPr lang="en-US" sz="1050" dirty="0" err="1"/>
              <a:t>hire_date</a:t>
            </a:r>
            <a:r>
              <a:rPr lang="en-US" sz="1050" dirty="0"/>
              <a:t>	</a:t>
            </a:r>
            <a:r>
              <a:rPr lang="en-US" sz="1050" dirty="0" err="1"/>
              <a:t>employees.hire_date%TYPE</a:t>
            </a:r>
            <a:r>
              <a:rPr lang="en-US" sz="1050" dirty="0"/>
              <a:t>;</a:t>
            </a:r>
          </a:p>
          <a:p>
            <a:pPr marL="0" indent="0">
              <a:buSzPct val="90000"/>
              <a:buNone/>
            </a:pPr>
            <a:r>
              <a:rPr lang="en-US" sz="1050" dirty="0"/>
              <a:t>	</a:t>
            </a:r>
            <a:r>
              <a:rPr lang="en-US" sz="1050" dirty="0" err="1"/>
              <a:t>sysdate</a:t>
            </a:r>
            <a:r>
              <a:rPr lang="en-US" sz="1050" dirty="0"/>
              <a:t>		</a:t>
            </a:r>
            <a:r>
              <a:rPr lang="en-US" sz="1050" dirty="0" err="1"/>
              <a:t>hire_date%TYPE</a:t>
            </a:r>
            <a:r>
              <a:rPr lang="en-US" sz="1050" dirty="0"/>
              <a:t>;</a:t>
            </a:r>
          </a:p>
          <a:p>
            <a:pPr marL="0" indent="0">
              <a:buSzPct val="90000"/>
              <a:buNone/>
            </a:pPr>
            <a:r>
              <a:rPr lang="en-US" sz="1050" dirty="0"/>
              <a:t>	</a:t>
            </a:r>
            <a:r>
              <a:rPr lang="en-US" sz="1050" dirty="0" err="1"/>
              <a:t>employee_id</a:t>
            </a:r>
            <a:r>
              <a:rPr lang="en-US" sz="1050" dirty="0"/>
              <a:t>	</a:t>
            </a:r>
            <a:r>
              <a:rPr lang="en-US" sz="1050" dirty="0" err="1"/>
              <a:t>employees.employee_id%TYPE</a:t>
            </a:r>
            <a:r>
              <a:rPr lang="en-US" sz="1050" dirty="0"/>
              <a:t> := 176;</a:t>
            </a:r>
          </a:p>
          <a:p>
            <a:pPr marL="0" indent="0">
              <a:buSzPct val="90000"/>
              <a:buNone/>
            </a:pPr>
            <a:r>
              <a:rPr lang="en-US" sz="105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050" dirty="0"/>
              <a:t>	SELECT	</a:t>
            </a:r>
            <a:r>
              <a:rPr lang="en-US" sz="1050" dirty="0" err="1"/>
              <a:t>hire_date</a:t>
            </a:r>
            <a:r>
              <a:rPr lang="en-US" sz="1050" dirty="0"/>
              <a:t>, </a:t>
            </a:r>
            <a:r>
              <a:rPr lang="en-US" sz="1050" dirty="0" err="1"/>
              <a:t>sysdate</a:t>
            </a:r>
            <a:endParaRPr lang="en-US" sz="1050" dirty="0"/>
          </a:p>
          <a:p>
            <a:pPr marL="0" indent="0">
              <a:buSzPct val="90000"/>
              <a:buNone/>
            </a:pPr>
            <a:r>
              <a:rPr lang="en-US" sz="1050" dirty="0"/>
              <a:t>	INTO		</a:t>
            </a:r>
            <a:r>
              <a:rPr lang="en-US" sz="1050" dirty="0" err="1"/>
              <a:t>hire_date</a:t>
            </a:r>
            <a:r>
              <a:rPr lang="en-US" sz="1050" dirty="0"/>
              <a:t>, </a:t>
            </a:r>
            <a:r>
              <a:rPr lang="en-US" sz="1050" dirty="0" err="1"/>
              <a:t>sysdate</a:t>
            </a:r>
            <a:endParaRPr lang="en-US" sz="1050" dirty="0"/>
          </a:p>
          <a:p>
            <a:pPr marL="0" indent="0">
              <a:buSzPct val="90000"/>
              <a:buNone/>
            </a:pPr>
            <a:r>
              <a:rPr lang="en-US" sz="1050" dirty="0"/>
              <a:t>	FROM		employees</a:t>
            </a:r>
          </a:p>
          <a:p>
            <a:pPr marL="0" indent="0">
              <a:buSzPct val="90000"/>
              <a:buNone/>
            </a:pPr>
            <a:r>
              <a:rPr lang="en-US" sz="1050" dirty="0"/>
              <a:t>	WHERE		</a:t>
            </a:r>
            <a:r>
              <a:rPr lang="en-US" sz="1050" dirty="0" err="1"/>
              <a:t>employee_id</a:t>
            </a:r>
            <a:r>
              <a:rPr lang="en-US" sz="1050" dirty="0"/>
              <a:t> = </a:t>
            </a:r>
            <a:r>
              <a:rPr lang="en-US" sz="1050" dirty="0" err="1"/>
              <a:t>employee_id</a:t>
            </a:r>
            <a:r>
              <a:rPr lang="en-US" sz="1050" dirty="0"/>
              <a:t>;</a:t>
            </a:r>
          </a:p>
          <a:p>
            <a:pPr marL="0" indent="0">
              <a:buSzPct val="90000"/>
              <a:buNone/>
            </a:pPr>
            <a:r>
              <a:rPr lang="en-US" sz="1050" dirty="0"/>
              <a:t>	</a:t>
            </a:r>
          </a:p>
          <a:p>
            <a:pPr marL="0" indent="0">
              <a:buSzPct val="90000"/>
              <a:buNone/>
            </a:pPr>
            <a:r>
              <a:rPr lang="en-US" sz="1050" dirty="0"/>
              <a:t>	RAISE NOTICE 'hire date: %', </a:t>
            </a:r>
            <a:r>
              <a:rPr lang="en-US" sz="1050" dirty="0" err="1"/>
              <a:t>hire_date</a:t>
            </a:r>
            <a:r>
              <a:rPr lang="en-US" sz="1050" dirty="0"/>
              <a:t>;</a:t>
            </a:r>
          </a:p>
          <a:p>
            <a:pPr marL="0" indent="0">
              <a:buSzPct val="90000"/>
              <a:buNone/>
            </a:pPr>
            <a:r>
              <a:rPr lang="en-US" sz="1050" dirty="0"/>
              <a:t>END;</a:t>
            </a:r>
          </a:p>
          <a:p>
            <a:pPr marL="0" indent="0">
              <a:buSzPct val="90000"/>
              <a:buNone/>
            </a:pPr>
            <a:r>
              <a:rPr lang="en-US" sz="1050" dirty="0"/>
              <a:t>$$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 rotWithShape="1">
          <a:blip r:embed="rId3"/>
          <a:srcRect r="33588"/>
          <a:stretch/>
        </p:blipFill>
        <p:spPr>
          <a:xfrm>
            <a:off x="437279" y="823735"/>
            <a:ext cx="3795986" cy="37508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544336" y="344318"/>
            <a:ext cx="1885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Error : Select Statement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0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308851" y="1632219"/>
            <a:ext cx="297115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BEGIN;</a:t>
            </a:r>
          </a:p>
          <a:p>
            <a:pPr marL="0" indent="0">
              <a:buSzPct val="90000"/>
              <a:buNone/>
            </a:pPr>
            <a:r>
              <a:rPr lang="en-US" sz="1100" dirty="0"/>
              <a:t>INSERT INTO employees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(</a:t>
            </a:r>
            <a:r>
              <a:rPr lang="en-US" sz="1100" dirty="0" err="1"/>
              <a:t>employee_id</a:t>
            </a:r>
            <a:r>
              <a:rPr lang="en-US" sz="1100" dirty="0"/>
              <a:t>, </a:t>
            </a:r>
            <a:r>
              <a:rPr lang="en-US" sz="1100" dirty="0" err="1"/>
              <a:t>first_name</a:t>
            </a:r>
            <a:r>
              <a:rPr lang="en-US" sz="1100" dirty="0"/>
              <a:t>, </a:t>
            </a:r>
            <a:r>
              <a:rPr lang="en-US" sz="1100" dirty="0" err="1"/>
              <a:t>last_name</a:t>
            </a:r>
            <a:r>
              <a:rPr lang="en-US" sz="1100" dirty="0"/>
              <a:t>, email, </a:t>
            </a:r>
            <a:r>
              <a:rPr lang="en-US" sz="1100" dirty="0" err="1"/>
              <a:t>hire_date</a:t>
            </a:r>
            <a:r>
              <a:rPr lang="en-US" sz="1100" dirty="0"/>
              <a:t>, </a:t>
            </a:r>
            <a:r>
              <a:rPr lang="en-US" sz="1100" dirty="0" err="1"/>
              <a:t>job_id</a:t>
            </a:r>
            <a:r>
              <a:rPr lang="en-US" sz="1100" dirty="0"/>
              <a:t>, salary)</a:t>
            </a:r>
          </a:p>
          <a:p>
            <a:pPr marL="0" indent="0">
              <a:buSzPct val="90000"/>
              <a:buNone/>
            </a:pPr>
            <a:r>
              <a:rPr lang="en-US" sz="1100" dirty="0"/>
              <a:t>VALUES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(</a:t>
            </a:r>
            <a:r>
              <a:rPr lang="en-US" sz="1100" dirty="0" err="1"/>
              <a:t>nextval</a:t>
            </a:r>
            <a:r>
              <a:rPr lang="en-US" sz="1100" dirty="0"/>
              <a:t>('</a:t>
            </a:r>
            <a:r>
              <a:rPr lang="en-US" sz="1100" dirty="0" err="1"/>
              <a:t>employees_seq</a:t>
            </a:r>
            <a:r>
              <a:rPr lang="en-US" sz="1100" dirty="0"/>
              <a:t>'), 'Ruth', 'Cores', 'RCORES', </a:t>
            </a:r>
            <a:r>
              <a:rPr lang="en-US" sz="1100" dirty="0" err="1"/>
              <a:t>current_date</a:t>
            </a:r>
            <a:r>
              <a:rPr lang="en-US" sz="1100" dirty="0"/>
              <a:t>, 'AD_ASST', 4000);</a:t>
            </a:r>
          </a:p>
          <a:p>
            <a:pPr marL="0" indent="0">
              <a:buSzPct val="90000"/>
              <a:buNone/>
            </a:pPr>
            <a:r>
              <a:rPr lang="en-US" sz="1100" dirty="0"/>
              <a:t>COMMIT;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32605" y="1155039"/>
            <a:ext cx="4511093" cy="28334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706319" y="467025"/>
            <a:ext cx="1790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Menyisipkan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Baru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0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669751" y="1967830"/>
            <a:ext cx="6590845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DO $$ </a:t>
            </a:r>
          </a:p>
          <a:p>
            <a:pPr marL="0" indent="0">
              <a:buSzPct val="90000"/>
              <a:buNone/>
            </a:pPr>
            <a:r>
              <a:rPr lang="en-US" sz="11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</a:t>
            </a:r>
            <a:r>
              <a:rPr lang="en-US" sz="1100" dirty="0" err="1"/>
              <a:t>v_sal_increase</a:t>
            </a:r>
            <a:r>
              <a:rPr lang="en-US" sz="1100" dirty="0"/>
              <a:t> numeric := 800;</a:t>
            </a:r>
          </a:p>
          <a:p>
            <a:pPr marL="0" indent="0">
              <a:buSzPct val="90000"/>
              <a:buNone/>
            </a:pPr>
            <a:r>
              <a:rPr lang="en-US" sz="11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UPDATE employees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SET salary = salary + </a:t>
            </a:r>
            <a:r>
              <a:rPr lang="en-US" sz="1100" dirty="0" err="1"/>
              <a:t>v_sal_increase</a:t>
            </a: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WHERE </a:t>
            </a:r>
            <a:r>
              <a:rPr lang="en-US" sz="1100" dirty="0" err="1"/>
              <a:t>job_id</a:t>
            </a:r>
            <a:r>
              <a:rPr lang="en-US" sz="1100" dirty="0"/>
              <a:t> = 'ST_CLERK';</a:t>
            </a:r>
          </a:p>
          <a:p>
            <a:pPr marL="0" indent="0">
              <a:buSzPct val="90000"/>
              <a:buNone/>
            </a:pPr>
            <a:r>
              <a:rPr lang="en-US" sz="1100" dirty="0"/>
              <a:t>END $$;</a:t>
            </a:r>
          </a:p>
          <a:p>
            <a:pPr marL="228600" indent="-228600">
              <a:buSzPct val="90000"/>
              <a:buFont typeface="+mj-lt"/>
              <a:buAutoNum type="arabicPeriod"/>
            </a:pPr>
            <a:endParaRPr lang="en-US" sz="1100"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861137" y="1734098"/>
            <a:ext cx="3533585" cy="2287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499238" y="771101"/>
            <a:ext cx="1170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Merubah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Data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2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072599" y="1431624"/>
            <a:ext cx="498343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DO $$ </a:t>
            </a:r>
          </a:p>
          <a:p>
            <a:pPr marL="0" indent="0">
              <a:buSzPct val="90000"/>
              <a:buNone/>
            </a:pPr>
            <a:r>
              <a:rPr lang="en-US" sz="11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</a:t>
            </a:r>
            <a:r>
              <a:rPr lang="en-US" sz="1100" dirty="0" err="1"/>
              <a:t>v_deptno</a:t>
            </a:r>
            <a:r>
              <a:rPr lang="en-US" sz="1100" dirty="0"/>
              <a:t> integer := 11;</a:t>
            </a:r>
          </a:p>
          <a:p>
            <a:pPr marL="0" indent="0">
              <a:buSzPct val="90000"/>
              <a:buNone/>
            </a:pPr>
            <a:r>
              <a:rPr lang="en-US" sz="11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DELETE FROM employees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WHERE </a:t>
            </a:r>
            <a:r>
              <a:rPr lang="en-US" sz="1100" dirty="0" err="1"/>
              <a:t>department_id</a:t>
            </a:r>
            <a:r>
              <a:rPr lang="en-US" sz="1100" dirty="0"/>
              <a:t> = </a:t>
            </a:r>
            <a:r>
              <a:rPr lang="en-US" sz="1100" dirty="0" err="1"/>
              <a:t>v_deptno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366477" y="1178085"/>
            <a:ext cx="3427613" cy="26382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706319" y="467025"/>
            <a:ext cx="1359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Data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798993" y="802588"/>
            <a:ext cx="3903040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DO $$</a:t>
            </a:r>
          </a:p>
          <a:p>
            <a:pPr marL="0" indent="0">
              <a:buSzPct val="90000"/>
              <a:buNone/>
            </a:pPr>
            <a:r>
              <a:rPr lang="en-US" sz="11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DECLARE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</a:t>
            </a:r>
            <a:r>
              <a:rPr lang="en-US" sz="1100" dirty="0" err="1"/>
              <a:t>v_empno</a:t>
            </a:r>
            <a:r>
              <a:rPr lang="en-US" sz="1100" dirty="0"/>
              <a:t> </a:t>
            </a:r>
            <a:r>
              <a:rPr lang="en-US" sz="1100" dirty="0" err="1"/>
              <a:t>employees.employee_id%TYPE</a:t>
            </a:r>
            <a:r>
              <a:rPr lang="en-US" sz="1100" dirty="0"/>
              <a:t> := 100;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INSERT INTO </a:t>
            </a:r>
            <a:r>
              <a:rPr lang="en-US" sz="1100" dirty="0" err="1"/>
              <a:t>copy_emp</a:t>
            </a:r>
            <a:r>
              <a:rPr lang="en-US" sz="1100" dirty="0"/>
              <a:t> (</a:t>
            </a:r>
            <a:r>
              <a:rPr lang="en-US" sz="1100" dirty="0" err="1"/>
              <a:t>employee_id</a:t>
            </a:r>
            <a:r>
              <a:rPr lang="en-US" sz="1100" dirty="0"/>
              <a:t>, </a:t>
            </a:r>
            <a:r>
              <a:rPr lang="en-US" sz="1100" dirty="0" err="1"/>
              <a:t>first_name</a:t>
            </a:r>
            <a:r>
              <a:rPr lang="en-US" sz="1100" dirty="0"/>
              <a:t>, </a:t>
            </a:r>
            <a:r>
              <a:rPr lang="en-US" sz="1100" dirty="0" err="1"/>
              <a:t>last_name</a:t>
            </a:r>
            <a:r>
              <a:rPr lang="en-US" sz="1100" dirty="0"/>
              <a:t>, </a:t>
            </a:r>
            <a:r>
              <a:rPr lang="en-US" sz="1100" dirty="0" err="1"/>
              <a:t>hire_date</a:t>
            </a:r>
            <a:r>
              <a:rPr lang="en-US" sz="1100" dirty="0"/>
              <a:t>, </a:t>
            </a:r>
            <a:r>
              <a:rPr lang="en-US" sz="1100" dirty="0" err="1"/>
              <a:t>job_id</a:t>
            </a:r>
            <a:r>
              <a:rPr lang="en-US" sz="1100" dirty="0"/>
              <a:t>, </a:t>
            </a:r>
            <a:r>
              <a:rPr lang="en-US" sz="1100" dirty="0" err="1"/>
              <a:t>commission_pct</a:t>
            </a:r>
            <a:r>
              <a:rPr lang="en-US" sz="1100" dirty="0"/>
              <a:t>, </a:t>
            </a:r>
            <a:r>
              <a:rPr lang="en-US" sz="1100" dirty="0" err="1"/>
              <a:t>manager_id</a:t>
            </a:r>
            <a:r>
              <a:rPr lang="en-US" sz="1100" dirty="0"/>
              <a:t>, </a:t>
            </a:r>
            <a:r>
              <a:rPr lang="en-US" sz="1100" dirty="0" err="1"/>
              <a:t>department_id</a:t>
            </a:r>
            <a:r>
              <a:rPr lang="en-US" sz="1100" dirty="0"/>
              <a:t>)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SELECT </a:t>
            </a:r>
            <a:r>
              <a:rPr lang="en-US" sz="1100" dirty="0" err="1"/>
              <a:t>e.employee_id</a:t>
            </a:r>
            <a:r>
              <a:rPr lang="en-US" sz="1100" dirty="0"/>
              <a:t>, </a:t>
            </a:r>
            <a:r>
              <a:rPr lang="en-US" sz="1100" dirty="0" err="1"/>
              <a:t>e.first_name</a:t>
            </a:r>
            <a:r>
              <a:rPr lang="en-US" sz="1100" dirty="0"/>
              <a:t>, </a:t>
            </a:r>
            <a:r>
              <a:rPr lang="en-US" sz="1100" dirty="0" err="1"/>
              <a:t>e.last_name</a:t>
            </a:r>
            <a:r>
              <a:rPr lang="en-US" sz="1100" dirty="0"/>
              <a:t>, </a:t>
            </a:r>
            <a:r>
              <a:rPr lang="en-US" sz="1100" dirty="0" err="1"/>
              <a:t>e.hire_date</a:t>
            </a:r>
            <a:r>
              <a:rPr lang="en-US" sz="1100" dirty="0"/>
              <a:t>, </a:t>
            </a:r>
            <a:r>
              <a:rPr lang="en-US" sz="1100" dirty="0" err="1"/>
              <a:t>e.job_id</a:t>
            </a:r>
            <a:r>
              <a:rPr lang="en-US" sz="1100" dirty="0"/>
              <a:t>, </a:t>
            </a:r>
            <a:r>
              <a:rPr lang="en-US" sz="1100" dirty="0" err="1"/>
              <a:t>e.commission_pct</a:t>
            </a:r>
            <a:r>
              <a:rPr lang="en-US" sz="1100" dirty="0"/>
              <a:t>, </a:t>
            </a:r>
            <a:r>
              <a:rPr lang="en-US" sz="1100" dirty="0" err="1"/>
              <a:t>e.manager_id</a:t>
            </a:r>
            <a:r>
              <a:rPr lang="en-US" sz="1100" dirty="0"/>
              <a:t>, </a:t>
            </a:r>
            <a:r>
              <a:rPr lang="en-US" sz="1100" dirty="0" err="1"/>
              <a:t>e.department_id</a:t>
            </a: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  FROM employees 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WHERE </a:t>
            </a:r>
            <a:r>
              <a:rPr lang="en-US" sz="1100" dirty="0" err="1"/>
              <a:t>e.employee_id</a:t>
            </a:r>
            <a:r>
              <a:rPr lang="en-US" sz="1100" dirty="0"/>
              <a:t> = </a:t>
            </a:r>
            <a:r>
              <a:rPr lang="en-US" sz="1100" dirty="0" err="1"/>
              <a:t>v_empno</a:t>
            </a: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  ON CONFLICT (</a:t>
            </a:r>
            <a:r>
              <a:rPr lang="en-US" sz="1100" dirty="0" err="1"/>
              <a:t>employee_id</a:t>
            </a:r>
            <a:r>
              <a:rPr lang="en-US" sz="1100" dirty="0"/>
              <a:t>) DO UPDATE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SET 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first_name</a:t>
            </a:r>
            <a:r>
              <a:rPr lang="en-US" sz="1100" dirty="0"/>
              <a:t> = </a:t>
            </a:r>
            <a:r>
              <a:rPr lang="en-US" sz="1100" dirty="0" err="1"/>
              <a:t>excluded.first_name</a:t>
            </a:r>
            <a:r>
              <a:rPr lang="en-US" sz="1100" dirty="0"/>
              <a:t>,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last_name</a:t>
            </a:r>
            <a:r>
              <a:rPr lang="en-US" sz="1100" dirty="0"/>
              <a:t> = </a:t>
            </a:r>
            <a:r>
              <a:rPr lang="en-US" sz="1100" dirty="0" err="1"/>
              <a:t>excluded.last_name</a:t>
            </a:r>
            <a:r>
              <a:rPr lang="en-US" sz="1100" dirty="0"/>
              <a:t>,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hire_date</a:t>
            </a:r>
            <a:r>
              <a:rPr lang="en-US" sz="1100" dirty="0"/>
              <a:t> = </a:t>
            </a:r>
            <a:r>
              <a:rPr lang="en-US" sz="1100" dirty="0" err="1"/>
              <a:t>excluded.hire_date</a:t>
            </a:r>
            <a:r>
              <a:rPr lang="en-US" sz="1100" dirty="0"/>
              <a:t>,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job_id</a:t>
            </a:r>
            <a:r>
              <a:rPr lang="en-US" sz="1100" dirty="0"/>
              <a:t> = </a:t>
            </a:r>
            <a:r>
              <a:rPr lang="en-US" sz="1100" dirty="0" err="1"/>
              <a:t>excluded.job_id</a:t>
            </a:r>
            <a:r>
              <a:rPr lang="en-US" sz="1100" dirty="0"/>
              <a:t>,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commission_pct</a:t>
            </a:r>
            <a:r>
              <a:rPr lang="en-US" sz="1100" dirty="0"/>
              <a:t> = </a:t>
            </a:r>
            <a:r>
              <a:rPr lang="en-US" sz="1100" dirty="0" err="1"/>
              <a:t>excluded.commission_pct</a:t>
            </a:r>
            <a:r>
              <a:rPr lang="en-US" sz="1100" dirty="0"/>
              <a:t>,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manager_id</a:t>
            </a:r>
            <a:r>
              <a:rPr lang="en-US" sz="1100" dirty="0"/>
              <a:t> = </a:t>
            </a:r>
            <a:r>
              <a:rPr lang="en-US" sz="1100" dirty="0" err="1"/>
              <a:t>excluded.manager_id</a:t>
            </a:r>
            <a:r>
              <a:rPr lang="en-US" sz="1100" dirty="0"/>
              <a:t>,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department_id</a:t>
            </a:r>
            <a:r>
              <a:rPr lang="en-US" sz="1100" dirty="0"/>
              <a:t> = </a:t>
            </a:r>
            <a:r>
              <a:rPr lang="en-US" sz="1100" dirty="0" err="1"/>
              <a:t>excluded.department_id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END;</a:t>
            </a:r>
          </a:p>
          <a:p>
            <a:pPr marL="0" indent="0">
              <a:buSzPct val="90000"/>
              <a:buNone/>
            </a:pPr>
            <a:r>
              <a:rPr lang="en-US" sz="11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290464" y="1112558"/>
            <a:ext cx="4281536" cy="30903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706319" y="467025"/>
            <a:ext cx="117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Merging Rows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6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222706" y="1378074"/>
            <a:ext cx="6590845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DO $$</a:t>
            </a:r>
          </a:p>
          <a:p>
            <a:pPr marL="0" indent="0">
              <a:buSzPct val="90000"/>
              <a:buNone/>
            </a:pPr>
            <a:r>
              <a:rPr lang="en-US" sz="11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</a:t>
            </a:r>
            <a:r>
              <a:rPr lang="en-US" sz="1100" dirty="0" err="1"/>
              <a:t>v_employee_id</a:t>
            </a:r>
            <a:r>
              <a:rPr lang="en-US" sz="1100" dirty="0"/>
              <a:t> </a:t>
            </a:r>
            <a:r>
              <a:rPr lang="en-US" sz="1100" dirty="0" err="1"/>
              <a:t>employees.employee_id%TYPE</a:t>
            </a:r>
            <a:r>
              <a:rPr lang="en-US" sz="1100" dirty="0"/>
              <a:t> := 176;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</a:t>
            </a:r>
            <a:r>
              <a:rPr lang="en-US" sz="1100" dirty="0" err="1"/>
              <a:t>rows_deleted</a:t>
            </a:r>
            <a:r>
              <a:rPr lang="en-US" sz="1100" dirty="0"/>
              <a:t> INT;</a:t>
            </a:r>
          </a:p>
          <a:p>
            <a:pPr marL="0" indent="0">
              <a:buSzPct val="90000"/>
              <a:buNone/>
            </a:pPr>
            <a:r>
              <a:rPr lang="en-US" sz="11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DELETE FROM employees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WHERE </a:t>
            </a:r>
            <a:r>
              <a:rPr lang="en-US" sz="1100" dirty="0" err="1"/>
              <a:t>employee_id</a:t>
            </a:r>
            <a:r>
              <a:rPr lang="en-US" sz="1100" dirty="0"/>
              <a:t> = </a:t>
            </a:r>
            <a:r>
              <a:rPr lang="en-US" sz="1100" dirty="0" err="1"/>
              <a:t>v_employee_id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GET DIAGNOSTICS </a:t>
            </a:r>
            <a:r>
              <a:rPr lang="en-US" sz="1100" dirty="0" err="1"/>
              <a:t>rows_deleted</a:t>
            </a:r>
            <a:r>
              <a:rPr lang="en-US" sz="1100" dirty="0"/>
              <a:t> = ROW_COUNT;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RAISE NOTICE 'Rows deleted: %', </a:t>
            </a:r>
            <a:r>
              <a:rPr lang="en-US" sz="1100" dirty="0" err="1"/>
              <a:t>rows_deleted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END $$;</a:t>
            </a:r>
          </a:p>
          <a:p>
            <a:pPr marL="0" indent="0">
              <a:buSzPct val="90000"/>
              <a:buNone/>
            </a:pPr>
            <a:endParaRPr lang="en-US" sz="1100" dirty="0" err="1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366477" y="1123824"/>
            <a:ext cx="4659210" cy="25430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388823" y="467025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penggunaan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SQL%ROWCOUNT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8485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613</Words>
  <Application>Microsoft Office PowerPoint</Application>
  <PresentationFormat>On-screen Show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Share Tech</vt:lpstr>
      <vt:lpstr>Arial</vt:lpstr>
      <vt:lpstr>Fira Sans Extra Condensed Medium</vt:lpstr>
      <vt:lpstr>Maven Pro SemiBold</vt:lpstr>
      <vt:lpstr>Maven Pro</vt:lpstr>
      <vt:lpstr>Data Science Consulting by Slidesgo</vt:lpstr>
      <vt:lpstr>BASIS DATA LANJUT</vt:lpstr>
      <vt:lpstr>TUGAS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</dc:title>
  <cp:lastModifiedBy>dukhaank@outlook.com</cp:lastModifiedBy>
  <cp:revision>66</cp:revision>
  <dcterms:modified xsi:type="dcterms:W3CDTF">2023-09-06T07:15:32Z</dcterms:modified>
</cp:coreProperties>
</file>