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63" r:id="rId3"/>
    <p:sldId id="299" r:id="rId4"/>
    <p:sldId id="348" r:id="rId5"/>
    <p:sldId id="351" r:id="rId6"/>
    <p:sldId id="349" r:id="rId7"/>
    <p:sldId id="350" r:id="rId8"/>
    <p:sldId id="352" r:id="rId9"/>
    <p:sldId id="353" r:id="rId10"/>
    <p:sldId id="354" r:id="rId11"/>
    <p:sldId id="347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Maven Pro" panose="020B0604020202020204" charset="0"/>
      <p:regular r:id="rId18"/>
      <p:bold r:id="rId19"/>
    </p:embeddedFont>
    <p:embeddedFont>
      <p:font typeface="Maven Pro SemiBold" panose="020B0604020202020204" charset="0"/>
      <p:regular r:id="rId20"/>
      <p:bold r:id="rId21"/>
    </p:embeddedFont>
    <p:embeddedFont>
      <p:font typeface="Share Tech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0D644B-C750-42DB-B6CD-8EC0FA6B9611}">
  <a:tblStyle styleId="{AC0D644B-C750-42DB-B6CD-8EC0FA6B96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450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61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43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8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33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613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27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35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7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5"/>
          <p:cNvGrpSpPr/>
          <p:nvPr/>
        </p:nvGrpSpPr>
        <p:grpSpPr>
          <a:xfrm>
            <a:off x="4307720" y="336937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938946" y="4324789"/>
            <a:ext cx="5073871" cy="512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Oleh : (3122600003)Dukhaan </a:t>
            </a:r>
            <a:r>
              <a:rPr lang="en-ID" sz="1400" dirty="0" err="1"/>
              <a:t>Kamimpangan</a:t>
            </a:r>
            <a:endParaRPr lang="en-ID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Kelas : 2 D4 IT A</a:t>
            </a:r>
            <a:endParaRPr sz="1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182031" y="1530600"/>
            <a:ext cx="4507259" cy="1485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 dirty="0"/>
              <a:t>BASIS</a:t>
            </a:r>
            <a:r>
              <a:rPr lang="en" sz="7200" dirty="0"/>
              <a:t> </a:t>
            </a:r>
            <a:r>
              <a:rPr lang="en-ID" sz="7200" dirty="0">
                <a:solidFill>
                  <a:schemeClr val="accent2"/>
                </a:solidFill>
              </a:rPr>
              <a:t>DATA LANJUT</a:t>
            </a:r>
            <a:endParaRPr sz="7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2979714"/>
            <a:ext cx="105830" cy="116417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409CCE-5379-4E10-8E1A-C014E61B90A7}"/>
              </a:ext>
            </a:extLst>
          </p:cNvPr>
          <p:cNvSpPr/>
          <p:nvPr/>
        </p:nvSpPr>
        <p:spPr>
          <a:xfrm>
            <a:off x="2402314" y="2894666"/>
            <a:ext cx="2324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u="sng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ea typeface="Maven Pro SemiBold"/>
                <a:cs typeface="Maven Pro SemiBold"/>
                <a:sym typeface="Maven Pro SemiBold"/>
              </a:rPr>
              <a:t>PL/SQL Control Structures</a:t>
            </a:r>
            <a:endParaRPr lang="en-ID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572000" y="582811"/>
            <a:ext cx="3980841" cy="1905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DO $$</a:t>
            </a:r>
          </a:p>
          <a:p>
            <a:pPr marL="0" indent="0">
              <a:buSzPct val="90000"/>
              <a:buNone/>
            </a:pPr>
            <a:r>
              <a:rPr lang="en-US" sz="110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v_employee_id</a:t>
            </a:r>
            <a:r>
              <a:rPr lang="en-US" sz="1100" dirty="0"/>
              <a:t> </a:t>
            </a:r>
            <a:r>
              <a:rPr lang="en-US" sz="1100" dirty="0" err="1"/>
              <a:t>employees.employee_id%TYPE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v_job_id</a:t>
            </a:r>
            <a:r>
              <a:rPr lang="en-US" sz="1100" dirty="0"/>
              <a:t> </a:t>
            </a:r>
            <a:r>
              <a:rPr lang="en-US" sz="1100" dirty="0" err="1"/>
              <a:t>employees.job_id%TYPE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v_start_date</a:t>
            </a:r>
            <a:r>
              <a:rPr lang="en-US" sz="1100" dirty="0"/>
              <a:t> DATE;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v_end_date</a:t>
            </a:r>
            <a:r>
              <a:rPr lang="en-US" sz="1100" dirty="0"/>
              <a:t> DATE;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emp_record</a:t>
            </a:r>
            <a:r>
              <a:rPr lang="en-US" sz="1100" dirty="0"/>
              <a:t> RECORD;</a:t>
            </a:r>
          </a:p>
          <a:p>
            <a:pPr marL="0" indent="0">
              <a:buSzPct val="90000"/>
              <a:buNone/>
            </a:pPr>
            <a:r>
              <a:rPr lang="en-US" sz="11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FOR </a:t>
            </a:r>
            <a:r>
              <a:rPr lang="en-US" sz="1100" dirty="0" err="1"/>
              <a:t>emp_record</a:t>
            </a:r>
            <a:r>
              <a:rPr lang="en-US" sz="1100" dirty="0"/>
              <a:t> IN 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SELECT </a:t>
            </a:r>
            <a:r>
              <a:rPr lang="en-US" sz="1100" dirty="0" err="1"/>
              <a:t>employee_id</a:t>
            </a:r>
            <a:r>
              <a:rPr lang="en-US" sz="1100" dirty="0"/>
              <a:t>, </a:t>
            </a:r>
            <a:r>
              <a:rPr lang="en-US" sz="1100" dirty="0" err="1"/>
              <a:t>job_id</a:t>
            </a:r>
            <a:r>
              <a:rPr lang="en-US" sz="1100" dirty="0"/>
              <a:t>, </a:t>
            </a:r>
            <a:r>
              <a:rPr lang="en-US" sz="1100" dirty="0" err="1"/>
              <a:t>start_date</a:t>
            </a:r>
            <a:r>
              <a:rPr lang="en-US" sz="1100" dirty="0"/>
              <a:t>, </a:t>
            </a:r>
            <a:r>
              <a:rPr lang="en-US" sz="1100" dirty="0" err="1"/>
              <a:t>end_date</a:t>
            </a: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    FROM </a:t>
            </a:r>
            <a:r>
              <a:rPr lang="en-US" sz="1100" dirty="0" err="1"/>
              <a:t>job_history</a:t>
            </a: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    ORDER BY </a:t>
            </a:r>
            <a:r>
              <a:rPr lang="en-US" sz="1100" dirty="0" err="1"/>
              <a:t>employee_id</a:t>
            </a: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LOOP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</a:t>
            </a:r>
            <a:r>
              <a:rPr lang="en-US" sz="1100" dirty="0" err="1"/>
              <a:t>v_employee_id</a:t>
            </a:r>
            <a:r>
              <a:rPr lang="en-US" sz="1100" dirty="0"/>
              <a:t> := </a:t>
            </a:r>
            <a:r>
              <a:rPr lang="en-US" sz="1100" dirty="0" err="1"/>
              <a:t>emp_record.employee_id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</a:t>
            </a:r>
            <a:r>
              <a:rPr lang="en-US" sz="1100" dirty="0" err="1"/>
              <a:t>v_job_id</a:t>
            </a:r>
            <a:r>
              <a:rPr lang="en-US" sz="1100" dirty="0"/>
              <a:t> := </a:t>
            </a:r>
            <a:r>
              <a:rPr lang="en-US" sz="1100" dirty="0" err="1"/>
              <a:t>emp_record.job_id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</a:t>
            </a:r>
            <a:r>
              <a:rPr lang="en-US" sz="1100" dirty="0" err="1"/>
              <a:t>v_start_date</a:t>
            </a:r>
            <a:r>
              <a:rPr lang="en-US" sz="1100" dirty="0"/>
              <a:t> := </a:t>
            </a:r>
            <a:r>
              <a:rPr lang="en-US" sz="1100" dirty="0" err="1"/>
              <a:t>emp_record.start_date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</a:t>
            </a:r>
            <a:r>
              <a:rPr lang="en-US" sz="1100" dirty="0" err="1"/>
              <a:t>v_end_date</a:t>
            </a:r>
            <a:r>
              <a:rPr lang="en-US" sz="1100" dirty="0"/>
              <a:t> := </a:t>
            </a:r>
            <a:r>
              <a:rPr lang="en-US" sz="1100" dirty="0" err="1"/>
              <a:t>emp_record.end_date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    RAISE NOTICE 'Employee: % held the job of: % FROM % TO %', </a:t>
            </a:r>
            <a:r>
              <a:rPr lang="en-US" sz="1100" dirty="0" err="1"/>
              <a:t>v_employee_id</a:t>
            </a:r>
            <a:r>
              <a:rPr lang="en-US" sz="1100" dirty="0"/>
              <a:t>, </a:t>
            </a:r>
            <a:r>
              <a:rPr lang="en-US" sz="1100" dirty="0" err="1"/>
              <a:t>v_job_id</a:t>
            </a:r>
            <a:r>
              <a:rPr lang="en-US" sz="1100" dirty="0"/>
              <a:t>, </a:t>
            </a:r>
            <a:r>
              <a:rPr lang="en-US" sz="1100" dirty="0" err="1"/>
              <a:t>v_start_date</a:t>
            </a:r>
            <a:r>
              <a:rPr lang="en-US" sz="1100" dirty="0"/>
              <a:t>, </a:t>
            </a:r>
            <a:r>
              <a:rPr lang="en-US" sz="1100" dirty="0" err="1"/>
              <a:t>v_end_date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    EXIT WHEN (SELECT COUNT(*) FROM </a:t>
            </a:r>
            <a:r>
              <a:rPr lang="en-US" sz="1100" dirty="0" err="1"/>
              <a:t>job_history</a:t>
            </a:r>
            <a:r>
              <a:rPr lang="en-US" sz="1100" dirty="0"/>
              <a:t> WHERE </a:t>
            </a:r>
            <a:r>
              <a:rPr lang="en-US" sz="1100" dirty="0" err="1"/>
              <a:t>employee_id</a:t>
            </a:r>
            <a:r>
              <a:rPr lang="en-US" sz="1100" dirty="0"/>
              <a:t> = </a:t>
            </a:r>
            <a:r>
              <a:rPr lang="en-US" sz="1100" dirty="0" err="1"/>
              <a:t>v_employee_id</a:t>
            </a:r>
            <a:r>
              <a:rPr lang="en-US" sz="1100" dirty="0"/>
              <a:t>) &gt; 4;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END LOOP;</a:t>
            </a:r>
          </a:p>
          <a:p>
            <a:pPr marL="0" indent="0">
              <a:buSzPct val="90000"/>
              <a:buNone/>
            </a:pPr>
            <a:r>
              <a:rPr lang="en-US" sz="110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362152" y="1164125"/>
            <a:ext cx="4037317" cy="28152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873638" y="194125"/>
            <a:ext cx="1180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Cursor Record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0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TERIMA</a:t>
            </a:r>
            <a:r>
              <a:rPr lang="en" dirty="0"/>
              <a:t> </a:t>
            </a:r>
            <a:r>
              <a:rPr lang="en-ID" dirty="0">
                <a:solidFill>
                  <a:schemeClr val="accent3"/>
                </a:solidFill>
              </a:rPr>
              <a:t>KASIH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6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41821" y="1906213"/>
            <a:ext cx="300585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14286" y="2510758"/>
            <a:ext cx="3578065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PL/SQL Composite Data Type dan Cursor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715206" y="1255593"/>
            <a:ext cx="6953021" cy="2784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900" dirty="0"/>
              <a:t>DO $$</a:t>
            </a:r>
          </a:p>
          <a:p>
            <a:pPr marL="0" indent="0">
              <a:buSzPct val="90000"/>
              <a:buNone/>
            </a:pPr>
            <a:r>
              <a:rPr lang="en-US" sz="90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</a:t>
            </a:r>
            <a:r>
              <a:rPr lang="en-US" sz="900" dirty="0" err="1"/>
              <a:t>v_empno</a:t>
            </a:r>
            <a:r>
              <a:rPr lang="en-US" sz="900" dirty="0"/>
              <a:t> </a:t>
            </a:r>
            <a:r>
              <a:rPr lang="en-US" sz="900" dirty="0" err="1"/>
              <a:t>employees.employee_id%TYPE</a:t>
            </a:r>
            <a:r>
              <a:rPr lang="en-US" sz="900" dirty="0"/>
              <a:t>;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</a:t>
            </a:r>
            <a:r>
              <a:rPr lang="en-US" sz="900" dirty="0" err="1"/>
              <a:t>v_ename</a:t>
            </a:r>
            <a:r>
              <a:rPr lang="en-US" sz="900" dirty="0"/>
              <a:t> </a:t>
            </a:r>
            <a:r>
              <a:rPr lang="en-US" sz="900" dirty="0" err="1"/>
              <a:t>employees.last_name%TYPE</a:t>
            </a:r>
            <a:r>
              <a:rPr lang="en-US" sz="900" dirty="0"/>
              <a:t>;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</a:t>
            </a:r>
            <a:r>
              <a:rPr lang="en-US" sz="900" dirty="0" err="1"/>
              <a:t>emp_cursor</a:t>
            </a:r>
            <a:r>
              <a:rPr lang="en-US" sz="900" dirty="0"/>
              <a:t> CURSOR FOR SELECT </a:t>
            </a:r>
            <a:r>
              <a:rPr lang="en-US" sz="900" dirty="0" err="1"/>
              <a:t>employee_id</a:t>
            </a:r>
            <a:r>
              <a:rPr lang="en-US" sz="900" dirty="0"/>
              <a:t>, </a:t>
            </a:r>
            <a:r>
              <a:rPr lang="en-US" sz="900" dirty="0" err="1"/>
              <a:t>last_name</a:t>
            </a:r>
            <a:r>
              <a:rPr lang="en-US" sz="900" dirty="0"/>
              <a:t> FROM employees;</a:t>
            </a:r>
          </a:p>
          <a:p>
            <a:pPr marL="0" indent="0">
              <a:buSzPct val="90000"/>
              <a:buNone/>
            </a:pPr>
            <a:r>
              <a:rPr lang="en-US" sz="9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OPEN </a:t>
            </a:r>
            <a:r>
              <a:rPr lang="en-US" sz="900" dirty="0" err="1"/>
              <a:t>emp_cursor</a:t>
            </a:r>
            <a:r>
              <a:rPr lang="en-US" sz="900" dirty="0"/>
              <a:t>;</a:t>
            </a:r>
          </a:p>
          <a:p>
            <a:pPr marL="0" indent="0">
              <a:buSzPct val="90000"/>
              <a:buNone/>
            </a:pPr>
            <a:endParaRPr lang="en-US" sz="900" dirty="0"/>
          </a:p>
          <a:p>
            <a:pPr marL="0" indent="0">
              <a:buSzPct val="90000"/>
              <a:buNone/>
            </a:pPr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1..10 LOOP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    FETCH </a:t>
            </a:r>
            <a:r>
              <a:rPr lang="en-US" sz="900" dirty="0" err="1"/>
              <a:t>emp_cursor</a:t>
            </a:r>
            <a:r>
              <a:rPr lang="en-US" sz="900" dirty="0"/>
              <a:t> INTO </a:t>
            </a:r>
            <a:r>
              <a:rPr lang="en-US" sz="900" dirty="0" err="1"/>
              <a:t>v_empno</a:t>
            </a:r>
            <a:r>
              <a:rPr lang="en-US" sz="900" dirty="0"/>
              <a:t>, </a:t>
            </a:r>
            <a:r>
              <a:rPr lang="en-US" sz="900" dirty="0" err="1"/>
              <a:t>v_ename</a:t>
            </a:r>
            <a:r>
              <a:rPr lang="en-US" sz="900" dirty="0"/>
              <a:t>;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    EXIT WHEN NOT FOUND;</a:t>
            </a:r>
          </a:p>
          <a:p>
            <a:pPr marL="0" indent="0">
              <a:buSzPct val="90000"/>
              <a:buNone/>
            </a:pPr>
            <a:endParaRPr lang="en-US" sz="900" dirty="0"/>
          </a:p>
          <a:p>
            <a:pPr marL="0" indent="0">
              <a:buSzPct val="90000"/>
              <a:buNone/>
            </a:pPr>
            <a:r>
              <a:rPr lang="en-US" sz="900" dirty="0"/>
              <a:t>        RAISE NOTICE 'Employee ID: %, Last Name: %', </a:t>
            </a:r>
            <a:r>
              <a:rPr lang="en-US" sz="900" dirty="0" err="1"/>
              <a:t>v_empno</a:t>
            </a:r>
            <a:r>
              <a:rPr lang="en-US" sz="900" dirty="0"/>
              <a:t>, </a:t>
            </a:r>
            <a:r>
              <a:rPr lang="en-US" sz="900" dirty="0" err="1"/>
              <a:t>v_ename</a:t>
            </a:r>
            <a:r>
              <a:rPr lang="en-US" sz="900" dirty="0"/>
              <a:t>;</a:t>
            </a:r>
          </a:p>
          <a:p>
            <a:pPr marL="0" indent="0">
              <a:buSzPct val="90000"/>
              <a:buNone/>
            </a:pPr>
            <a:r>
              <a:rPr lang="en-US" sz="900" dirty="0"/>
              <a:t>    END LOOP;</a:t>
            </a:r>
          </a:p>
          <a:p>
            <a:pPr marL="0" indent="0">
              <a:buSzPct val="90000"/>
              <a:buNone/>
            </a:pPr>
            <a:endParaRPr lang="en-US" sz="900" dirty="0"/>
          </a:p>
          <a:p>
            <a:pPr marL="0" indent="0">
              <a:buSzPct val="90000"/>
              <a:buNone/>
            </a:pPr>
            <a:r>
              <a:rPr lang="en-US" sz="900" dirty="0"/>
              <a:t>    CLOSE </a:t>
            </a:r>
            <a:r>
              <a:rPr lang="en-US" sz="900" dirty="0" err="1"/>
              <a:t>emp_cursor</a:t>
            </a:r>
            <a:r>
              <a:rPr lang="en-US" sz="900" dirty="0"/>
              <a:t>;</a:t>
            </a:r>
          </a:p>
          <a:p>
            <a:pPr marL="0" indent="0">
              <a:buSzPct val="90000"/>
              <a:buNone/>
            </a:pPr>
            <a:r>
              <a:rPr lang="en-US" sz="90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215970" y="1325589"/>
            <a:ext cx="4356030" cy="25395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484335" y="475882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PART 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Cursor And Record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572000" y="1378074"/>
            <a:ext cx="4493458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050" dirty="0"/>
              <a:t>DO $$</a:t>
            </a:r>
          </a:p>
          <a:p>
            <a:pPr marL="0" indent="0">
              <a:buSzPct val="90000"/>
              <a:buNone/>
            </a:pPr>
            <a:r>
              <a:rPr lang="en-US" sz="105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</a:t>
            </a:r>
            <a:r>
              <a:rPr lang="en-US" sz="1050" dirty="0" err="1"/>
              <a:t>my_emp_table</a:t>
            </a:r>
            <a:r>
              <a:rPr lang="en-US" sz="1050" dirty="0"/>
              <a:t> employees[];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</a:t>
            </a:r>
            <a:r>
              <a:rPr lang="en-US" sz="1050" dirty="0" err="1"/>
              <a:t>v_count</a:t>
            </a:r>
            <a:r>
              <a:rPr lang="en-US" sz="1050" dirty="0"/>
              <a:t> integer := 104;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</a:t>
            </a:r>
            <a:r>
              <a:rPr lang="en-US" sz="1050" dirty="0" err="1"/>
              <a:t>emp_row</a:t>
            </a:r>
            <a:r>
              <a:rPr lang="en-US" sz="1050" dirty="0"/>
              <a:t> employees;</a:t>
            </a:r>
          </a:p>
          <a:p>
            <a:pPr marL="0" indent="0">
              <a:buSzPct val="90000"/>
              <a:buNone/>
            </a:pPr>
            <a:r>
              <a:rPr lang="en-US" sz="105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FOR </a:t>
            </a:r>
            <a:r>
              <a:rPr lang="en-US" sz="1050" dirty="0" err="1"/>
              <a:t>i</a:t>
            </a:r>
            <a:r>
              <a:rPr lang="en-US" sz="1050" dirty="0"/>
              <a:t> IN 100..v_count LOOP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    SELECT * INTO </a:t>
            </a:r>
            <a:r>
              <a:rPr lang="en-US" sz="1050" dirty="0" err="1"/>
              <a:t>emp_row</a:t>
            </a:r>
            <a:r>
              <a:rPr lang="en-US" sz="1050" dirty="0"/>
              <a:t> FROM employees WHERE </a:t>
            </a:r>
            <a:r>
              <a:rPr lang="en-US" sz="1050" dirty="0" err="1"/>
              <a:t>employee_id</a:t>
            </a:r>
            <a:r>
              <a:rPr lang="en-US" sz="1050" dirty="0"/>
              <a:t> = </a:t>
            </a:r>
            <a:r>
              <a:rPr lang="en-US" sz="1050" dirty="0" err="1"/>
              <a:t>i</a:t>
            </a:r>
            <a:r>
              <a:rPr lang="en-US" sz="1050" dirty="0"/>
              <a:t>;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    IF FOUND THEN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        </a:t>
            </a:r>
            <a:r>
              <a:rPr lang="en-US" sz="1050" dirty="0" err="1"/>
              <a:t>my_emp_table</a:t>
            </a:r>
            <a:r>
              <a:rPr lang="en-US" sz="1050" dirty="0"/>
              <a:t> := </a:t>
            </a:r>
            <a:r>
              <a:rPr lang="en-US" sz="1050" dirty="0" err="1"/>
              <a:t>my_emp_table</a:t>
            </a:r>
            <a:r>
              <a:rPr lang="en-US" sz="1050" dirty="0"/>
              <a:t> || ARRAY[</a:t>
            </a:r>
            <a:r>
              <a:rPr lang="en-US" sz="1050" dirty="0" err="1"/>
              <a:t>emp_row</a:t>
            </a:r>
            <a:r>
              <a:rPr lang="en-US" sz="1050" dirty="0"/>
              <a:t>];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    END IF;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END LOOP;</a:t>
            </a:r>
          </a:p>
          <a:p>
            <a:pPr marL="0" indent="0">
              <a:buSzPct val="90000"/>
              <a:buNone/>
            </a:pPr>
            <a:endParaRPr lang="en-US" sz="1050" dirty="0"/>
          </a:p>
          <a:p>
            <a:pPr marL="0" indent="0">
              <a:buSzPct val="90000"/>
              <a:buNone/>
            </a:pPr>
            <a:r>
              <a:rPr lang="en-US" sz="1050" dirty="0"/>
              <a:t>    FOR </a:t>
            </a:r>
            <a:r>
              <a:rPr lang="en-US" sz="1050" dirty="0" err="1"/>
              <a:t>i</a:t>
            </a:r>
            <a:r>
              <a:rPr lang="en-US" sz="1050" dirty="0"/>
              <a:t> IN 1..array_length(</a:t>
            </a:r>
            <a:r>
              <a:rPr lang="en-US" sz="1050" dirty="0" err="1"/>
              <a:t>my_emp_table</a:t>
            </a:r>
            <a:r>
              <a:rPr lang="en-US" sz="1050" dirty="0"/>
              <a:t>, 1) LOOP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    RAISE NOTICE '%', </a:t>
            </a:r>
            <a:r>
              <a:rPr lang="en-US" sz="1050" dirty="0" err="1"/>
              <a:t>my_emp_table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].</a:t>
            </a:r>
            <a:r>
              <a:rPr lang="en-US" sz="1050" dirty="0" err="1"/>
              <a:t>last_name</a:t>
            </a:r>
            <a:r>
              <a:rPr lang="en-US" sz="1050" dirty="0"/>
              <a:t>;</a:t>
            </a:r>
          </a:p>
          <a:p>
            <a:pPr marL="0" indent="0">
              <a:buSzPct val="90000"/>
              <a:buNone/>
            </a:pPr>
            <a:r>
              <a:rPr lang="en-US" sz="1050" dirty="0"/>
              <a:t>    END LOOP;</a:t>
            </a:r>
          </a:p>
          <a:p>
            <a:pPr marL="0" indent="0">
              <a:buSzPct val="90000"/>
              <a:buNone/>
            </a:pPr>
            <a:r>
              <a:rPr lang="en-US" sz="105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437279" y="1580950"/>
            <a:ext cx="3795986" cy="22364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579881" y="842711"/>
            <a:ext cx="1306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Cursor For Loop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0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41821" y="1906213"/>
            <a:ext cx="300585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14286" y="2510758"/>
            <a:ext cx="3578065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PL/SQL Explicit Cursor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1554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191387" y="1041509"/>
            <a:ext cx="2971153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DO $$</a:t>
            </a:r>
          </a:p>
          <a:p>
            <a:pPr marL="0" indent="0">
              <a:buSzPct val="90000"/>
              <a:buNone/>
            </a:pPr>
            <a:r>
              <a:rPr lang="en-US" sz="110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v_empno</a:t>
            </a:r>
            <a:r>
              <a:rPr lang="en-US" sz="1100" dirty="0"/>
              <a:t> </a:t>
            </a:r>
            <a:r>
              <a:rPr lang="en-US" sz="1100" dirty="0" err="1"/>
              <a:t>employees.employee_id%TYPE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v_ename</a:t>
            </a:r>
            <a:r>
              <a:rPr lang="en-US" sz="1100" dirty="0"/>
              <a:t> </a:t>
            </a:r>
            <a:r>
              <a:rPr lang="en-US" sz="1100" dirty="0" err="1"/>
              <a:t>employees.last_name%TYPE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emp_cursor</a:t>
            </a:r>
            <a:r>
              <a:rPr lang="en-US" sz="1100" dirty="0"/>
              <a:t> CURSOR FOR SELECT </a:t>
            </a:r>
            <a:r>
              <a:rPr lang="en-US" sz="1100" dirty="0" err="1"/>
              <a:t>employee_id</a:t>
            </a:r>
            <a:r>
              <a:rPr lang="en-US" sz="1100" dirty="0"/>
              <a:t>, </a:t>
            </a:r>
            <a:r>
              <a:rPr lang="en-US" sz="1100" dirty="0" err="1"/>
              <a:t>last_name</a:t>
            </a:r>
            <a:r>
              <a:rPr lang="en-US" sz="1100" dirty="0"/>
              <a:t> FROM employees;</a:t>
            </a:r>
          </a:p>
          <a:p>
            <a:pPr marL="0" indent="0">
              <a:buSzPct val="90000"/>
              <a:buNone/>
            </a:pPr>
            <a:r>
              <a:rPr lang="en-US" sz="11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OPEN </a:t>
            </a:r>
            <a:r>
              <a:rPr lang="en-US" sz="1100" dirty="0" err="1"/>
              <a:t>emp_cursor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FOR </a:t>
            </a:r>
            <a:r>
              <a:rPr lang="en-US" sz="1100" dirty="0" err="1"/>
              <a:t>i</a:t>
            </a:r>
            <a:r>
              <a:rPr lang="en-US" sz="1100" dirty="0"/>
              <a:t> IN 1..10 LOOP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FETCH </a:t>
            </a:r>
            <a:r>
              <a:rPr lang="en-US" sz="1100" dirty="0" err="1"/>
              <a:t>emp_cursor</a:t>
            </a:r>
            <a:r>
              <a:rPr lang="en-US" sz="1100" dirty="0"/>
              <a:t> INTO </a:t>
            </a:r>
            <a:r>
              <a:rPr lang="en-US" sz="1100" dirty="0" err="1"/>
              <a:t>v_empno</a:t>
            </a:r>
            <a:r>
              <a:rPr lang="en-US" sz="1100" dirty="0"/>
              <a:t>, </a:t>
            </a:r>
            <a:r>
              <a:rPr lang="en-US" sz="1100" dirty="0" err="1"/>
              <a:t>v_ename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EXIT WHEN NOT FOUND;</a:t>
            </a:r>
          </a:p>
          <a:p>
            <a:pPr marL="0" indent="0">
              <a:buSzPct val="90000"/>
              <a:buNone/>
            </a:pP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    RAISE NOTICE 'Employee ID: %, Last Name: %', </a:t>
            </a:r>
            <a:r>
              <a:rPr lang="en-US" sz="1100" dirty="0" err="1"/>
              <a:t>v_empno</a:t>
            </a:r>
            <a:r>
              <a:rPr lang="en-US" sz="1100" dirty="0"/>
              <a:t>, </a:t>
            </a:r>
            <a:r>
              <a:rPr lang="en-US" sz="1100" dirty="0" err="1"/>
              <a:t>v_ename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END LOOP;</a:t>
            </a:r>
          </a:p>
          <a:p>
            <a:pPr marL="0" indent="0">
              <a:buSzPct val="90000"/>
              <a:buNone/>
            </a:pP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CLOSE </a:t>
            </a:r>
            <a:r>
              <a:rPr lang="en-US" sz="1100" dirty="0" err="1"/>
              <a:t>emp_cursor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554170" y="1160452"/>
            <a:ext cx="3152149" cy="31495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3009969" y="527275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Row Count &amp; Not Found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0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487063" y="2288250"/>
            <a:ext cx="6590845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CREATE TABLE </a:t>
            </a:r>
            <a:r>
              <a:rPr lang="en-US" sz="1100" dirty="0" err="1"/>
              <a:t>temp_list</a:t>
            </a:r>
            <a:r>
              <a:rPr lang="en-US" sz="1100" dirty="0"/>
              <a:t> (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empid</a:t>
            </a:r>
            <a:r>
              <a:rPr lang="en-US" sz="1100" dirty="0"/>
              <a:t> integer,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empname</a:t>
            </a:r>
            <a:r>
              <a:rPr lang="en-US" sz="1100" dirty="0"/>
              <a:t> varchar(255)</a:t>
            </a:r>
          </a:p>
          <a:p>
            <a:pPr marL="0" indent="0">
              <a:buSzPct val="90000"/>
              <a:buNone/>
            </a:pPr>
            <a:r>
              <a:rPr lang="en-US" sz="1100" dirty="0"/>
              <a:t>);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1194180" y="1252599"/>
            <a:ext cx="2787262" cy="3119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4068038" y="719313"/>
            <a:ext cx="1180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Cursor Record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2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658103" y="1649239"/>
            <a:ext cx="4008981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DO $$ </a:t>
            </a:r>
          </a:p>
          <a:p>
            <a:pPr marL="0" indent="0">
              <a:buSzPct val="90000"/>
              <a:buNone/>
            </a:pPr>
            <a:r>
              <a:rPr lang="en-US" sz="110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emp_record</a:t>
            </a:r>
            <a:r>
              <a:rPr lang="en-US" sz="1100" dirty="0"/>
              <a:t> RECORD;</a:t>
            </a:r>
          </a:p>
          <a:p>
            <a:pPr marL="0" indent="0">
              <a:buSzPct val="90000"/>
              <a:buNone/>
            </a:pPr>
            <a:r>
              <a:rPr lang="en-US" sz="11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FOR </a:t>
            </a:r>
            <a:r>
              <a:rPr lang="en-US" sz="1100" dirty="0" err="1"/>
              <a:t>emp_record</a:t>
            </a:r>
            <a:r>
              <a:rPr lang="en-US" sz="1100" dirty="0"/>
              <a:t> IN (SELECT </a:t>
            </a:r>
            <a:r>
              <a:rPr lang="en-US" sz="1100" dirty="0" err="1"/>
              <a:t>employee_id</a:t>
            </a:r>
            <a:r>
              <a:rPr lang="en-US" sz="1100" dirty="0"/>
              <a:t>, </a:t>
            </a:r>
            <a:r>
              <a:rPr lang="en-US" sz="1100" dirty="0" err="1"/>
              <a:t>last_name</a:t>
            </a:r>
            <a:r>
              <a:rPr lang="en-US" sz="1100" dirty="0"/>
              <a:t> FROM employees) LOOP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INSERT INTO </a:t>
            </a:r>
            <a:r>
              <a:rPr lang="en-US" sz="1100" dirty="0" err="1"/>
              <a:t>temp_list</a:t>
            </a:r>
            <a:r>
              <a:rPr lang="en-US" sz="1100" dirty="0"/>
              <a:t> (</a:t>
            </a:r>
            <a:r>
              <a:rPr lang="en-US" sz="1100" dirty="0" err="1"/>
              <a:t>empid</a:t>
            </a:r>
            <a:r>
              <a:rPr lang="en-US" sz="1100" dirty="0"/>
              <a:t>, </a:t>
            </a:r>
            <a:r>
              <a:rPr lang="en-US" sz="1100" dirty="0" err="1"/>
              <a:t>empname</a:t>
            </a:r>
            <a:r>
              <a:rPr lang="en-US" sz="1100" dirty="0"/>
              <a:t>) VALUES (</a:t>
            </a:r>
            <a:r>
              <a:rPr lang="en-US" sz="1100" dirty="0" err="1"/>
              <a:t>emp_record.employee_id</a:t>
            </a:r>
            <a:r>
              <a:rPr lang="en-US" sz="1100" dirty="0"/>
              <a:t>, </a:t>
            </a:r>
            <a:r>
              <a:rPr lang="en-US" sz="1100" dirty="0" err="1"/>
              <a:t>emp_record.last_name</a:t>
            </a:r>
            <a:r>
              <a:rPr lang="en-US" sz="1100" dirty="0"/>
              <a:t>);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END LOOP;</a:t>
            </a:r>
          </a:p>
          <a:p>
            <a:pPr marL="0" indent="0">
              <a:buSzPct val="90000"/>
              <a:buNone/>
            </a:pP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COMMIT;</a:t>
            </a:r>
          </a:p>
          <a:p>
            <a:pPr marL="0" indent="0">
              <a:buSzPct val="90000"/>
              <a:buNone/>
            </a:pPr>
            <a:r>
              <a:rPr lang="en-US" sz="110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366476" y="1252599"/>
            <a:ext cx="4011123" cy="27074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4068038" y="719313"/>
            <a:ext cx="1180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Cursor Record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7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669751" y="1252599"/>
            <a:ext cx="6590845" cy="182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90000"/>
              <a:buNone/>
            </a:pPr>
            <a:r>
              <a:rPr lang="en-US" sz="1100" dirty="0"/>
              <a:t>DO $$</a:t>
            </a:r>
          </a:p>
          <a:p>
            <a:pPr marL="0" indent="0">
              <a:buSzPct val="90000"/>
              <a:buNone/>
            </a:pPr>
            <a:r>
              <a:rPr lang="en-US" sz="1100" dirty="0"/>
              <a:t>DECLARE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</a:t>
            </a:r>
            <a:r>
              <a:rPr lang="en-US" sz="1100" dirty="0" err="1"/>
              <a:t>emp_record</a:t>
            </a:r>
            <a:r>
              <a:rPr lang="en-US" sz="1100" dirty="0"/>
              <a:t> RECORD;</a:t>
            </a:r>
          </a:p>
          <a:p>
            <a:pPr marL="0" indent="0">
              <a:buSzPct val="90000"/>
              <a:buNone/>
            </a:pPr>
            <a:r>
              <a:rPr lang="en-US" sz="1100" dirty="0"/>
              <a:t>BEGIN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FOR </a:t>
            </a:r>
            <a:r>
              <a:rPr lang="en-US" sz="1100" dirty="0" err="1"/>
              <a:t>emp_record</a:t>
            </a:r>
            <a:r>
              <a:rPr lang="en-US" sz="1100" dirty="0"/>
              <a:t> IN SELECT </a:t>
            </a:r>
            <a:r>
              <a:rPr lang="en-US" sz="1100" dirty="0" err="1"/>
              <a:t>last_name</a:t>
            </a:r>
            <a:r>
              <a:rPr lang="en-US" sz="1100" dirty="0"/>
              <a:t>, </a:t>
            </a:r>
            <a:r>
              <a:rPr lang="en-US" sz="1100" dirty="0" err="1"/>
              <a:t>department_id</a:t>
            </a:r>
            <a:r>
              <a:rPr lang="en-US" sz="1100" dirty="0"/>
              <a:t> FROM employees LOOP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-- Implicit open and implicit fetch occur</a:t>
            </a:r>
          </a:p>
          <a:p>
            <a:pPr marL="0" indent="0">
              <a:buSzPct val="90000"/>
              <a:buNone/>
            </a:pP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    IF </a:t>
            </a:r>
            <a:r>
              <a:rPr lang="en-US" sz="1100" dirty="0" err="1"/>
              <a:t>emp_record.department_id</a:t>
            </a:r>
            <a:r>
              <a:rPr lang="en-US" sz="1100" dirty="0"/>
              <a:t> = 80 THEN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    RAISE NOTICE 'Employee % works in the Sales Dept.', </a:t>
            </a:r>
            <a:r>
              <a:rPr lang="en-US" sz="1100" dirty="0" err="1"/>
              <a:t>emp_record.last_name</a:t>
            </a:r>
            <a:r>
              <a:rPr lang="en-US" sz="1100" dirty="0"/>
              <a:t>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    END IF;</a:t>
            </a:r>
          </a:p>
          <a:p>
            <a:pPr marL="0" indent="0">
              <a:buSzPct val="90000"/>
              <a:buNone/>
            </a:pPr>
            <a:r>
              <a:rPr lang="en-US" sz="1100" dirty="0"/>
              <a:t>    END LOOP;</a:t>
            </a:r>
          </a:p>
          <a:p>
            <a:pPr marL="0" indent="0">
              <a:buSzPct val="90000"/>
              <a:buNone/>
            </a:pPr>
            <a:endParaRPr lang="en-US" sz="1100" dirty="0"/>
          </a:p>
          <a:p>
            <a:pPr marL="0" indent="0">
              <a:buSzPct val="90000"/>
              <a:buNone/>
            </a:pPr>
            <a:r>
              <a:rPr lang="en-US" sz="1100" dirty="0"/>
              <a:t>    -- Implicit close and implicit loop exit</a:t>
            </a:r>
          </a:p>
          <a:p>
            <a:pPr marL="0" indent="0">
              <a:buSzPct val="90000"/>
              <a:buNone/>
            </a:pPr>
            <a:r>
              <a:rPr lang="en-US" sz="1100" dirty="0"/>
              <a:t>END $$;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3033D-C68D-4AE8-9C37-AAF55B218506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326122" y="1218538"/>
            <a:ext cx="4029878" cy="29862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D29E8F-7943-4809-84A0-B1460B3A6F37}"/>
              </a:ext>
            </a:extLst>
          </p:cNvPr>
          <p:cNvSpPr/>
          <p:nvPr/>
        </p:nvSpPr>
        <p:spPr>
          <a:xfrm>
            <a:off x="4068038" y="719313"/>
            <a:ext cx="1180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Cursor Record</a:t>
            </a:r>
            <a:endParaRPr lang="en-ID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6483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794</Words>
  <Application>Microsoft Office PowerPoint</Application>
  <PresentationFormat>On-screen Show (16:9)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Share Tech</vt:lpstr>
      <vt:lpstr>Maven Pro SemiBold</vt:lpstr>
      <vt:lpstr>Maven Pro</vt:lpstr>
      <vt:lpstr>Arial</vt:lpstr>
      <vt:lpstr>Fira Sans Extra Condensed Medium</vt:lpstr>
      <vt:lpstr>Data Science Consulting by Slidesgo</vt:lpstr>
      <vt:lpstr>BASIS DATA LANJUT</vt:lpstr>
      <vt:lpstr>TUGAS</vt:lpstr>
      <vt:lpstr>PowerPoint Presentation</vt:lpstr>
      <vt:lpstr>PowerPoint Presentation</vt:lpstr>
      <vt:lpstr>TUGAS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</dc:title>
  <cp:lastModifiedBy>dukhaank@outlook.com</cp:lastModifiedBy>
  <cp:revision>77</cp:revision>
  <dcterms:modified xsi:type="dcterms:W3CDTF">2023-09-22T06:46:04Z</dcterms:modified>
</cp:coreProperties>
</file>