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60" r:id="rId3"/>
    <p:sldId id="263" r:id="rId4"/>
    <p:sldId id="266" r:id="rId5"/>
    <p:sldId id="376" r:id="rId6"/>
    <p:sldId id="271" r:id="rId7"/>
    <p:sldId id="377" r:id="rId8"/>
    <p:sldId id="278" r:id="rId9"/>
    <p:sldId id="378" r:id="rId10"/>
    <p:sldId id="282" r:id="rId11"/>
    <p:sldId id="379" r:id="rId12"/>
    <p:sldId id="382" r:id="rId13"/>
    <p:sldId id="285" r:id="rId14"/>
    <p:sldId id="380" r:id="rId15"/>
    <p:sldId id="353" r:id="rId16"/>
    <p:sldId id="381" r:id="rId17"/>
    <p:sldId id="290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Raleway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83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7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37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0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7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02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65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40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11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/>
          </p:nvPr>
        </p:nvSpPr>
        <p:spPr>
          <a:xfrm>
            <a:off x="2921538" y="2522912"/>
            <a:ext cx="54537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&amp; Non </a:t>
            </a:r>
            <a:r>
              <a:rPr lang="en-ID" dirty="0" err="1"/>
              <a:t>Normalisasi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343" name="Google Shape;1343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4" name="Google Shape;1344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49" name="Google Shape;1349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8" name="Google Shape;1358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Klasifikasi normalisasi &amp; non normalisasi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5529" y="1717121"/>
            <a:ext cx="3087029" cy="2530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11442" y="1484950"/>
            <a:ext cx="436535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00" dirty="0" err="1"/>
              <a:t>Analisis</a:t>
            </a:r>
            <a:r>
              <a:rPr lang="en-ID" sz="1000" dirty="0"/>
              <a:t> :</a:t>
            </a:r>
          </a:p>
          <a:p>
            <a:endParaRPr lang="en-ID" sz="1000" dirty="0"/>
          </a:p>
          <a:p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normalisasi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min-max pada data training dan data test,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klasifikasi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tiga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Naive Bayes yang </a:t>
            </a:r>
            <a:r>
              <a:rPr lang="en-ID" sz="1000" dirty="0" err="1"/>
              <a:t>berbeda</a:t>
            </a:r>
            <a:r>
              <a:rPr lang="en-ID" sz="1000" dirty="0"/>
              <a:t>: Gaussian Naive Bayes, Multinomial Naive Bayes, dan Bernoulli Naive Bayes.</a:t>
            </a:r>
          </a:p>
          <a:p>
            <a:endParaRPr lang="en-ID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Pertama</a:t>
            </a:r>
            <a:r>
              <a:rPr lang="en-ID" sz="900" dirty="0"/>
              <a:t>, data training </a:t>
            </a:r>
            <a:r>
              <a:rPr lang="en-ID" sz="900" dirty="0" err="1"/>
              <a:t>dibaca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file "milk_training.csv", dan </a:t>
            </a:r>
            <a:r>
              <a:rPr lang="en-ID" sz="900" dirty="0" err="1"/>
              <a:t>fitur</a:t>
            </a:r>
            <a:r>
              <a:rPr lang="en-ID" sz="900" dirty="0"/>
              <a:t> dan label </a:t>
            </a:r>
            <a:r>
              <a:rPr lang="en-ID" sz="900" dirty="0" err="1"/>
              <a:t>dipisahkan</a:t>
            </a:r>
            <a:r>
              <a:rPr lang="en-ID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Kemudian</a:t>
            </a:r>
            <a:r>
              <a:rPr lang="en-ID" sz="900" dirty="0"/>
              <a:t>, data testing </a:t>
            </a:r>
            <a:r>
              <a:rPr lang="en-ID" sz="900" dirty="0" err="1"/>
              <a:t>dibaca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file "milk_testing.csv", dan juga </a:t>
            </a:r>
            <a:r>
              <a:rPr lang="en-ID" sz="900" dirty="0" err="1"/>
              <a:t>fitur</a:t>
            </a:r>
            <a:r>
              <a:rPr lang="en-ID" sz="900" dirty="0"/>
              <a:t> dan label </a:t>
            </a:r>
            <a:r>
              <a:rPr lang="en-ID" sz="900" dirty="0" err="1"/>
              <a:t>dipisahkan</a:t>
            </a:r>
            <a:r>
              <a:rPr lang="en-ID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/>
              <a:t>Proses </a:t>
            </a:r>
            <a:r>
              <a:rPr lang="en-ID" sz="900" dirty="0" err="1"/>
              <a:t>normalisasi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r>
              <a:rPr lang="en-ID" sz="900" dirty="0"/>
              <a:t> </a:t>
            </a:r>
            <a:r>
              <a:rPr lang="en-ID" sz="900" dirty="0" err="1"/>
              <a:t>menggunakan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min-max pada data training, </a:t>
            </a:r>
            <a:r>
              <a:rPr lang="en-ID" sz="900" dirty="0" err="1"/>
              <a:t>lalu</a:t>
            </a:r>
            <a:r>
              <a:rPr lang="en-ID" sz="900" dirty="0"/>
              <a:t> </a:t>
            </a:r>
            <a:r>
              <a:rPr lang="en-ID" sz="900" dirty="0" err="1"/>
              <a:t>nilai</a:t>
            </a:r>
            <a:r>
              <a:rPr lang="en-ID" sz="900" dirty="0"/>
              <a:t> minimum dan </a:t>
            </a:r>
            <a:r>
              <a:rPr lang="en-ID" sz="900" dirty="0" err="1"/>
              <a:t>maksimum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data training </a:t>
            </a:r>
            <a:r>
              <a:rPr lang="en-ID" sz="900" dirty="0" err="1"/>
              <a:t>digunakan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melakukan</a:t>
            </a:r>
            <a:r>
              <a:rPr lang="en-ID" sz="900" dirty="0"/>
              <a:t> </a:t>
            </a:r>
            <a:r>
              <a:rPr lang="en-ID" sz="900" dirty="0" err="1"/>
              <a:t>normalisasi</a:t>
            </a:r>
            <a:r>
              <a:rPr lang="en-ID" sz="900" dirty="0"/>
              <a:t> pada data testing.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Selanjutnya</a:t>
            </a:r>
            <a:r>
              <a:rPr lang="en-ID" sz="900" dirty="0"/>
              <a:t>, </a:t>
            </a:r>
            <a:r>
              <a:rPr lang="en-ID" sz="900" dirty="0" err="1"/>
              <a:t>tiga</a:t>
            </a:r>
            <a:r>
              <a:rPr lang="en-ID" sz="900" dirty="0"/>
              <a:t> model </a:t>
            </a:r>
            <a:r>
              <a:rPr lang="en-ID" sz="900" dirty="0" err="1"/>
              <a:t>klasifikasi</a:t>
            </a:r>
            <a:r>
              <a:rPr lang="en-ID" sz="900" dirty="0"/>
              <a:t> Naive Bayes (Gaussian, Multinomial, dan Bernoulli) </a:t>
            </a:r>
            <a:r>
              <a:rPr lang="en-ID" sz="900" dirty="0" err="1"/>
              <a:t>dilatih</a:t>
            </a:r>
            <a:r>
              <a:rPr lang="en-ID" sz="900" dirty="0"/>
              <a:t> </a:t>
            </a:r>
            <a:r>
              <a:rPr lang="en-ID" sz="900" dirty="0" err="1"/>
              <a:t>menggunakan</a:t>
            </a:r>
            <a:r>
              <a:rPr lang="en-ID" sz="900" dirty="0"/>
              <a:t> data training yang </a:t>
            </a:r>
            <a:r>
              <a:rPr lang="en-ID" sz="900" dirty="0" err="1"/>
              <a:t>sudah</a:t>
            </a:r>
            <a:r>
              <a:rPr lang="en-ID" sz="900" dirty="0"/>
              <a:t> </a:t>
            </a:r>
            <a:r>
              <a:rPr lang="en-ID" sz="900" dirty="0" err="1"/>
              <a:t>dinormalisasi</a:t>
            </a:r>
            <a:r>
              <a:rPr lang="en-ID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/>
              <a:t>Setelah </a:t>
            </a:r>
            <a:r>
              <a:rPr lang="en-ID" sz="900" dirty="0" err="1"/>
              <a:t>pelatihan</a:t>
            </a:r>
            <a:r>
              <a:rPr lang="en-ID" sz="900" dirty="0"/>
              <a:t>, </a:t>
            </a:r>
            <a:r>
              <a:rPr lang="en-ID" sz="900" dirty="0" err="1"/>
              <a:t>prediksi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r>
              <a:rPr lang="en-ID" sz="900" dirty="0"/>
              <a:t> pada data testing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Naive Bayes, dan </a:t>
            </a:r>
            <a:r>
              <a:rPr lang="en-ID" sz="900" dirty="0" err="1"/>
              <a:t>hasil</a:t>
            </a:r>
            <a:r>
              <a:rPr lang="en-ID" sz="900" dirty="0"/>
              <a:t> </a:t>
            </a:r>
            <a:r>
              <a:rPr lang="en-ID" sz="900" dirty="0" err="1"/>
              <a:t>prediksi</a:t>
            </a:r>
            <a:r>
              <a:rPr lang="en-ID" sz="900" dirty="0"/>
              <a:t> </a:t>
            </a:r>
            <a:r>
              <a:rPr lang="en-ID" sz="900" dirty="0" err="1"/>
              <a:t>dicetak</a:t>
            </a:r>
            <a:r>
              <a:rPr lang="en-ID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5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1298758" y="536079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Output Klasifikasi normalisasi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6684" y="1484950"/>
            <a:ext cx="2190631" cy="28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7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2099550" y="2236422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klasifikasi</a:t>
            </a:r>
            <a:endParaRPr dirty="0"/>
          </a:p>
        </p:txBody>
      </p:sp>
      <p:sp>
        <p:nvSpPr>
          <p:cNvPr id="1419" name="Google Shape;1419;p67"/>
          <p:cNvSpPr txBox="1">
            <a:spLocks noGrp="1"/>
          </p:cNvSpPr>
          <p:nvPr>
            <p:ph type="title" idx="2"/>
          </p:nvPr>
        </p:nvSpPr>
        <p:spPr>
          <a:xfrm>
            <a:off x="3733910" y="62573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cxnSp>
        <p:nvCxnSpPr>
          <p:cNvPr id="1421" name="Google Shape;1421;p67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67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7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1424" name="Google Shape;1424;p6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klasifikasi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6411" y="1373758"/>
            <a:ext cx="3642101" cy="30082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72454" y="1734890"/>
            <a:ext cx="38275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akurasi</a:t>
            </a:r>
            <a:r>
              <a:rPr lang="en-ID" sz="1100" dirty="0"/>
              <a:t> model Gaussian Naive Bayes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berubah</a:t>
            </a:r>
            <a:r>
              <a:rPr lang="en-ID" sz="1100" dirty="0"/>
              <a:t> </a:t>
            </a:r>
            <a:r>
              <a:rPr lang="en-ID" sz="1100" dirty="0" err="1"/>
              <a:t>setelah</a:t>
            </a:r>
            <a:r>
              <a:rPr lang="en-ID" sz="1100" dirty="0"/>
              <a:t> </a:t>
            </a:r>
            <a:r>
              <a:rPr lang="en-ID" sz="1100" dirty="0" err="1"/>
              <a:t>normalisasi</a:t>
            </a:r>
            <a:r>
              <a:rPr lang="en-ID" sz="1100" dirty="0"/>
              <a:t>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disebabkan</a:t>
            </a:r>
            <a:r>
              <a:rPr lang="en-ID" sz="1100" dirty="0"/>
              <a:t> oleh </a:t>
            </a:r>
            <a:r>
              <a:rPr lang="en-ID" sz="1100" dirty="0" err="1"/>
              <a:t>sifat</a:t>
            </a:r>
            <a:r>
              <a:rPr lang="en-ID" sz="1100" dirty="0"/>
              <a:t> </a:t>
            </a:r>
            <a:r>
              <a:rPr lang="en-ID" sz="1100" dirty="0" err="1"/>
              <a:t>alami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algoritma</a:t>
            </a:r>
            <a:r>
              <a:rPr lang="en-ID" sz="1100" dirty="0"/>
              <a:t> Gaussian Naive Bayes yang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sensitif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skala</a:t>
            </a:r>
            <a:r>
              <a:rPr lang="en-ID" sz="1100" dirty="0"/>
              <a:t> data. </a:t>
            </a:r>
            <a:r>
              <a:rPr lang="en-ID" sz="1100" dirty="0" err="1"/>
              <a:t>Meskipun</a:t>
            </a:r>
            <a:r>
              <a:rPr lang="en-ID" sz="1100" dirty="0"/>
              <a:t> </a:t>
            </a:r>
            <a:r>
              <a:rPr lang="en-ID" sz="1100" dirty="0" err="1"/>
              <a:t>normalisasi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memengaruhi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model Gaussian Naive Bayes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hal</a:t>
            </a:r>
            <a:r>
              <a:rPr lang="en-ID" sz="1100" dirty="0"/>
              <a:t> </a:t>
            </a:r>
            <a:r>
              <a:rPr lang="en-ID" sz="1100" dirty="0" err="1"/>
              <a:t>akurasi</a:t>
            </a:r>
            <a:r>
              <a:rPr lang="en-ID" sz="1100" dirty="0"/>
              <a:t>, </a:t>
            </a:r>
            <a:r>
              <a:rPr lang="en-ID" sz="1100" dirty="0" err="1"/>
              <a:t>tetap</a:t>
            </a:r>
            <a:r>
              <a:rPr lang="en-ID" sz="1100" dirty="0"/>
              <a:t> </a:t>
            </a:r>
            <a:r>
              <a:rPr lang="en-ID" sz="1100" dirty="0" err="1"/>
              <a:t>penting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melakukannya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beberapa</a:t>
            </a:r>
            <a:r>
              <a:rPr lang="en-ID" sz="1100" dirty="0"/>
              <a:t> </a:t>
            </a:r>
            <a:r>
              <a:rPr lang="en-ID" sz="1100" dirty="0" err="1"/>
              <a:t>algoritma</a:t>
            </a:r>
            <a:r>
              <a:rPr lang="en-ID" sz="1100" dirty="0"/>
              <a:t> machine learning </a:t>
            </a:r>
            <a:r>
              <a:rPr lang="en-ID" sz="1100" dirty="0" err="1"/>
              <a:t>lainnya</a:t>
            </a:r>
            <a:r>
              <a:rPr lang="en-ID" sz="1100" dirty="0"/>
              <a:t>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terpengaruh</a:t>
            </a:r>
            <a:r>
              <a:rPr lang="en-ID" sz="1100" dirty="0"/>
              <a:t> oleh </a:t>
            </a:r>
            <a:r>
              <a:rPr lang="en-ID" sz="1100" dirty="0" err="1"/>
              <a:t>skala</a:t>
            </a:r>
            <a:r>
              <a:rPr lang="en-ID" sz="1100" dirty="0"/>
              <a:t> data.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normalisasi</a:t>
            </a:r>
            <a:r>
              <a:rPr lang="en-ID" sz="1100" dirty="0"/>
              <a:t>, </a:t>
            </a:r>
            <a:r>
              <a:rPr lang="en-ID" sz="1100" dirty="0" err="1"/>
              <a:t>kita</a:t>
            </a:r>
            <a:r>
              <a:rPr lang="en-ID" sz="1100" dirty="0"/>
              <a:t> </a:t>
            </a:r>
            <a:r>
              <a:rPr lang="en-ID" sz="1100" dirty="0" err="1"/>
              <a:t>memastikan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data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rentang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yang </a:t>
            </a:r>
            <a:r>
              <a:rPr lang="en-ID" sz="1100" dirty="0" err="1"/>
              <a:t>seragam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7474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89875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551412" y="2571750"/>
            <a:ext cx="40411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72454" y="1484950"/>
            <a:ext cx="72979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menentukan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yang paling </a:t>
            </a:r>
            <a:r>
              <a:rPr lang="en-ID" sz="900" dirty="0" err="1"/>
              <a:t>baik</a:t>
            </a:r>
            <a:r>
              <a:rPr lang="en-ID" sz="900" dirty="0"/>
              <a:t> (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akurasi</a:t>
            </a:r>
            <a:r>
              <a:rPr lang="en-ID" sz="900" dirty="0"/>
              <a:t> </a:t>
            </a:r>
            <a:r>
              <a:rPr lang="en-ID" sz="900" dirty="0" err="1"/>
              <a:t>tertinggi</a:t>
            </a:r>
            <a:r>
              <a:rPr lang="en-ID" sz="900" dirty="0"/>
              <a:t>) </a:t>
            </a:r>
            <a:r>
              <a:rPr lang="en-ID" sz="900" dirty="0" err="1"/>
              <a:t>untuk</a:t>
            </a:r>
            <a:r>
              <a:rPr lang="en-ID" sz="900" dirty="0"/>
              <a:t> dataset susu ("milk"), </a:t>
            </a:r>
            <a:r>
              <a:rPr lang="en-ID" sz="900" dirty="0" err="1"/>
              <a:t>kita</a:t>
            </a:r>
            <a:r>
              <a:rPr lang="en-ID" sz="900" dirty="0"/>
              <a:t> </a:t>
            </a:r>
            <a:r>
              <a:rPr lang="en-ID" sz="900" dirty="0" err="1"/>
              <a:t>perlu</a:t>
            </a:r>
            <a:r>
              <a:rPr lang="en-ID" sz="900" dirty="0"/>
              <a:t> </a:t>
            </a:r>
            <a:r>
              <a:rPr lang="en-ID" sz="900" dirty="0" err="1"/>
              <a:t>membandingkan</a:t>
            </a:r>
            <a:r>
              <a:rPr lang="en-ID" sz="900" dirty="0"/>
              <a:t> </a:t>
            </a:r>
            <a:r>
              <a:rPr lang="en-ID" sz="900" dirty="0" err="1"/>
              <a:t>akurasi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tiga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</a:t>
            </a:r>
            <a:r>
              <a:rPr lang="en-ID" sz="900" dirty="0" err="1"/>
              <a:t>klasifikasi</a:t>
            </a:r>
            <a:r>
              <a:rPr lang="en-ID" sz="900" dirty="0"/>
              <a:t> Naive Bayes yang </a:t>
            </a:r>
            <a:r>
              <a:rPr lang="en-ID" sz="900" dirty="0" err="1"/>
              <a:t>berbeda</a:t>
            </a:r>
            <a:r>
              <a:rPr lang="en-ID" sz="900" dirty="0"/>
              <a:t>: Gaussian Naive Bayes, Multinomial Naive Bayes, dan Bernoulli Naive Bayes. </a:t>
            </a:r>
          </a:p>
          <a:p>
            <a:endParaRPr lang="en-ID" sz="900" dirty="0"/>
          </a:p>
          <a:p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Naive Bayes </a:t>
            </a:r>
            <a:r>
              <a:rPr lang="en-ID" sz="900" dirty="0" err="1"/>
              <a:t>memiliki</a:t>
            </a:r>
            <a:r>
              <a:rPr lang="en-ID" sz="900" dirty="0"/>
              <a:t> </a:t>
            </a:r>
            <a:r>
              <a:rPr lang="en-ID" sz="900" dirty="0" err="1"/>
              <a:t>asumsi</a:t>
            </a:r>
            <a:r>
              <a:rPr lang="en-ID" sz="900" dirty="0"/>
              <a:t> yang </a:t>
            </a:r>
            <a:r>
              <a:rPr lang="en-ID" sz="900" dirty="0" err="1"/>
              <a:t>berbeda</a:t>
            </a:r>
            <a:r>
              <a:rPr lang="en-ID" sz="900" dirty="0"/>
              <a:t> </a:t>
            </a:r>
            <a:r>
              <a:rPr lang="en-ID" sz="900" dirty="0" err="1"/>
              <a:t>tentang</a:t>
            </a:r>
            <a:r>
              <a:rPr lang="en-ID" sz="900" dirty="0"/>
              <a:t> </a:t>
            </a:r>
            <a:r>
              <a:rPr lang="en-ID" sz="900" dirty="0" err="1"/>
              <a:t>distribusi</a:t>
            </a:r>
            <a:r>
              <a:rPr lang="en-ID" sz="900" dirty="0"/>
              <a:t> data dan </a:t>
            </a:r>
            <a:r>
              <a:rPr lang="en-ID" sz="900" dirty="0" err="1"/>
              <a:t>cocok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jenis</a:t>
            </a:r>
            <a:r>
              <a:rPr lang="en-ID" sz="900" dirty="0"/>
              <a:t> data yang </a:t>
            </a:r>
            <a:r>
              <a:rPr lang="en-ID" sz="900" dirty="0" err="1"/>
              <a:t>berbeda</a:t>
            </a:r>
            <a:r>
              <a:rPr lang="en-ID" sz="900" dirty="0"/>
              <a:t>. </a:t>
            </a:r>
            <a:r>
              <a:rPr lang="en-ID" sz="900" dirty="0" err="1"/>
              <a:t>Berikut</a:t>
            </a:r>
            <a:r>
              <a:rPr lang="en-ID" sz="900" dirty="0"/>
              <a:t> </a:t>
            </a:r>
            <a:r>
              <a:rPr lang="en-ID" sz="900" dirty="0" err="1"/>
              <a:t>adalah</a:t>
            </a:r>
            <a:r>
              <a:rPr lang="en-ID" sz="900" dirty="0"/>
              <a:t> </a:t>
            </a:r>
            <a:r>
              <a:rPr lang="en-ID" sz="900" dirty="0" err="1"/>
              <a:t>gambaran</a:t>
            </a:r>
            <a:r>
              <a:rPr lang="en-ID" sz="900" dirty="0"/>
              <a:t> </a:t>
            </a:r>
            <a:r>
              <a:rPr lang="en-ID" sz="900" dirty="0" err="1"/>
              <a:t>umum</a:t>
            </a:r>
            <a:r>
              <a:rPr lang="en-ID" sz="900" dirty="0"/>
              <a:t>:</a:t>
            </a:r>
          </a:p>
          <a:p>
            <a:endParaRPr lang="en-ID" sz="900" dirty="0"/>
          </a:p>
          <a:p>
            <a:r>
              <a:rPr lang="en-ID" sz="900" dirty="0"/>
              <a:t>1. </a:t>
            </a:r>
            <a:r>
              <a:rPr lang="en-ID" sz="900" b="1" dirty="0"/>
              <a:t>Gaussian Naive Bayes</a:t>
            </a:r>
            <a:r>
              <a:rPr lang="en-ID" sz="900" dirty="0"/>
              <a:t> </a:t>
            </a:r>
            <a:r>
              <a:rPr lang="en-ID" sz="900" b="1" dirty="0"/>
              <a:t>:</a:t>
            </a:r>
            <a:r>
              <a:rPr lang="en-ID" sz="900" dirty="0"/>
              <a:t> </a:t>
            </a:r>
            <a:r>
              <a:rPr lang="en-ID" sz="900" dirty="0" err="1"/>
              <a:t>cocok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data yang </a:t>
            </a:r>
            <a:r>
              <a:rPr lang="en-ID" sz="900" dirty="0" err="1"/>
              <a:t>terdistribusi</a:t>
            </a:r>
            <a:r>
              <a:rPr lang="en-ID" sz="900" dirty="0"/>
              <a:t> </a:t>
            </a:r>
            <a:r>
              <a:rPr lang="en-ID" sz="900" dirty="0" err="1"/>
              <a:t>secara</a:t>
            </a:r>
            <a:r>
              <a:rPr lang="en-ID" sz="900" dirty="0"/>
              <a:t> normal (Gaussian) </a:t>
            </a:r>
            <a:r>
              <a:rPr lang="en-ID" sz="900" dirty="0" err="1"/>
              <a:t>atau</a:t>
            </a:r>
            <a:r>
              <a:rPr lang="en-ID" sz="900" dirty="0"/>
              <a:t> </a:t>
            </a:r>
            <a:r>
              <a:rPr lang="en-ID" sz="900" dirty="0" err="1"/>
              <a:t>hampir</a:t>
            </a:r>
            <a:r>
              <a:rPr lang="en-ID" sz="900" dirty="0"/>
              <a:t> Gaussian.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berarti</a:t>
            </a:r>
            <a:r>
              <a:rPr lang="en-ID" sz="900" dirty="0"/>
              <a:t> </a:t>
            </a:r>
            <a:r>
              <a:rPr lang="en-ID" sz="900" dirty="0" err="1"/>
              <a:t>bahwa</a:t>
            </a:r>
            <a:r>
              <a:rPr lang="en-ID" sz="900" dirty="0"/>
              <a:t> </a:t>
            </a:r>
            <a:r>
              <a:rPr lang="en-ID" sz="900" dirty="0" err="1"/>
              <a:t>jika</a:t>
            </a:r>
            <a:r>
              <a:rPr lang="en-ID" sz="900" dirty="0"/>
              <a:t> data </a:t>
            </a:r>
            <a:r>
              <a:rPr lang="en-ID" sz="900" dirty="0" err="1"/>
              <a:t>memiliki</a:t>
            </a:r>
            <a:r>
              <a:rPr lang="en-ID" sz="900" dirty="0"/>
              <a:t> </a:t>
            </a:r>
            <a:r>
              <a:rPr lang="en-ID" sz="900" dirty="0" err="1"/>
              <a:t>distribusi</a:t>
            </a:r>
            <a:r>
              <a:rPr lang="en-ID" sz="900" dirty="0"/>
              <a:t> yang </a:t>
            </a:r>
            <a:r>
              <a:rPr lang="en-ID" sz="900" dirty="0" err="1"/>
              <a:t>kontinu</a:t>
            </a:r>
            <a:r>
              <a:rPr lang="en-ID" sz="900" dirty="0"/>
              <a:t>, </a:t>
            </a:r>
            <a:r>
              <a:rPr lang="en-ID" sz="900" dirty="0" err="1"/>
              <a:t>maka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mungkin</a:t>
            </a:r>
            <a:r>
              <a:rPr lang="en-ID" sz="900" dirty="0"/>
              <a:t> </a:t>
            </a:r>
            <a:r>
              <a:rPr lang="en-ID" sz="900" dirty="0" err="1"/>
              <a:t>lebih</a:t>
            </a:r>
            <a:r>
              <a:rPr lang="en-ID" sz="900" dirty="0"/>
              <a:t> </a:t>
            </a:r>
            <a:r>
              <a:rPr lang="en-ID" sz="900" dirty="0" err="1"/>
              <a:t>cocok</a:t>
            </a:r>
            <a:r>
              <a:rPr lang="en-ID" sz="900" dirty="0"/>
              <a:t>.</a:t>
            </a:r>
          </a:p>
          <a:p>
            <a:endParaRPr lang="en-ID" sz="900" dirty="0"/>
          </a:p>
          <a:p>
            <a:r>
              <a:rPr lang="en-ID" sz="900" dirty="0"/>
              <a:t>2. </a:t>
            </a:r>
            <a:r>
              <a:rPr lang="en-ID" sz="900" b="1" dirty="0"/>
              <a:t>Multinomial Naive Bayes</a:t>
            </a:r>
            <a:r>
              <a:rPr lang="en-ID" sz="900" dirty="0"/>
              <a:t> </a:t>
            </a:r>
            <a:r>
              <a:rPr lang="en-ID" sz="900" b="1" dirty="0"/>
              <a:t>:</a:t>
            </a:r>
            <a:r>
              <a:rPr lang="en-ID" sz="900" dirty="0"/>
              <a:t> </a:t>
            </a:r>
            <a:r>
              <a:rPr lang="en-ID" sz="900" dirty="0" err="1"/>
              <a:t>cocok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data yang </a:t>
            </a:r>
            <a:r>
              <a:rPr lang="en-ID" sz="900" dirty="0" err="1"/>
              <a:t>memiliki</a:t>
            </a:r>
            <a:r>
              <a:rPr lang="en-ID" sz="900" dirty="0"/>
              <a:t> </a:t>
            </a:r>
            <a:r>
              <a:rPr lang="en-ID" sz="900" dirty="0" err="1"/>
              <a:t>fitur</a:t>
            </a:r>
            <a:r>
              <a:rPr lang="en-ID" sz="900" dirty="0"/>
              <a:t> </a:t>
            </a:r>
            <a:r>
              <a:rPr lang="en-ID" sz="900" dirty="0" err="1"/>
              <a:t>diskrit</a:t>
            </a:r>
            <a:r>
              <a:rPr lang="en-ID" sz="900" dirty="0"/>
              <a:t> (</a:t>
            </a:r>
            <a:r>
              <a:rPr lang="en-ID" sz="900" dirty="0" err="1"/>
              <a:t>misalnya</a:t>
            </a:r>
            <a:r>
              <a:rPr lang="en-ID" sz="900" dirty="0"/>
              <a:t>, </a:t>
            </a:r>
            <a:r>
              <a:rPr lang="en-ID" sz="900" dirty="0" err="1"/>
              <a:t>hitungan</a:t>
            </a:r>
            <a:r>
              <a:rPr lang="en-ID" sz="900" dirty="0"/>
              <a:t> kata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dokumen</a:t>
            </a:r>
            <a:r>
              <a:rPr lang="en-ID" sz="900" dirty="0"/>
              <a:t>).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biasanya</a:t>
            </a:r>
            <a:r>
              <a:rPr lang="en-ID" sz="900" dirty="0"/>
              <a:t> </a:t>
            </a:r>
            <a:r>
              <a:rPr lang="en-ID" sz="900" dirty="0" err="1"/>
              <a:t>digunakan</a:t>
            </a:r>
            <a:r>
              <a:rPr lang="en-ID" sz="900" dirty="0"/>
              <a:t>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klasifikasi</a:t>
            </a:r>
            <a:r>
              <a:rPr lang="en-ID" sz="900" dirty="0"/>
              <a:t> </a:t>
            </a:r>
            <a:r>
              <a:rPr lang="en-ID" sz="900" dirty="0" err="1"/>
              <a:t>teks</a:t>
            </a:r>
            <a:r>
              <a:rPr lang="en-ID" sz="900" dirty="0"/>
              <a:t> </a:t>
            </a:r>
            <a:r>
              <a:rPr lang="en-ID" sz="900" dirty="0" err="1"/>
              <a:t>atau</a:t>
            </a:r>
            <a:r>
              <a:rPr lang="en-ID" sz="900" dirty="0"/>
              <a:t> data yang </a:t>
            </a:r>
            <a:r>
              <a:rPr lang="en-ID" sz="900" dirty="0" err="1"/>
              <a:t>diwakili</a:t>
            </a:r>
            <a:r>
              <a:rPr lang="en-ID" sz="900" dirty="0"/>
              <a:t> </a:t>
            </a:r>
            <a:r>
              <a:rPr lang="en-ID" sz="900" dirty="0" err="1"/>
              <a:t>sebagai</a:t>
            </a:r>
            <a:r>
              <a:rPr lang="en-ID" sz="900" dirty="0"/>
              <a:t> </a:t>
            </a:r>
            <a:r>
              <a:rPr lang="en-ID" sz="900" dirty="0" err="1"/>
              <a:t>hitungan</a:t>
            </a:r>
            <a:r>
              <a:rPr lang="en-ID" sz="900" dirty="0"/>
              <a:t> </a:t>
            </a:r>
            <a:r>
              <a:rPr lang="en-ID" sz="900" dirty="0" err="1"/>
              <a:t>frekuensi</a:t>
            </a:r>
            <a:r>
              <a:rPr lang="en-ID" sz="900" dirty="0"/>
              <a:t>.</a:t>
            </a:r>
          </a:p>
          <a:p>
            <a:endParaRPr lang="en-ID" sz="900" dirty="0"/>
          </a:p>
          <a:p>
            <a:r>
              <a:rPr lang="en-ID" sz="900" dirty="0"/>
              <a:t>3. </a:t>
            </a:r>
            <a:r>
              <a:rPr lang="en-ID" sz="900" b="1" dirty="0"/>
              <a:t>Bernoulli Naive Bayes :</a:t>
            </a:r>
            <a:r>
              <a:rPr lang="en-ID" sz="900" dirty="0"/>
              <a:t> juga </a:t>
            </a:r>
            <a:r>
              <a:rPr lang="en-ID" sz="900" dirty="0" err="1"/>
              <a:t>cocok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data </a:t>
            </a:r>
            <a:r>
              <a:rPr lang="en-ID" sz="900" dirty="0" err="1"/>
              <a:t>biner</a:t>
            </a:r>
            <a:r>
              <a:rPr lang="en-ID" sz="900" dirty="0"/>
              <a:t> </a:t>
            </a:r>
            <a:r>
              <a:rPr lang="en-ID" sz="900" dirty="0" err="1"/>
              <a:t>atau</a:t>
            </a:r>
            <a:r>
              <a:rPr lang="en-ID" sz="900" dirty="0"/>
              <a:t> data yang </a:t>
            </a:r>
            <a:r>
              <a:rPr lang="en-ID" sz="900" dirty="0" err="1"/>
              <a:t>diwakili</a:t>
            </a:r>
            <a:r>
              <a:rPr lang="en-ID" sz="900" dirty="0"/>
              <a:t> </a:t>
            </a:r>
            <a:r>
              <a:rPr lang="en-ID" sz="900" dirty="0" err="1"/>
              <a:t>sebagai</a:t>
            </a:r>
            <a:r>
              <a:rPr lang="en-ID" sz="900" dirty="0"/>
              <a:t> </a:t>
            </a:r>
            <a:r>
              <a:rPr lang="en-ID" sz="900" dirty="0" err="1"/>
              <a:t>variabel</a:t>
            </a:r>
            <a:r>
              <a:rPr lang="en-ID" sz="900" dirty="0"/>
              <a:t> </a:t>
            </a:r>
            <a:r>
              <a:rPr lang="en-ID" sz="900" dirty="0" err="1"/>
              <a:t>biner</a:t>
            </a:r>
            <a:r>
              <a:rPr lang="en-ID" sz="900" dirty="0"/>
              <a:t> (</a:t>
            </a:r>
            <a:r>
              <a:rPr lang="en-ID" sz="900" dirty="0" err="1"/>
              <a:t>misalnya</a:t>
            </a:r>
            <a:r>
              <a:rPr lang="en-ID" sz="900" dirty="0"/>
              <a:t>, 0 </a:t>
            </a:r>
            <a:r>
              <a:rPr lang="en-ID" sz="900" dirty="0" err="1"/>
              <a:t>atau</a:t>
            </a:r>
            <a:r>
              <a:rPr lang="en-ID" sz="900" dirty="0"/>
              <a:t> 1).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sering</a:t>
            </a:r>
            <a:r>
              <a:rPr lang="en-ID" sz="900" dirty="0"/>
              <a:t> </a:t>
            </a:r>
            <a:r>
              <a:rPr lang="en-ID" sz="900" dirty="0" err="1"/>
              <a:t>digunakan</a:t>
            </a:r>
            <a:r>
              <a:rPr lang="en-ID" sz="900" dirty="0"/>
              <a:t>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klasifikasi</a:t>
            </a:r>
            <a:r>
              <a:rPr lang="en-ID" sz="900" dirty="0"/>
              <a:t> </a:t>
            </a:r>
            <a:r>
              <a:rPr lang="en-ID" sz="900" dirty="0" err="1"/>
              <a:t>teks</a:t>
            </a:r>
            <a:r>
              <a:rPr lang="en-ID" sz="900" dirty="0"/>
              <a:t> di mana </a:t>
            </a:r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fitur</a:t>
            </a:r>
            <a:r>
              <a:rPr lang="en-ID" sz="900" dirty="0"/>
              <a:t> </a:t>
            </a:r>
            <a:r>
              <a:rPr lang="en-ID" sz="900" dirty="0" err="1"/>
              <a:t>mewakili</a:t>
            </a:r>
            <a:r>
              <a:rPr lang="en-ID" sz="900" dirty="0"/>
              <a:t> </a:t>
            </a:r>
            <a:r>
              <a:rPr lang="en-ID" sz="900" dirty="0" err="1"/>
              <a:t>keberadaan</a:t>
            </a:r>
            <a:r>
              <a:rPr lang="en-ID" sz="900" dirty="0"/>
              <a:t> </a:t>
            </a:r>
            <a:r>
              <a:rPr lang="en-ID" sz="900" dirty="0" err="1"/>
              <a:t>atau</a:t>
            </a:r>
            <a:r>
              <a:rPr lang="en-ID" sz="900" dirty="0"/>
              <a:t> </a:t>
            </a:r>
            <a:r>
              <a:rPr lang="en-ID" sz="900" dirty="0" err="1"/>
              <a:t>ketiadaan</a:t>
            </a:r>
            <a:r>
              <a:rPr lang="en-ID" sz="900" dirty="0"/>
              <a:t> </a:t>
            </a:r>
            <a:r>
              <a:rPr lang="en-ID" sz="900" dirty="0" err="1"/>
              <a:t>suatu</a:t>
            </a:r>
            <a:r>
              <a:rPr lang="en-ID" sz="900" dirty="0"/>
              <a:t> kata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dokumen</a:t>
            </a:r>
            <a:r>
              <a:rPr lang="en-ID" sz="900" dirty="0"/>
              <a:t>.</a:t>
            </a:r>
          </a:p>
          <a:p>
            <a:endParaRPr lang="en-ID" sz="900" dirty="0"/>
          </a:p>
          <a:p>
            <a:r>
              <a:rPr lang="en-ID" sz="900" dirty="0" err="1"/>
              <a:t>Untuk</a:t>
            </a:r>
            <a:r>
              <a:rPr lang="en-ID" sz="900" dirty="0"/>
              <a:t> dataset susu, </a:t>
            </a:r>
            <a:r>
              <a:rPr lang="en-ID" sz="900" dirty="0" err="1"/>
              <a:t>hasil</a:t>
            </a:r>
            <a:r>
              <a:rPr lang="en-ID" sz="900" dirty="0"/>
              <a:t> yang paling </a:t>
            </a:r>
            <a:r>
              <a:rPr lang="en-ID" sz="900" dirty="0" err="1"/>
              <a:t>baik</a:t>
            </a:r>
            <a:r>
              <a:rPr lang="en-ID" sz="900" dirty="0"/>
              <a:t> (</a:t>
            </a:r>
            <a:r>
              <a:rPr lang="en-ID" sz="900" dirty="0" err="1"/>
              <a:t>akurasi</a:t>
            </a:r>
            <a:r>
              <a:rPr lang="en-ID" sz="900" dirty="0"/>
              <a:t> </a:t>
            </a:r>
            <a:r>
              <a:rPr lang="en-ID" sz="900" dirty="0" err="1"/>
              <a:t>tertinggi</a:t>
            </a:r>
            <a:r>
              <a:rPr lang="en-ID" sz="900" dirty="0"/>
              <a:t>) </a:t>
            </a:r>
            <a:r>
              <a:rPr lang="en-ID" sz="900" dirty="0" err="1"/>
              <a:t>bervariasi</a:t>
            </a:r>
            <a:r>
              <a:rPr lang="en-ID" sz="900" dirty="0"/>
              <a:t> </a:t>
            </a:r>
            <a:r>
              <a:rPr lang="en-ID" sz="900" dirty="0" err="1"/>
              <a:t>tergantung</a:t>
            </a:r>
            <a:r>
              <a:rPr lang="en-ID" sz="900" dirty="0"/>
              <a:t> pada </a:t>
            </a:r>
            <a:r>
              <a:rPr lang="en-ID" sz="900" b="1" dirty="0" err="1"/>
              <a:t>sifat-sifat</a:t>
            </a:r>
            <a:r>
              <a:rPr lang="en-ID" sz="900" b="1" dirty="0"/>
              <a:t> </a:t>
            </a:r>
            <a:r>
              <a:rPr lang="en-ID" sz="900" b="1" dirty="0" err="1"/>
              <a:t>fitur</a:t>
            </a:r>
            <a:r>
              <a:rPr lang="en-ID" sz="900" b="1" dirty="0"/>
              <a:t> </a:t>
            </a:r>
            <a:r>
              <a:rPr lang="en-ID" sz="900" b="1" dirty="0" err="1"/>
              <a:t>dalam</a:t>
            </a:r>
            <a:r>
              <a:rPr lang="en-ID" sz="900" b="1" dirty="0"/>
              <a:t> data</a:t>
            </a:r>
            <a:r>
              <a:rPr lang="en-ID" sz="900" dirty="0"/>
              <a:t>, </a:t>
            </a:r>
            <a:r>
              <a:rPr lang="en-ID" sz="900" dirty="0" err="1"/>
              <a:t>seperti</a:t>
            </a:r>
            <a:r>
              <a:rPr lang="en-ID" sz="900" dirty="0"/>
              <a:t> </a:t>
            </a:r>
            <a:r>
              <a:rPr lang="en-ID" sz="900" b="1" dirty="0" err="1"/>
              <a:t>distribusi</a:t>
            </a:r>
            <a:r>
              <a:rPr lang="en-ID" sz="900" b="1" dirty="0"/>
              <a:t>, </a:t>
            </a:r>
            <a:r>
              <a:rPr lang="en-ID" sz="900" b="1" dirty="0" err="1"/>
              <a:t>diskritisasi</a:t>
            </a:r>
            <a:r>
              <a:rPr lang="en-ID" sz="900" b="1" dirty="0"/>
              <a:t>, </a:t>
            </a:r>
            <a:r>
              <a:rPr lang="en-ID" sz="900" b="1" dirty="0" err="1"/>
              <a:t>atau</a:t>
            </a:r>
            <a:r>
              <a:rPr lang="en-ID" sz="900" b="1" dirty="0"/>
              <a:t> </a:t>
            </a:r>
            <a:r>
              <a:rPr lang="en-ID" sz="900" b="1" dirty="0" err="1"/>
              <a:t>keberadaan</a:t>
            </a:r>
            <a:r>
              <a:rPr lang="en-ID" sz="900" b="1" dirty="0"/>
              <a:t> </a:t>
            </a:r>
            <a:r>
              <a:rPr lang="en-ID" sz="900" b="1" dirty="0" err="1"/>
              <a:t>variabel</a:t>
            </a:r>
            <a:r>
              <a:rPr lang="en-ID" sz="900" b="1" dirty="0"/>
              <a:t> </a:t>
            </a:r>
            <a:r>
              <a:rPr lang="en-ID" sz="900" b="1" dirty="0" err="1"/>
              <a:t>biner</a:t>
            </a:r>
            <a:r>
              <a:rPr lang="en-ID" sz="900" dirty="0"/>
              <a:t>.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mengetahui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mana yang paling </a:t>
            </a:r>
            <a:r>
              <a:rPr lang="en-ID" sz="900" dirty="0" err="1"/>
              <a:t>cocok</a:t>
            </a:r>
            <a:r>
              <a:rPr lang="en-ID" sz="900" dirty="0"/>
              <a:t>, </a:t>
            </a:r>
            <a:r>
              <a:rPr lang="en-ID" sz="900" dirty="0" err="1"/>
              <a:t>kita</a:t>
            </a:r>
            <a:r>
              <a:rPr lang="en-ID" sz="900" dirty="0"/>
              <a:t> </a:t>
            </a:r>
            <a:r>
              <a:rPr lang="en-ID" sz="900" dirty="0" err="1"/>
              <a:t>perlu</a:t>
            </a:r>
            <a:r>
              <a:rPr lang="en-ID" sz="900" dirty="0"/>
              <a:t> </a:t>
            </a:r>
            <a:r>
              <a:rPr lang="en-ID" sz="900" dirty="0" err="1"/>
              <a:t>mencoba</a:t>
            </a:r>
            <a:r>
              <a:rPr lang="en-ID" sz="900" dirty="0"/>
              <a:t> dan </a:t>
            </a:r>
            <a:r>
              <a:rPr lang="en-ID" sz="900" dirty="0" err="1"/>
              <a:t>membandingkan</a:t>
            </a:r>
            <a:r>
              <a:rPr lang="en-ID" sz="900" dirty="0"/>
              <a:t> </a:t>
            </a:r>
            <a:r>
              <a:rPr lang="en-ID" sz="900" dirty="0" err="1"/>
              <a:t>kinerja</a:t>
            </a:r>
            <a:r>
              <a:rPr lang="en-ID" sz="900" dirty="0"/>
              <a:t> </a:t>
            </a:r>
            <a:r>
              <a:rPr lang="en-ID" sz="900" dirty="0" err="1"/>
              <a:t>ketiga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</a:t>
            </a:r>
            <a:r>
              <a:rPr lang="en-ID" sz="900" dirty="0" err="1"/>
              <a:t>tersebut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menggunakan</a:t>
            </a:r>
            <a:r>
              <a:rPr lang="en-ID" sz="900" dirty="0"/>
              <a:t> </a:t>
            </a:r>
            <a:r>
              <a:rPr lang="en-ID" sz="900" dirty="0" err="1"/>
              <a:t>teknik</a:t>
            </a:r>
            <a:r>
              <a:rPr lang="en-ID" sz="900" dirty="0"/>
              <a:t> </a:t>
            </a:r>
            <a:r>
              <a:rPr lang="en-ID" sz="900" b="1" dirty="0" err="1"/>
              <a:t>validasi</a:t>
            </a:r>
            <a:r>
              <a:rPr lang="en-ID" sz="900" b="1" dirty="0"/>
              <a:t> </a:t>
            </a:r>
            <a:r>
              <a:rPr lang="en-ID" sz="900" b="1" dirty="0" err="1"/>
              <a:t>silang</a:t>
            </a:r>
            <a:r>
              <a:rPr lang="en-ID" sz="900" b="1" dirty="0"/>
              <a:t> dan </a:t>
            </a:r>
            <a:r>
              <a:rPr lang="en-ID" sz="900" b="1" dirty="0" err="1"/>
              <a:t>evaluasi</a:t>
            </a:r>
            <a:r>
              <a:rPr lang="en-ID" sz="900" b="1" dirty="0"/>
              <a:t> </a:t>
            </a:r>
            <a:r>
              <a:rPr lang="en-ID" sz="900" dirty="0"/>
              <a:t>yang </a:t>
            </a:r>
            <a:r>
              <a:rPr lang="en-ID" sz="900" dirty="0" err="1"/>
              <a:t>cermat</a:t>
            </a:r>
            <a:r>
              <a:rPr lang="en-ID" sz="900" dirty="0"/>
              <a:t> </a:t>
            </a:r>
            <a:r>
              <a:rPr lang="en-ID" sz="900" dirty="0" err="1"/>
              <a:t>terhadap</a:t>
            </a:r>
            <a:r>
              <a:rPr lang="en-ID" sz="900" dirty="0"/>
              <a:t> </a:t>
            </a:r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.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demikian</a:t>
            </a:r>
            <a:r>
              <a:rPr lang="en-ID" sz="900" dirty="0"/>
              <a:t>, </a:t>
            </a:r>
            <a:r>
              <a:rPr lang="en-ID" sz="900" dirty="0" err="1"/>
              <a:t>kita</a:t>
            </a:r>
            <a:r>
              <a:rPr lang="en-ID" sz="900" dirty="0"/>
              <a:t> </a:t>
            </a:r>
            <a:r>
              <a:rPr lang="en-ID" sz="900" dirty="0" err="1"/>
              <a:t>bisa</a:t>
            </a:r>
            <a:r>
              <a:rPr lang="en-ID" sz="900" dirty="0"/>
              <a:t> </a:t>
            </a:r>
            <a:r>
              <a:rPr lang="en-ID" sz="900" dirty="0" err="1"/>
              <a:t>mendapatkan</a:t>
            </a:r>
            <a:r>
              <a:rPr lang="en-ID" sz="900" dirty="0"/>
              <a:t> </a:t>
            </a:r>
            <a:r>
              <a:rPr lang="en-ID" sz="900" dirty="0" err="1"/>
              <a:t>pemahaman</a:t>
            </a:r>
            <a:r>
              <a:rPr lang="en-ID" sz="900" dirty="0"/>
              <a:t> yang </a:t>
            </a:r>
            <a:r>
              <a:rPr lang="en-ID" sz="900" dirty="0" err="1"/>
              <a:t>lebih</a:t>
            </a:r>
            <a:r>
              <a:rPr lang="en-ID" sz="900" dirty="0"/>
              <a:t> </a:t>
            </a:r>
            <a:r>
              <a:rPr lang="en-ID" sz="900" dirty="0" err="1"/>
              <a:t>baik</a:t>
            </a:r>
            <a:r>
              <a:rPr lang="en-ID" sz="900" dirty="0"/>
              <a:t> </a:t>
            </a:r>
            <a:r>
              <a:rPr lang="en-ID" sz="900" dirty="0" err="1"/>
              <a:t>tentang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mana yang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hasil</a:t>
            </a:r>
            <a:r>
              <a:rPr lang="en-ID" sz="900" dirty="0"/>
              <a:t> yang </a:t>
            </a:r>
            <a:r>
              <a:rPr lang="en-ID" sz="900" dirty="0" err="1"/>
              <a:t>terbaik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b="1" dirty="0"/>
              <a:t>dataset susu yang </a:t>
            </a:r>
            <a:r>
              <a:rPr lang="en-ID" sz="900" b="1" dirty="0" err="1"/>
              <a:t>spesifik</a:t>
            </a:r>
            <a:r>
              <a:rPr lang="en-ID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4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DataTraining</a:t>
            </a:r>
            <a:r>
              <a:rPr lang="en-ID" dirty="0"/>
              <a:t> milk_training.csv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datatraining</a:t>
            </a:r>
            <a:r>
              <a:rPr lang="en-ID" dirty="0">
                <a:solidFill>
                  <a:schemeClr val="accent1"/>
                </a:solidFill>
              </a:rPr>
              <a:t> Milk_training.csv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13970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training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memisahkan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(pH,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Rasa,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Lemak,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Kekeruhan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Warna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label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kelas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(Grade)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Pandas. Data training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terdiri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742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sampel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 mana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sampel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7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berbeda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Label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kelas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kategori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kualitas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susu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misalnya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"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", "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", "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").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67556" y="2128554"/>
            <a:ext cx="4181737" cy="2076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4144864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Datatest</a:t>
            </a:r>
            <a:r>
              <a:rPr lang="en-ID" dirty="0"/>
              <a:t> milk_testing.csv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Menampilkan datatest milk_testing.csv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8941" y="1882604"/>
            <a:ext cx="2920027" cy="19211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989292" y="2119917"/>
            <a:ext cx="436331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 err="1"/>
              <a:t>berisi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tentang</a:t>
            </a:r>
            <a:r>
              <a:rPr lang="en-ID" sz="1100" dirty="0"/>
              <a:t> susu. Data training </a:t>
            </a:r>
            <a:r>
              <a:rPr lang="en-ID" sz="1100" dirty="0" err="1"/>
              <a:t>terdiri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742 </a:t>
            </a:r>
            <a:r>
              <a:rPr lang="en-ID" sz="1100" dirty="0" err="1"/>
              <a:t>sampel</a:t>
            </a:r>
            <a:r>
              <a:rPr lang="en-ID" sz="1100" dirty="0"/>
              <a:t>,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7 </a:t>
            </a:r>
            <a:r>
              <a:rPr lang="en-ID" sz="1100" dirty="0" err="1"/>
              <a:t>fitur</a:t>
            </a:r>
            <a:r>
              <a:rPr lang="en-ID" sz="1100" dirty="0"/>
              <a:t> yang </a:t>
            </a:r>
            <a:r>
              <a:rPr lang="en-ID" sz="1100" dirty="0" err="1"/>
              <a:t>berbeda</a:t>
            </a:r>
            <a:r>
              <a:rPr lang="en-ID" sz="1100" dirty="0"/>
              <a:t> (pH, </a:t>
            </a:r>
            <a:r>
              <a:rPr lang="en-ID" sz="1100" dirty="0" err="1"/>
              <a:t>Temperatur</a:t>
            </a:r>
            <a:r>
              <a:rPr lang="en-ID" sz="1100" dirty="0"/>
              <a:t>, Rasa, </a:t>
            </a:r>
            <a:r>
              <a:rPr lang="en-ID" sz="1100" dirty="0" err="1"/>
              <a:t>Bau</a:t>
            </a:r>
            <a:r>
              <a:rPr lang="en-ID" sz="1100" dirty="0"/>
              <a:t>, Lemak, </a:t>
            </a:r>
            <a:r>
              <a:rPr lang="en-ID" sz="1100" dirty="0" err="1"/>
              <a:t>Kekeruhan</a:t>
            </a:r>
            <a:r>
              <a:rPr lang="en-ID" sz="1100" dirty="0"/>
              <a:t>, dan </a:t>
            </a:r>
            <a:r>
              <a:rPr lang="en-ID" sz="1100" dirty="0" err="1"/>
              <a:t>Warna</a:t>
            </a:r>
            <a:r>
              <a:rPr lang="en-ID" sz="1100" dirty="0"/>
              <a:t>). </a:t>
            </a:r>
            <a:r>
              <a:rPr lang="en-ID" sz="1100" dirty="0" err="1"/>
              <a:t>Selain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,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label </a:t>
            </a:r>
            <a:r>
              <a:rPr lang="en-ID" sz="1100" dirty="0" err="1"/>
              <a:t>kelas</a:t>
            </a:r>
            <a:r>
              <a:rPr lang="en-ID" sz="1100" dirty="0"/>
              <a:t> yang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kualitas</a:t>
            </a:r>
            <a:r>
              <a:rPr lang="en-ID" sz="1100" dirty="0"/>
              <a:t> susu ("</a:t>
            </a:r>
            <a:r>
              <a:rPr lang="en-ID" sz="1100" dirty="0" err="1"/>
              <a:t>tinggi</a:t>
            </a:r>
            <a:r>
              <a:rPr lang="en-ID" sz="1100" dirty="0"/>
              <a:t>", "</a:t>
            </a:r>
            <a:r>
              <a:rPr lang="en-ID" sz="1100" dirty="0" err="1"/>
              <a:t>sedang</a:t>
            </a:r>
            <a:r>
              <a:rPr lang="en-ID" sz="1100" dirty="0"/>
              <a:t>", </a:t>
            </a:r>
            <a:r>
              <a:rPr lang="en-ID" sz="1100" dirty="0" err="1"/>
              <a:t>atau</a:t>
            </a:r>
            <a:r>
              <a:rPr lang="en-ID" sz="1100" dirty="0"/>
              <a:t> "</a:t>
            </a:r>
            <a:r>
              <a:rPr lang="en-ID" sz="1100" dirty="0" err="1"/>
              <a:t>rendah</a:t>
            </a:r>
            <a:r>
              <a:rPr lang="en-ID" sz="1100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39381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Klasifikasi</a:t>
            </a:r>
            <a:r>
              <a:rPr lang="en-ID" dirty="0"/>
              <a:t> naïve </a:t>
            </a:r>
            <a:r>
              <a:rPr lang="en-ID" dirty="0" err="1"/>
              <a:t>bayes</a:t>
            </a:r>
            <a:endParaRPr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Menampilkan datatest milk_testing.csv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48730" y="1824812"/>
            <a:ext cx="2448448" cy="2195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989292" y="1727038"/>
            <a:ext cx="436331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/>
              <a:t>Hasil </a:t>
            </a:r>
            <a:r>
              <a:rPr lang="en-ID" sz="1100" dirty="0" err="1"/>
              <a:t>akurasi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Akurasi</a:t>
            </a:r>
            <a:r>
              <a:rPr lang="en-ID" sz="1100" dirty="0"/>
              <a:t> Gaussian Naive Bayes: </a:t>
            </a:r>
            <a:r>
              <a:rPr lang="en-ID" sz="1100" dirty="0" err="1"/>
              <a:t>sekitar</a:t>
            </a:r>
            <a:r>
              <a:rPr lang="en-ID" sz="1100" dirty="0"/>
              <a:t> 95.58%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Akurasi</a:t>
            </a:r>
            <a:r>
              <a:rPr lang="en-ID" sz="1100" dirty="0"/>
              <a:t> Multinomial Naive Bayes: </a:t>
            </a:r>
            <a:r>
              <a:rPr lang="en-ID" sz="1100" dirty="0" err="1"/>
              <a:t>sekitar</a:t>
            </a:r>
            <a:r>
              <a:rPr lang="en-ID" sz="1100" dirty="0"/>
              <a:t> 58.99%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Akurasi</a:t>
            </a:r>
            <a:r>
              <a:rPr lang="en-ID" sz="1100" dirty="0"/>
              <a:t> Bernoulli Naive Bayes: </a:t>
            </a:r>
            <a:r>
              <a:rPr lang="en-ID" sz="1100" dirty="0" err="1"/>
              <a:t>sekitar</a:t>
            </a:r>
            <a:r>
              <a:rPr lang="en-ID" sz="1100" dirty="0"/>
              <a:t> 62.78%</a:t>
            </a:r>
          </a:p>
          <a:p>
            <a:endParaRPr lang="en-ID" sz="1100" dirty="0"/>
          </a:p>
          <a:p>
            <a:r>
              <a:rPr lang="en-ID" sz="1100" dirty="0"/>
              <a:t>Dari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, </a:t>
            </a:r>
            <a:r>
              <a:rPr lang="en-ID" sz="1100" dirty="0" err="1"/>
              <a:t>terlihat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model Gaussian Naive Bayes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akurasi</a:t>
            </a:r>
            <a:r>
              <a:rPr lang="en-ID" sz="1100" dirty="0"/>
              <a:t> yang paling </a:t>
            </a:r>
            <a:r>
              <a:rPr lang="en-ID" sz="1100" dirty="0" err="1"/>
              <a:t>tinggi</a:t>
            </a:r>
            <a:r>
              <a:rPr lang="en-ID" sz="1100" dirty="0"/>
              <a:t> </a:t>
            </a:r>
            <a:r>
              <a:rPr lang="en-ID" sz="1100" dirty="0" err="1"/>
              <a:t>diikuti</a:t>
            </a:r>
            <a:r>
              <a:rPr lang="en-ID" sz="1100" dirty="0"/>
              <a:t> oleh Bernoulli Naive Bayes dan Multinomial Naive Bayes.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distribusi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dataset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cocok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asumsi</a:t>
            </a:r>
            <a:r>
              <a:rPr lang="en-ID" sz="1100" dirty="0"/>
              <a:t> </a:t>
            </a:r>
            <a:r>
              <a:rPr lang="en-ID" sz="1100" dirty="0" err="1"/>
              <a:t>distribusi</a:t>
            </a:r>
            <a:r>
              <a:rPr lang="en-ID" sz="1100" dirty="0"/>
              <a:t> normal (Gaussian) </a:t>
            </a:r>
            <a:r>
              <a:rPr lang="en-ID" sz="1100" dirty="0" err="1"/>
              <a:t>dari</a:t>
            </a:r>
            <a:r>
              <a:rPr lang="en-ID" sz="1100" dirty="0"/>
              <a:t> model Gaussian Naive Bayes.</a:t>
            </a:r>
          </a:p>
        </p:txBody>
      </p:sp>
    </p:spTree>
    <p:extLst>
      <p:ext uri="{BB962C8B-B14F-4D97-AF65-F5344CB8AC3E}">
        <p14:creationId xmlns:p14="http://schemas.microsoft.com/office/powerpoint/2010/main" val="30064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280450" y="2531634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Normalisasi</a:t>
            </a:r>
            <a:r>
              <a:rPr lang="en-ID" dirty="0"/>
              <a:t> data training</a:t>
            </a:r>
            <a:endParaRPr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Normalisasi data training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2515" y="1484950"/>
            <a:ext cx="2865856" cy="2734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1709292" y="2069517"/>
            <a:ext cx="26467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/>
              <a:t>pada </a:t>
            </a:r>
            <a:r>
              <a:rPr lang="en-ID" sz="1100" dirty="0" err="1"/>
              <a:t>baris</a:t>
            </a:r>
            <a:r>
              <a:rPr lang="en-ID" sz="1100" dirty="0"/>
              <a:t> </a:t>
            </a:r>
            <a:r>
              <a:rPr lang="en-ID" sz="1100" dirty="0" err="1"/>
              <a:t>pertama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normalisasi</a:t>
            </a:r>
            <a:r>
              <a:rPr lang="en-ID" sz="1100" dirty="0"/>
              <a:t>, </a:t>
            </a:r>
            <a:r>
              <a:rPr lang="en-ID" sz="1100" dirty="0" err="1"/>
              <a:t>nilai</a:t>
            </a:r>
            <a:r>
              <a:rPr lang="en-ID" sz="1100" dirty="0"/>
              <a:t> pH </a:t>
            </a:r>
            <a:r>
              <a:rPr lang="en-ID" sz="1100" dirty="0" err="1"/>
              <a:t>dinormalisasi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sekitar</a:t>
            </a:r>
            <a:r>
              <a:rPr lang="en-ID" sz="1100" dirty="0"/>
              <a:t> 0.55,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Temperatur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sekitar</a:t>
            </a:r>
            <a:r>
              <a:rPr lang="en-ID" sz="1100" dirty="0"/>
              <a:t> 0.018, Taste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1.0 (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berubah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rentang</a:t>
            </a:r>
            <a:r>
              <a:rPr lang="en-ID" sz="1100" dirty="0"/>
              <a:t> 0-1), dan </a:t>
            </a:r>
            <a:r>
              <a:rPr lang="en-ID" sz="1100" dirty="0" err="1"/>
              <a:t>seterusnya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412250699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849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</vt:lpstr>
      <vt:lpstr>Bebas Neue</vt:lpstr>
      <vt:lpstr>Nunito</vt:lpstr>
      <vt:lpstr>Raleway Medium</vt:lpstr>
      <vt:lpstr>Arial</vt:lpstr>
      <vt:lpstr>Artificial Intelligence (AI) Startup Business Plan by Slidesgo</vt:lpstr>
      <vt:lpstr>ARTIFICIAL INTELLIGENCE (AI)</vt:lpstr>
      <vt:lpstr>DataTraining milk_training.csv</vt:lpstr>
      <vt:lpstr>Menampilkan datatraining Milk_training.csv</vt:lpstr>
      <vt:lpstr>Datatest milk_testing.csv</vt:lpstr>
      <vt:lpstr>Menampilkan datatest milk_testing.csv</vt:lpstr>
      <vt:lpstr>Klasifikasi naïve bayes</vt:lpstr>
      <vt:lpstr>Menampilkan datatest milk_testing.csv</vt:lpstr>
      <vt:lpstr>Normalisasi data training</vt:lpstr>
      <vt:lpstr>Normalisasi data training</vt:lpstr>
      <vt:lpstr>Klasifikasi normalisasi &amp; Non Normalisasi</vt:lpstr>
      <vt:lpstr>Klasifikasi normalisasi &amp; non normalisasi</vt:lpstr>
      <vt:lpstr>Output Klasifikasi normalisasi</vt:lpstr>
      <vt:lpstr>Perbandingan nilai akurasi klasifikasi</vt:lpstr>
      <vt:lpstr>Perbandingan nilai akurasi klasifikasi</vt:lpstr>
      <vt:lpstr>Metode terbaik</vt:lpstr>
      <vt:lpstr>Penjelasan Metode terbaik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34</cp:revision>
  <dcterms:modified xsi:type="dcterms:W3CDTF">2024-05-11T08:38:03Z</dcterms:modified>
</cp:coreProperties>
</file>