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3"/>
  </p:notesMasterIdLst>
  <p:sldIdLst>
    <p:sldId id="256" r:id="rId2"/>
    <p:sldId id="260" r:id="rId3"/>
    <p:sldId id="263" r:id="rId4"/>
    <p:sldId id="266" r:id="rId5"/>
    <p:sldId id="376" r:id="rId6"/>
    <p:sldId id="271" r:id="rId7"/>
    <p:sldId id="377" r:id="rId8"/>
    <p:sldId id="278" r:id="rId9"/>
    <p:sldId id="378" r:id="rId10"/>
    <p:sldId id="282" r:id="rId11"/>
    <p:sldId id="379" r:id="rId12"/>
    <p:sldId id="285" r:id="rId13"/>
    <p:sldId id="380" r:id="rId14"/>
    <p:sldId id="353" r:id="rId15"/>
    <p:sldId id="381" r:id="rId16"/>
    <p:sldId id="385" r:id="rId17"/>
    <p:sldId id="386" r:id="rId18"/>
    <p:sldId id="387" r:id="rId19"/>
    <p:sldId id="383" r:id="rId20"/>
    <p:sldId id="384" r:id="rId21"/>
    <p:sldId id="290" r:id="rId22"/>
  </p:sldIdLst>
  <p:sldSz cx="9144000" cy="5143500" type="screen16x9"/>
  <p:notesSz cx="6858000" cy="9144000"/>
  <p:embeddedFontLst>
    <p:embeddedFont>
      <p:font typeface="Bebas Neue" panose="020B0604020202020204" charset="0"/>
      <p:regular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Raleway Medium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83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0b68f5f6c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0b68f5f6c9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37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40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206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531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54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73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62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47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02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85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0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7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653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0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404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12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4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4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4"/>
          <p:cNvSpPr/>
          <p:nvPr/>
        </p:nvSpPr>
        <p:spPr>
          <a:xfrm>
            <a:off x="2851892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4"/>
          <p:cNvSpPr txBox="1">
            <a:spLocks noGrp="1"/>
          </p:cNvSpPr>
          <p:nvPr>
            <p:ph type="title"/>
          </p:nvPr>
        </p:nvSpPr>
        <p:spPr>
          <a:xfrm>
            <a:off x="2921538" y="2522912"/>
            <a:ext cx="545370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 </a:t>
            </a:r>
            <a:r>
              <a:rPr lang="en-ID" dirty="0" err="1"/>
              <a:t>terbaik</a:t>
            </a:r>
            <a:endParaRPr dirty="0"/>
          </a:p>
        </p:txBody>
      </p:sp>
      <p:sp>
        <p:nvSpPr>
          <p:cNvPr id="1341" name="Google Shape;1341;p64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343" name="Google Shape;1343;p64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1344" name="Google Shape;1344;p6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4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1349" name="Google Shape;1349;p64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8" name="Google Shape;1358;p64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1298758" y="529935"/>
            <a:ext cx="673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elbow plot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68087" y="1371800"/>
            <a:ext cx="3464471" cy="29845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811442" y="1758550"/>
            <a:ext cx="396935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000" dirty="0" err="1"/>
              <a:t>Analisis</a:t>
            </a:r>
            <a:r>
              <a:rPr lang="en-ID" sz="1000" dirty="0"/>
              <a:t> :</a:t>
            </a:r>
          </a:p>
          <a:p>
            <a:endParaRPr lang="en-ID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Menampilkan</a:t>
            </a:r>
            <a:r>
              <a:rPr lang="en-ID" sz="1000" dirty="0"/>
              <a:t> Elbow Plot yang </a:t>
            </a:r>
            <a:r>
              <a:rPr lang="en-ID" sz="1000" dirty="0" err="1"/>
              <a:t>menunjukkan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klaster</a:t>
            </a:r>
            <a:r>
              <a:rPr lang="en-ID" sz="1000" dirty="0"/>
              <a:t> (k) optimal </a:t>
            </a:r>
            <a:r>
              <a:rPr lang="en-ID" sz="1000" dirty="0" err="1"/>
              <a:t>untuk</a:t>
            </a:r>
            <a:r>
              <a:rPr lang="en-ID" sz="1000" dirty="0"/>
              <a:t> K-Means clustering. Elbow Plot </a:t>
            </a:r>
            <a:r>
              <a:rPr lang="en-ID" sz="1000" dirty="0" err="1"/>
              <a:t>menunjukkan</a:t>
            </a:r>
            <a:r>
              <a:rPr lang="en-ID" sz="1000" dirty="0"/>
              <a:t> </a:t>
            </a:r>
            <a:r>
              <a:rPr lang="en-ID" sz="1000" dirty="0" err="1"/>
              <a:t>titik</a:t>
            </a:r>
            <a:r>
              <a:rPr lang="en-ID" sz="1000" dirty="0"/>
              <a:t> di mana </a:t>
            </a:r>
            <a:r>
              <a:rPr lang="en-ID" sz="1000" dirty="0" err="1"/>
              <a:t>penurunan</a:t>
            </a:r>
            <a:r>
              <a:rPr lang="en-ID" sz="1000" dirty="0"/>
              <a:t> SSE </a:t>
            </a:r>
            <a:r>
              <a:rPr lang="en-ID" sz="1000" dirty="0" err="1"/>
              <a:t>mulai</a:t>
            </a:r>
            <a:r>
              <a:rPr lang="en-ID" sz="1000" dirty="0"/>
              <a:t> </a:t>
            </a:r>
            <a:r>
              <a:rPr lang="en-ID" sz="1000" dirty="0" err="1"/>
              <a:t>melambat</a:t>
            </a:r>
            <a:r>
              <a:rPr lang="en-ID" sz="1000" dirty="0"/>
              <a:t>, yang </a:t>
            </a:r>
            <a:r>
              <a:rPr lang="en-ID" sz="1000" dirty="0" err="1"/>
              <a:t>menandakan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klaster</a:t>
            </a:r>
            <a:r>
              <a:rPr lang="en-ID" sz="1000" dirty="0"/>
              <a:t> optimal.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Mengimpor</a:t>
            </a:r>
            <a:r>
              <a:rPr lang="en-ID" sz="1000" dirty="0"/>
              <a:t> </a:t>
            </a:r>
            <a:r>
              <a:rPr lang="en-ID" sz="1000" dirty="0" err="1"/>
              <a:t>KElbowVisualizer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yellowbrick.cluster</a:t>
            </a:r>
            <a:r>
              <a:rPr lang="en-ID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Membuat</a:t>
            </a:r>
            <a:r>
              <a:rPr lang="en-ID" sz="1000" dirty="0"/>
              <a:t> model </a:t>
            </a:r>
            <a:r>
              <a:rPr lang="en-ID" sz="1000" dirty="0" err="1"/>
              <a:t>KMeans</a:t>
            </a:r>
            <a:r>
              <a:rPr lang="en-ID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/>
              <a:t>KElbowVisualizer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menentukan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k </a:t>
            </a:r>
            <a:r>
              <a:rPr lang="en-ID" sz="1000" dirty="0" err="1"/>
              <a:t>terbaik</a:t>
            </a:r>
            <a:r>
              <a:rPr lang="en-ID" sz="1000" dirty="0"/>
              <a:t> </a:t>
            </a:r>
            <a:r>
              <a:rPr lang="en-ID" sz="1000" dirty="0" err="1"/>
              <a:t>berdasarkan</a:t>
            </a:r>
            <a:r>
              <a:rPr lang="en-ID" sz="1000" dirty="0"/>
              <a:t> Elbow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Menampilkan</a:t>
            </a:r>
            <a:r>
              <a:rPr lang="en-ID" sz="1000" dirty="0"/>
              <a:t> Elbow Plot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melihat</a:t>
            </a:r>
            <a:r>
              <a:rPr lang="en-ID" sz="1000" dirty="0"/>
              <a:t> </a:t>
            </a:r>
            <a:r>
              <a:rPr lang="en-ID" sz="1000" dirty="0" err="1"/>
              <a:t>titik</a:t>
            </a:r>
            <a:r>
              <a:rPr lang="en-ID" sz="1000" dirty="0"/>
              <a:t> optimal (elbow point).</a:t>
            </a:r>
          </a:p>
          <a:p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381925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7"/>
          <p:cNvSpPr/>
          <p:nvPr/>
        </p:nvSpPr>
        <p:spPr>
          <a:xfrm>
            <a:off x="1441200" y="0"/>
            <a:ext cx="6261600" cy="460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7"/>
          <p:cNvSpPr/>
          <p:nvPr/>
        </p:nvSpPr>
        <p:spPr>
          <a:xfrm>
            <a:off x="1782000" y="-2"/>
            <a:ext cx="5580000" cy="42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8" name="Google Shape;1418;p67"/>
          <p:cNvSpPr txBox="1">
            <a:spLocks noGrp="1"/>
          </p:cNvSpPr>
          <p:nvPr>
            <p:ph type="title"/>
          </p:nvPr>
        </p:nvSpPr>
        <p:spPr>
          <a:xfrm>
            <a:off x="2099550" y="2236422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Cluster data</a:t>
            </a:r>
            <a:endParaRPr dirty="0"/>
          </a:p>
        </p:txBody>
      </p:sp>
      <p:sp>
        <p:nvSpPr>
          <p:cNvPr id="1419" name="Google Shape;1419;p67"/>
          <p:cNvSpPr txBox="1">
            <a:spLocks noGrp="1"/>
          </p:cNvSpPr>
          <p:nvPr>
            <p:ph type="title" idx="2"/>
          </p:nvPr>
        </p:nvSpPr>
        <p:spPr>
          <a:xfrm>
            <a:off x="3733910" y="62573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cxnSp>
        <p:nvCxnSpPr>
          <p:cNvPr id="1421" name="Google Shape;1421;p67"/>
          <p:cNvCxnSpPr/>
          <p:nvPr/>
        </p:nvCxnSpPr>
        <p:spPr>
          <a:xfrm rot="10800000" flipH="1">
            <a:off x="2195400" y="3776859"/>
            <a:ext cx="54489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2" name="Google Shape;1422;p67"/>
          <p:cNvSpPr/>
          <p:nvPr/>
        </p:nvSpPr>
        <p:spPr>
          <a:xfrm>
            <a:off x="5674116" y="350775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3" name="Google Shape;1423;p67"/>
          <p:cNvGrpSpPr/>
          <p:nvPr/>
        </p:nvGrpSpPr>
        <p:grpSpPr>
          <a:xfrm rot="-5400000">
            <a:off x="5093559" y="-281718"/>
            <a:ext cx="2159530" cy="548628"/>
            <a:chOff x="2641350" y="846250"/>
            <a:chExt cx="413600" cy="105075"/>
          </a:xfrm>
        </p:grpSpPr>
        <p:sp>
          <p:nvSpPr>
            <p:cNvPr id="1424" name="Google Shape;1424;p6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/>
              <a:t>Cluster data silhouette score </a:t>
            </a:r>
            <a:r>
              <a:rPr lang="en-ID" dirty="0" err="1"/>
              <a:t>terbaik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3562" y="1017725"/>
            <a:ext cx="4905278" cy="3810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778854" y="1388985"/>
            <a:ext cx="329470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Menampilkan</a:t>
            </a:r>
            <a:r>
              <a:rPr lang="en-ID" sz="1100" dirty="0"/>
              <a:t> Silhouette Score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metode</a:t>
            </a:r>
            <a:r>
              <a:rPr lang="en-ID" sz="1100" dirty="0"/>
              <a:t> linkage (single, average, complete) dan </a:t>
            </a:r>
            <a:r>
              <a:rPr lang="en-ID" sz="1100" dirty="0" err="1"/>
              <a:t>menampilkan</a:t>
            </a:r>
            <a:r>
              <a:rPr lang="en-ID" sz="1100" dirty="0"/>
              <a:t> plot cluster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metode</a:t>
            </a:r>
            <a:r>
              <a:rPr lang="en-ID" sz="1100" dirty="0"/>
              <a:t> linkage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Silhouette Score </a:t>
            </a:r>
            <a:r>
              <a:rPr lang="en-ID" sz="1100" dirty="0" err="1"/>
              <a:t>terbaik</a:t>
            </a:r>
            <a:r>
              <a:rPr lang="en-ID" sz="1100" dirty="0"/>
              <a:t>. Akan </a:t>
            </a:r>
            <a:r>
              <a:rPr lang="en-ID" sz="1100" dirty="0" err="1"/>
              <a:t>ditampilkan</a:t>
            </a:r>
            <a:r>
              <a:rPr lang="en-ID" sz="1100" dirty="0"/>
              <a:t> juga </a:t>
            </a:r>
            <a:r>
              <a:rPr lang="en-ID" sz="1100" dirty="0" err="1"/>
              <a:t>metode</a:t>
            </a:r>
            <a:r>
              <a:rPr lang="en-ID" sz="1100" dirty="0"/>
              <a:t> linkage </a:t>
            </a:r>
            <a:r>
              <a:rPr lang="en-ID" sz="1100" dirty="0" err="1"/>
              <a:t>terbaik</a:t>
            </a:r>
            <a:r>
              <a:rPr lang="en-ID" sz="1100" dirty="0"/>
              <a:t> dan </a:t>
            </a:r>
            <a:r>
              <a:rPr lang="en-ID" sz="1100" dirty="0" err="1"/>
              <a:t>nilai</a:t>
            </a:r>
            <a:r>
              <a:rPr lang="en-ID" sz="1100" dirty="0"/>
              <a:t> Silhouette Score-</a:t>
            </a:r>
            <a:r>
              <a:rPr lang="en-ID" sz="1100" dirty="0" err="1"/>
              <a:t>nya</a:t>
            </a:r>
            <a:r>
              <a:rPr lang="en-ID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Mengimpor</a:t>
            </a:r>
            <a:r>
              <a:rPr lang="en-ID" sz="1100" dirty="0"/>
              <a:t> </a:t>
            </a:r>
            <a:r>
              <a:rPr lang="en-ID" sz="1100" dirty="0" err="1"/>
              <a:t>AgglomerativeClustering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sklearn.cluster</a:t>
            </a:r>
            <a:r>
              <a:rPr lang="en-ID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Melakukan</a:t>
            </a:r>
            <a:r>
              <a:rPr lang="en-ID" sz="1100" dirty="0"/>
              <a:t> clustering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metode</a:t>
            </a:r>
            <a:r>
              <a:rPr lang="en-ID" sz="1100" dirty="0"/>
              <a:t> agglomerative (hierarchical)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tiga</a:t>
            </a:r>
            <a:r>
              <a:rPr lang="en-ID" sz="1100" dirty="0"/>
              <a:t> </a:t>
            </a:r>
            <a:r>
              <a:rPr lang="en-ID" sz="1100" dirty="0" err="1"/>
              <a:t>jenis</a:t>
            </a:r>
            <a:r>
              <a:rPr lang="en-ID" sz="1100" dirty="0"/>
              <a:t> linkage: single, average, dan complete.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Menghitung</a:t>
            </a:r>
            <a:r>
              <a:rPr lang="en-ID" sz="1100" dirty="0"/>
              <a:t> dan </a:t>
            </a:r>
            <a:r>
              <a:rPr lang="en-ID" sz="1100" dirty="0" err="1"/>
              <a:t>menampilkan</a:t>
            </a:r>
            <a:r>
              <a:rPr lang="en-ID" sz="1100" dirty="0"/>
              <a:t> Silhouette Score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metode</a:t>
            </a:r>
            <a:r>
              <a:rPr lang="en-ID" sz="1100" dirty="0"/>
              <a:t> linkage.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Menentukan</a:t>
            </a:r>
            <a:r>
              <a:rPr lang="en-ID" sz="1100" dirty="0"/>
              <a:t> </a:t>
            </a:r>
            <a:r>
              <a:rPr lang="en-ID" sz="1100" dirty="0" err="1"/>
              <a:t>metode</a:t>
            </a:r>
            <a:r>
              <a:rPr lang="en-ID" sz="1100" dirty="0"/>
              <a:t> linkage </a:t>
            </a:r>
            <a:r>
              <a:rPr lang="en-ID" sz="1100" dirty="0" err="1"/>
              <a:t>terbaik</a:t>
            </a:r>
            <a:r>
              <a:rPr lang="en-ID" sz="1100" dirty="0"/>
              <a:t>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Silhouette Score </a:t>
            </a:r>
            <a:r>
              <a:rPr lang="en-ID" sz="1100" dirty="0" err="1"/>
              <a:t>tertinggi</a:t>
            </a:r>
            <a:r>
              <a:rPr lang="en-ID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4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89875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551412" y="2571750"/>
            <a:ext cx="40411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Nilai k </a:t>
            </a:r>
            <a:r>
              <a:rPr lang="en-US" dirty="0" err="1"/>
              <a:t>terbaik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Nilai k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ID" dirty="0" err="1"/>
              <a:t>dari</a:t>
            </a:r>
            <a:r>
              <a:rPr lang="en-ID" dirty="0"/>
              <a:t> Hierarchical clustering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872454" y="1484950"/>
            <a:ext cx="729790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Source code </a:t>
            </a:r>
            <a:r>
              <a:rPr lang="en-US" sz="900" dirty="0" err="1"/>
              <a:t>Analisis</a:t>
            </a:r>
            <a:r>
              <a:rPr lang="en-US" sz="900" dirty="0"/>
              <a:t> :</a:t>
            </a:r>
          </a:p>
          <a:p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Menampilkan</a:t>
            </a:r>
            <a:r>
              <a:rPr lang="en-US" sz="900" dirty="0"/>
              <a:t> Elbow Plot </a:t>
            </a:r>
            <a:r>
              <a:rPr lang="en-US" sz="900" dirty="0" err="1"/>
              <a:t>untuk</a:t>
            </a:r>
            <a:r>
              <a:rPr lang="en-US" sz="900" dirty="0"/>
              <a:t> </a:t>
            </a:r>
            <a:r>
              <a:rPr lang="en-US" sz="900" dirty="0" err="1"/>
              <a:t>setiap</a:t>
            </a:r>
            <a:r>
              <a:rPr lang="en-US" sz="900" dirty="0"/>
              <a:t> </a:t>
            </a:r>
            <a:r>
              <a:rPr lang="en-US" sz="900" dirty="0" err="1"/>
              <a:t>metode</a:t>
            </a:r>
            <a:r>
              <a:rPr lang="en-US" sz="900" dirty="0"/>
              <a:t> linkage (single, average, complete) </a:t>
            </a:r>
            <a:r>
              <a:rPr lang="en-US" sz="900" dirty="0" err="1"/>
              <a:t>dalam</a:t>
            </a:r>
            <a:r>
              <a:rPr lang="en-US" sz="900" dirty="0"/>
              <a:t> hierarchical clustering. Elbow Plot </a:t>
            </a:r>
            <a:r>
              <a:rPr lang="en-US" sz="900" dirty="0" err="1"/>
              <a:t>menunjukkan</a:t>
            </a:r>
            <a:r>
              <a:rPr lang="en-US" sz="900" dirty="0"/>
              <a:t> </a:t>
            </a:r>
            <a:r>
              <a:rPr lang="en-US" sz="900" dirty="0" err="1"/>
              <a:t>jumlah</a:t>
            </a:r>
            <a:r>
              <a:rPr lang="en-US" sz="900" dirty="0"/>
              <a:t> </a:t>
            </a:r>
            <a:r>
              <a:rPr lang="en-US" sz="900" dirty="0" err="1"/>
              <a:t>klaster</a:t>
            </a:r>
            <a:r>
              <a:rPr lang="en-US" sz="900" dirty="0"/>
              <a:t> (k) optimal </a:t>
            </a:r>
            <a:r>
              <a:rPr lang="en-US" sz="900" dirty="0" err="1"/>
              <a:t>untuk</a:t>
            </a:r>
            <a:r>
              <a:rPr lang="en-US" sz="900" dirty="0"/>
              <a:t> </a:t>
            </a:r>
            <a:r>
              <a:rPr lang="en-US" sz="900" dirty="0" err="1"/>
              <a:t>setiap</a:t>
            </a:r>
            <a:r>
              <a:rPr lang="en-US" sz="900" dirty="0"/>
              <a:t> </a:t>
            </a:r>
            <a:r>
              <a:rPr lang="en-US" sz="900" dirty="0" err="1"/>
              <a:t>metode</a:t>
            </a:r>
            <a:r>
              <a:rPr lang="en-US" sz="900" dirty="0"/>
              <a:t> linkage.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900" dirty="0" err="1"/>
              <a:t>Mendefinisikan</a:t>
            </a:r>
            <a:r>
              <a:rPr lang="en-ID" sz="900" dirty="0"/>
              <a:t> </a:t>
            </a:r>
            <a:r>
              <a:rPr lang="en-ID" sz="900" dirty="0" err="1"/>
              <a:t>fungsi</a:t>
            </a:r>
            <a:r>
              <a:rPr lang="en-ID" sz="900" dirty="0"/>
              <a:t> </a:t>
            </a:r>
            <a:r>
              <a:rPr lang="en-ID" sz="900" dirty="0" err="1"/>
              <a:t>plot_elbow_for_hierarchical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membuat</a:t>
            </a:r>
            <a:r>
              <a:rPr lang="en-ID" sz="900" dirty="0"/>
              <a:t> Elbow Plot </a:t>
            </a:r>
            <a:r>
              <a:rPr lang="en-ID" sz="900" dirty="0" err="1"/>
              <a:t>bagi</a:t>
            </a:r>
            <a:r>
              <a:rPr lang="en-ID" sz="900" dirty="0"/>
              <a:t> clustering </a:t>
            </a:r>
            <a:r>
              <a:rPr lang="en-ID" sz="900" dirty="0" err="1"/>
              <a:t>hierarkis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linkage yang </a:t>
            </a:r>
            <a:r>
              <a:rPr lang="en-ID" sz="900" dirty="0" err="1"/>
              <a:t>diberikan</a:t>
            </a:r>
            <a:r>
              <a:rPr lang="en-ID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900" dirty="0" err="1"/>
              <a:t>Menggunakan</a:t>
            </a:r>
            <a:r>
              <a:rPr lang="en-ID" sz="900" dirty="0"/>
              <a:t> </a:t>
            </a:r>
            <a:r>
              <a:rPr lang="en-ID" sz="900" dirty="0" err="1"/>
              <a:t>KElbowVisualizer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setiap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linkage (single, average, complete)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menentukan</a:t>
            </a:r>
            <a:r>
              <a:rPr lang="en-ID" sz="900" dirty="0"/>
              <a:t> </a:t>
            </a:r>
            <a:r>
              <a:rPr lang="en-ID" sz="900" dirty="0" err="1"/>
              <a:t>nilai</a:t>
            </a:r>
            <a:r>
              <a:rPr lang="en-ID" sz="900" dirty="0"/>
              <a:t> k </a:t>
            </a:r>
            <a:r>
              <a:rPr lang="en-ID" sz="900" dirty="0" err="1"/>
              <a:t>terbaik</a:t>
            </a:r>
            <a:r>
              <a:rPr lang="en-ID" sz="9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900" dirty="0" err="1"/>
              <a:t>Menampilkan</a:t>
            </a:r>
            <a:r>
              <a:rPr lang="en-ID" sz="900" dirty="0"/>
              <a:t> Elbow Plot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masing-masing</a:t>
            </a:r>
            <a:r>
              <a:rPr lang="en-ID" sz="900" dirty="0"/>
              <a:t> </a:t>
            </a:r>
            <a:r>
              <a:rPr lang="en-ID" sz="900" dirty="0" err="1"/>
              <a:t>metode</a:t>
            </a:r>
            <a:r>
              <a:rPr lang="en-ID" sz="900" dirty="0"/>
              <a:t> linkage.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8398A-5979-41FD-B46A-7562E086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13599" y="2596722"/>
            <a:ext cx="3676205" cy="165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/>
              <a:t>Hasil Elbow plot single linkage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69181" y="1388985"/>
            <a:ext cx="4307238" cy="29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8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/>
              <a:t>Hasil Elbow plot average linkage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" r="2132"/>
          <a:stretch/>
        </p:blipFill>
        <p:spPr>
          <a:xfrm>
            <a:off x="2009478" y="1388985"/>
            <a:ext cx="4422431" cy="29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2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/>
              <a:t>Hasil Elbow plot complete linkage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30400" y="1388985"/>
            <a:ext cx="4417480" cy="29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3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 txBox="1">
            <a:spLocks noGrp="1"/>
          </p:cNvSpPr>
          <p:nvPr>
            <p:ph type="title"/>
          </p:nvPr>
        </p:nvSpPr>
        <p:spPr>
          <a:xfrm>
            <a:off x="2280450" y="2531634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 err="1"/>
              <a:t>kesimpulan</a:t>
            </a:r>
            <a:endParaRPr lang="en-ID" dirty="0"/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  <p:grpSp>
        <p:nvGrpSpPr>
          <p:cNvPr id="1108" name="Google Shape;1108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09" name="Google Shape;1109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8" name="Google Shape;1118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9" name="Google Shape;1119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0" name="Google Shape;1120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214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099550" y="2547459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Dataset milk.csv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/>
              <a:t>kesimpulan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1627812" y="1484950"/>
            <a:ext cx="55859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050" b="1" dirty="0"/>
              <a:t>Kesimpulan:</a:t>
            </a:r>
          </a:p>
          <a:p>
            <a:endParaRPr lang="en-ID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50" dirty="0" err="1"/>
              <a:t>Berdasarkan</a:t>
            </a:r>
            <a:r>
              <a:rPr lang="en-ID" sz="1050" dirty="0"/>
              <a:t> Silhouette Score dan Elbow Plot, K-Means </a:t>
            </a:r>
            <a:r>
              <a:rPr lang="en-ID" sz="1050" dirty="0" err="1"/>
              <a:t>dengan</a:t>
            </a:r>
            <a:r>
              <a:rPr lang="en-ID" sz="1050" dirty="0"/>
              <a:t> k=3 </a:t>
            </a:r>
            <a:r>
              <a:rPr lang="en-ID" sz="1050" dirty="0" err="1"/>
              <a:t>menghasilkan</a:t>
            </a:r>
            <a:r>
              <a:rPr lang="en-ID" sz="1050" dirty="0"/>
              <a:t> </a:t>
            </a:r>
            <a:r>
              <a:rPr lang="en-ID" sz="1050" dirty="0" err="1"/>
              <a:t>nilai</a:t>
            </a:r>
            <a:r>
              <a:rPr lang="en-ID" sz="1050" dirty="0"/>
              <a:t> Silhouette Score yang </a:t>
            </a:r>
            <a:r>
              <a:rPr lang="en-ID" sz="1050" dirty="0" err="1"/>
              <a:t>tinggi</a:t>
            </a:r>
            <a:r>
              <a:rPr lang="en-ID" sz="1050" dirty="0"/>
              <a:t>, </a:t>
            </a:r>
            <a:r>
              <a:rPr lang="en-ID" sz="1050" dirty="0" err="1"/>
              <a:t>menandakan</a:t>
            </a:r>
            <a:r>
              <a:rPr lang="en-ID" sz="1050" dirty="0"/>
              <a:t> cluster yang </a:t>
            </a:r>
            <a:r>
              <a:rPr lang="en-ID" sz="1050" dirty="0" err="1"/>
              <a:t>terbentuk</a:t>
            </a:r>
            <a:r>
              <a:rPr lang="en-ID" sz="1050" dirty="0"/>
              <a:t> </a:t>
            </a:r>
            <a:r>
              <a:rPr lang="en-ID" sz="1050" dirty="0" err="1"/>
              <a:t>cukup</a:t>
            </a:r>
            <a:r>
              <a:rPr lang="en-ID" sz="1050" dirty="0"/>
              <a:t> </a:t>
            </a:r>
            <a:r>
              <a:rPr lang="en-ID" sz="1050" dirty="0" err="1"/>
              <a:t>baik</a:t>
            </a:r>
            <a:r>
              <a:rPr lang="en-ID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50" dirty="0"/>
              <a:t>Pada clustering </a:t>
            </a:r>
            <a:r>
              <a:rPr lang="en-ID" sz="1050" dirty="0" err="1"/>
              <a:t>hierarkis</a:t>
            </a:r>
            <a:r>
              <a:rPr lang="en-ID" sz="1050" dirty="0"/>
              <a:t>, </a:t>
            </a:r>
            <a:r>
              <a:rPr lang="en-ID" sz="1050" dirty="0" err="1"/>
              <a:t>metode</a:t>
            </a:r>
            <a:r>
              <a:rPr lang="en-ID" sz="1050" dirty="0"/>
              <a:t> linkage yang </a:t>
            </a:r>
            <a:r>
              <a:rPr lang="en-ID" sz="1050" dirty="0" err="1"/>
              <a:t>memberikan</a:t>
            </a:r>
            <a:r>
              <a:rPr lang="en-ID" sz="1050" dirty="0"/>
              <a:t> </a:t>
            </a:r>
            <a:r>
              <a:rPr lang="en-ID" sz="1050" dirty="0" err="1"/>
              <a:t>nilai</a:t>
            </a:r>
            <a:r>
              <a:rPr lang="en-ID" sz="1050" dirty="0"/>
              <a:t> Silhouette Score </a:t>
            </a:r>
            <a:r>
              <a:rPr lang="en-ID" sz="1050" dirty="0" err="1"/>
              <a:t>terbaik</a:t>
            </a:r>
            <a:r>
              <a:rPr lang="en-ID" sz="1050" dirty="0"/>
              <a:t> </a:t>
            </a:r>
            <a:r>
              <a:rPr lang="en-ID" sz="1050" dirty="0" err="1"/>
              <a:t>adalah</a:t>
            </a:r>
            <a:r>
              <a:rPr lang="en-ID" sz="1050" dirty="0"/>
              <a:t> average linkage </a:t>
            </a:r>
            <a:r>
              <a:rPr lang="en-ID" sz="1050" dirty="0" err="1"/>
              <a:t>dengan</a:t>
            </a:r>
            <a:r>
              <a:rPr lang="en-ID" sz="1050" dirty="0"/>
              <a:t> k=3.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50" dirty="0" err="1"/>
              <a:t>Untuk</a:t>
            </a:r>
            <a:r>
              <a:rPr lang="en-ID" sz="1050" dirty="0"/>
              <a:t> </a:t>
            </a:r>
            <a:r>
              <a:rPr lang="en-ID" sz="1050" dirty="0" err="1"/>
              <a:t>menentukan</a:t>
            </a:r>
            <a:r>
              <a:rPr lang="en-ID" sz="1050" dirty="0"/>
              <a:t> </a:t>
            </a:r>
            <a:r>
              <a:rPr lang="en-ID" sz="1050" dirty="0" err="1"/>
              <a:t>metode</a:t>
            </a:r>
            <a:r>
              <a:rPr lang="en-ID" sz="1050" dirty="0"/>
              <a:t> dan </a:t>
            </a:r>
            <a:r>
              <a:rPr lang="en-ID" sz="1050" dirty="0" err="1"/>
              <a:t>nilai</a:t>
            </a:r>
            <a:r>
              <a:rPr lang="en-ID" sz="1050" dirty="0"/>
              <a:t> k </a:t>
            </a:r>
            <a:r>
              <a:rPr lang="en-ID" sz="1050" dirty="0" err="1"/>
              <a:t>terbaik</a:t>
            </a:r>
            <a:r>
              <a:rPr lang="en-ID" sz="1050" dirty="0"/>
              <a:t>, Elbow Plot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titik</a:t>
            </a:r>
            <a:r>
              <a:rPr lang="en-ID" sz="1050" dirty="0"/>
              <a:t> elbow yang optimal pada k=3 </a:t>
            </a:r>
            <a:r>
              <a:rPr lang="en-ID" sz="1050" dirty="0" err="1"/>
              <a:t>baik</a:t>
            </a:r>
            <a:r>
              <a:rPr lang="en-ID" sz="1050" dirty="0"/>
              <a:t> </a:t>
            </a:r>
            <a:r>
              <a:rPr lang="en-ID" sz="1050" dirty="0" err="1"/>
              <a:t>untuk</a:t>
            </a:r>
            <a:r>
              <a:rPr lang="en-ID" sz="1050" dirty="0"/>
              <a:t> K-Means </a:t>
            </a:r>
            <a:r>
              <a:rPr lang="en-ID" sz="1050" dirty="0" err="1"/>
              <a:t>maupun</a:t>
            </a:r>
            <a:r>
              <a:rPr lang="en-ID" sz="1050" dirty="0"/>
              <a:t> clustering </a:t>
            </a:r>
            <a:r>
              <a:rPr lang="en-ID" sz="1050" dirty="0" err="1"/>
              <a:t>hierarkis</a:t>
            </a:r>
            <a:r>
              <a:rPr lang="en-ID" sz="1050" dirty="0"/>
              <a:t>.</a:t>
            </a:r>
          </a:p>
          <a:p>
            <a:endParaRPr lang="en-ID" sz="1050" dirty="0"/>
          </a:p>
          <a:p>
            <a:r>
              <a:rPr lang="en-ID" sz="1050" b="1" dirty="0" err="1"/>
              <a:t>Alasan</a:t>
            </a:r>
            <a:r>
              <a:rPr lang="en-ID" sz="1050" b="1" dirty="0"/>
              <a:t>:</a:t>
            </a:r>
          </a:p>
          <a:p>
            <a:endParaRPr lang="en-ID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50" dirty="0"/>
              <a:t>K-Means </a:t>
            </a:r>
            <a:r>
              <a:rPr lang="en-ID" sz="1050" dirty="0" err="1"/>
              <a:t>dengan</a:t>
            </a:r>
            <a:r>
              <a:rPr lang="en-ID" sz="1050" dirty="0"/>
              <a:t> k=3 </a:t>
            </a:r>
            <a:r>
              <a:rPr lang="en-ID" sz="1050" dirty="0" err="1"/>
              <a:t>memberikan</a:t>
            </a:r>
            <a:r>
              <a:rPr lang="en-ID" sz="1050" dirty="0"/>
              <a:t> </a:t>
            </a:r>
            <a:r>
              <a:rPr lang="en-ID" sz="1050" dirty="0" err="1"/>
              <a:t>keseimbangan</a:t>
            </a:r>
            <a:r>
              <a:rPr lang="en-ID" sz="1050" dirty="0"/>
              <a:t> yang </a:t>
            </a:r>
            <a:r>
              <a:rPr lang="en-ID" sz="1050" dirty="0" err="1"/>
              <a:t>baik</a:t>
            </a:r>
            <a:r>
              <a:rPr lang="en-ID" sz="1050" dirty="0"/>
              <a:t> </a:t>
            </a:r>
            <a:r>
              <a:rPr lang="en-ID" sz="1050" dirty="0" err="1"/>
              <a:t>antara</a:t>
            </a:r>
            <a:r>
              <a:rPr lang="en-ID" sz="1050" dirty="0"/>
              <a:t> </a:t>
            </a:r>
            <a:r>
              <a:rPr lang="en-ID" sz="1050" dirty="0" err="1"/>
              <a:t>intracluster</a:t>
            </a:r>
            <a:r>
              <a:rPr lang="en-ID" sz="1050" dirty="0"/>
              <a:t> compactness dan </a:t>
            </a:r>
            <a:r>
              <a:rPr lang="en-ID" sz="1050" dirty="0" err="1"/>
              <a:t>intercluster</a:t>
            </a:r>
            <a:r>
              <a:rPr lang="en-ID" sz="1050" dirty="0"/>
              <a:t> separation.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50" dirty="0"/>
              <a:t>Average linkage pada clustering </a:t>
            </a:r>
            <a:r>
              <a:rPr lang="en-ID" sz="1050" dirty="0" err="1"/>
              <a:t>hierarkis</a:t>
            </a:r>
            <a:r>
              <a:rPr lang="en-ID" sz="1050" dirty="0"/>
              <a:t> </a:t>
            </a:r>
            <a:r>
              <a:rPr lang="en-ID" sz="1050" dirty="0" err="1"/>
              <a:t>memberikan</a:t>
            </a:r>
            <a:r>
              <a:rPr lang="en-ID" sz="1050" dirty="0"/>
              <a:t> </a:t>
            </a:r>
            <a:r>
              <a:rPr lang="en-ID" sz="1050" dirty="0" err="1"/>
              <a:t>nilai</a:t>
            </a:r>
            <a:r>
              <a:rPr lang="en-ID" sz="1050" dirty="0"/>
              <a:t> Silhouette Score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baik</a:t>
            </a:r>
            <a:r>
              <a:rPr lang="en-ID" sz="1050" dirty="0"/>
              <a:t> </a:t>
            </a:r>
            <a:r>
              <a:rPr lang="en-ID" sz="1050" dirty="0" err="1"/>
              <a:t>dibandingkan</a:t>
            </a:r>
            <a:r>
              <a:rPr lang="en-ID" sz="1050" dirty="0"/>
              <a:t> </a:t>
            </a:r>
            <a:r>
              <a:rPr lang="en-ID" sz="1050" dirty="0" err="1"/>
              <a:t>metode</a:t>
            </a:r>
            <a:r>
              <a:rPr lang="en-ID" sz="1050" dirty="0"/>
              <a:t> linkage </a:t>
            </a:r>
            <a:r>
              <a:rPr lang="en-ID" sz="1050" dirty="0" err="1"/>
              <a:t>lainnya</a:t>
            </a:r>
            <a:r>
              <a:rPr lang="en-ID" sz="1050" dirty="0"/>
              <a:t>,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kualitas</a:t>
            </a:r>
            <a:r>
              <a:rPr lang="en-ID" sz="1050" dirty="0"/>
              <a:t> cluster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baik</a:t>
            </a:r>
            <a:r>
              <a:rPr lang="en-ID" sz="1050" dirty="0"/>
              <a:t> </a:t>
            </a:r>
            <a:r>
              <a:rPr lang="en-ID" sz="1050" dirty="0" err="1"/>
              <a:t>dalam</a:t>
            </a:r>
            <a:r>
              <a:rPr lang="en-ID" sz="1050" dirty="0"/>
              <a:t> </a:t>
            </a:r>
            <a:r>
              <a:rPr lang="en-ID" sz="1050" dirty="0" err="1"/>
              <a:t>hal</a:t>
            </a:r>
            <a:r>
              <a:rPr lang="en-ID" sz="1050" dirty="0"/>
              <a:t> </a:t>
            </a:r>
            <a:r>
              <a:rPr lang="en-ID" sz="1050" dirty="0" err="1"/>
              <a:t>keseragaman</a:t>
            </a:r>
            <a:r>
              <a:rPr lang="en-ID" sz="1050" dirty="0"/>
              <a:t> dan </a:t>
            </a:r>
            <a:r>
              <a:rPr lang="en-ID" sz="1050" dirty="0" err="1"/>
              <a:t>jarak</a:t>
            </a:r>
            <a:r>
              <a:rPr lang="en-ID" sz="1050" dirty="0"/>
              <a:t> </a:t>
            </a:r>
            <a:r>
              <a:rPr lang="en-ID" sz="1050" dirty="0" err="1"/>
              <a:t>antar</a:t>
            </a:r>
            <a:r>
              <a:rPr lang="en-ID" sz="1050" dirty="0"/>
              <a:t> cluster.</a:t>
            </a:r>
          </a:p>
        </p:txBody>
      </p:sp>
    </p:spTree>
    <p:extLst>
      <p:ext uri="{BB962C8B-B14F-4D97-AF65-F5344CB8AC3E}">
        <p14:creationId xmlns:p14="http://schemas.microsoft.com/office/powerpoint/2010/main" val="295806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Menampilkan</a:t>
            </a:r>
            <a:r>
              <a:rPr lang="en-ID" dirty="0">
                <a:solidFill>
                  <a:schemeClr val="accent1"/>
                </a:solidFill>
              </a:rPr>
              <a:t> dataset Milk.csv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02527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Menampilkan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semua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kolom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 milk.csv.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cukup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besar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pandas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biasanya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menampilkan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beberapa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pertama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serta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ringkasan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kolom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66855" y="2128554"/>
            <a:ext cx="3183139" cy="2076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081" y="2475157"/>
            <a:ext cx="4144864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Get data </a:t>
            </a:r>
            <a:r>
              <a:rPr lang="en-ID" dirty="0" err="1"/>
              <a:t>semua</a:t>
            </a:r>
            <a:r>
              <a:rPr lang="en-ID" dirty="0"/>
              <a:t> attribute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50" y="172995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/>
              <a:t>Get data </a:t>
            </a:r>
            <a:r>
              <a:rPr lang="en-ID" dirty="0" err="1"/>
              <a:t>semua</a:t>
            </a:r>
            <a:r>
              <a:rPr lang="en-ID" dirty="0"/>
              <a:t> attribute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94185" y="1990604"/>
            <a:ext cx="2776370" cy="19211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930873" y="2335917"/>
            <a:ext cx="4363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menampilkan</a:t>
            </a:r>
            <a:r>
              <a:rPr lang="en-ID" sz="1100" dirty="0"/>
              <a:t> data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semua</a:t>
            </a:r>
            <a:r>
              <a:rPr lang="en-ID" sz="1100" dirty="0"/>
              <a:t> </a:t>
            </a:r>
            <a:r>
              <a:rPr lang="en-ID" sz="1100" dirty="0" err="1"/>
              <a:t>atribut</a:t>
            </a:r>
            <a:r>
              <a:rPr lang="en-ID" sz="1100" dirty="0"/>
              <a:t> </a:t>
            </a:r>
            <a:r>
              <a:rPr lang="en-ID" sz="1100" dirty="0" err="1"/>
              <a:t>kecuali</a:t>
            </a:r>
            <a:r>
              <a:rPr lang="en-ID" sz="1100" dirty="0"/>
              <a:t> </a:t>
            </a:r>
            <a:r>
              <a:rPr lang="en-ID" sz="1100" dirty="0" err="1"/>
              <a:t>kolom</a:t>
            </a:r>
            <a:r>
              <a:rPr lang="en-ID" sz="1100" dirty="0"/>
              <a:t> class </a:t>
            </a:r>
            <a:r>
              <a:rPr lang="en-ID" sz="1100" dirty="0" err="1"/>
              <a:t>dari</a:t>
            </a:r>
            <a:r>
              <a:rPr lang="en-ID" sz="1100" dirty="0"/>
              <a:t> dataset milk.csv. </a:t>
            </a:r>
            <a:r>
              <a:rPr lang="en-ID" sz="1100" dirty="0" err="1"/>
              <a:t>Jika</a:t>
            </a:r>
            <a:r>
              <a:rPr lang="en-ID" sz="1100" dirty="0"/>
              <a:t> dataset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besar</a:t>
            </a:r>
            <a:r>
              <a:rPr lang="en-ID" sz="1100" dirty="0"/>
              <a:t>, pandas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menampilkan</a:t>
            </a:r>
            <a:r>
              <a:rPr lang="en-ID" sz="1100" dirty="0"/>
              <a:t> </a:t>
            </a:r>
            <a:r>
              <a:rPr lang="en-ID" sz="1100" dirty="0" err="1"/>
              <a:t>beberapa</a:t>
            </a:r>
            <a:r>
              <a:rPr lang="en-ID" sz="1100" dirty="0"/>
              <a:t> </a:t>
            </a:r>
            <a:r>
              <a:rPr lang="en-ID" sz="1100" dirty="0" err="1"/>
              <a:t>baris</a:t>
            </a:r>
            <a:r>
              <a:rPr lang="en-ID" sz="1100" dirty="0"/>
              <a:t> </a:t>
            </a:r>
            <a:r>
              <a:rPr lang="en-ID" sz="1100" dirty="0" err="1"/>
              <a:t>pertama</a:t>
            </a:r>
            <a:r>
              <a:rPr lang="en-ID" sz="1100" dirty="0"/>
              <a:t> dan </a:t>
            </a:r>
            <a:r>
              <a:rPr lang="en-ID" sz="1100" dirty="0" err="1"/>
              <a:t>terakhir</a:t>
            </a:r>
            <a:r>
              <a:rPr lang="en-ID" sz="1100" dirty="0"/>
              <a:t> </a:t>
            </a:r>
            <a:r>
              <a:rPr lang="en-ID" sz="1100" dirty="0" err="1"/>
              <a:t>serta</a:t>
            </a:r>
            <a:r>
              <a:rPr lang="en-ID" sz="1100" dirty="0"/>
              <a:t> </a:t>
            </a:r>
            <a:r>
              <a:rPr lang="en-ID" sz="1100" dirty="0" err="1"/>
              <a:t>ringkasan</a:t>
            </a:r>
            <a:r>
              <a:rPr lang="en-ID" sz="1100" dirty="0"/>
              <a:t> </a:t>
            </a:r>
            <a:r>
              <a:rPr lang="en-ID" sz="1100" dirty="0" err="1"/>
              <a:t>kolom</a:t>
            </a:r>
            <a:r>
              <a:rPr lang="en-ID" sz="1100" dirty="0"/>
              <a:t> yang </a:t>
            </a:r>
            <a:r>
              <a:rPr lang="en-ID" sz="1100" dirty="0" err="1"/>
              <a:t>dipilih</a:t>
            </a:r>
            <a:r>
              <a:rPr lang="en-ID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18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Normalisasi</a:t>
            </a:r>
            <a:r>
              <a:rPr lang="en-ID" dirty="0"/>
              <a:t> data </a:t>
            </a:r>
            <a:endParaRPr dirty="0"/>
          </a:p>
        </p:txBody>
      </p:sp>
      <p:sp>
        <p:nvSpPr>
          <p:cNvPr id="837" name="Google Shape;837;p53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cxnSp>
        <p:nvCxnSpPr>
          <p:cNvPr id="839" name="Google Shape;839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0" name="Google Shape;840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1" name="Google Shape;841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6" name="Google Shape;846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5" name="Google Shape;855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nn-NO" dirty="0"/>
              <a:t>Normalisasi data dengan min max (0-1)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9529" y="1986472"/>
            <a:ext cx="3084699" cy="1959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989292" y="1727038"/>
            <a:ext cx="41011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Menampilkan</a:t>
            </a:r>
            <a:r>
              <a:rPr lang="en-ID" sz="1100" dirty="0"/>
              <a:t> data yang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dinormalisasi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rentang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antara</a:t>
            </a:r>
            <a:r>
              <a:rPr lang="en-ID" sz="1100" dirty="0"/>
              <a:t> 0 dan 1. </a:t>
            </a:r>
            <a:r>
              <a:rPr lang="en-ID" sz="1100" dirty="0" err="1"/>
              <a:t>Hasilnya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berupa</a:t>
            </a:r>
            <a:r>
              <a:rPr lang="en-ID" sz="1100" dirty="0"/>
              <a:t> </a:t>
            </a:r>
            <a:r>
              <a:rPr lang="en-ID" sz="1100" dirty="0" err="1"/>
              <a:t>DataFrame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yang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dinormalisasi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atribut</a:t>
            </a:r>
            <a:r>
              <a:rPr lang="en-ID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Mengimport</a:t>
            </a:r>
            <a:r>
              <a:rPr lang="en-ID" sz="1100" dirty="0"/>
              <a:t> </a:t>
            </a:r>
            <a:r>
              <a:rPr lang="en-ID" sz="1100" dirty="0" err="1"/>
              <a:t>MinMaxScaler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sklearn.preprocessing</a:t>
            </a:r>
            <a:r>
              <a:rPr lang="en-ID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Membuat</a:t>
            </a:r>
            <a:r>
              <a:rPr lang="en-ID" sz="1100" dirty="0"/>
              <a:t> </a:t>
            </a:r>
            <a:r>
              <a:rPr lang="en-ID" sz="1100" dirty="0" err="1"/>
              <a:t>objek</a:t>
            </a:r>
            <a:r>
              <a:rPr lang="en-ID" sz="1100" dirty="0"/>
              <a:t> </a:t>
            </a:r>
            <a:r>
              <a:rPr lang="en-ID" sz="1100" dirty="0" err="1"/>
              <a:t>MinMaxScaler</a:t>
            </a:r>
            <a:r>
              <a:rPr lang="en-ID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Mengaplikasikan</a:t>
            </a:r>
            <a:r>
              <a:rPr lang="en-ID" sz="1100" dirty="0"/>
              <a:t> scaler </a:t>
            </a:r>
            <a:r>
              <a:rPr lang="en-ID" sz="1100" dirty="0" err="1"/>
              <a:t>ke</a:t>
            </a:r>
            <a:r>
              <a:rPr lang="en-ID" sz="1100" dirty="0"/>
              <a:t> data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menormalisasi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antara</a:t>
            </a:r>
            <a:r>
              <a:rPr lang="en-ID" sz="1100" dirty="0"/>
              <a:t> 0 dan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Mengubah</a:t>
            </a:r>
            <a:r>
              <a:rPr lang="en-ID" sz="1100" dirty="0"/>
              <a:t> </a:t>
            </a:r>
            <a:r>
              <a:rPr lang="en-ID" sz="1100" dirty="0" err="1"/>
              <a:t>kembali</a:t>
            </a:r>
            <a:r>
              <a:rPr lang="en-ID" sz="1100" dirty="0"/>
              <a:t> data yang </a:t>
            </a:r>
            <a:r>
              <a:rPr lang="en-ID" sz="1100" dirty="0" err="1"/>
              <a:t>sudah</a:t>
            </a:r>
            <a:r>
              <a:rPr lang="en-ID" sz="1100" dirty="0"/>
              <a:t> </a:t>
            </a:r>
            <a:r>
              <a:rPr lang="en-ID" sz="1100" dirty="0" err="1"/>
              <a:t>dinormalisasi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</a:t>
            </a:r>
            <a:r>
              <a:rPr lang="en-ID" sz="1100" dirty="0" err="1"/>
              <a:t>DataFrame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kemudahan</a:t>
            </a:r>
            <a:r>
              <a:rPr lang="en-ID" sz="1100" dirty="0"/>
              <a:t> </a:t>
            </a:r>
            <a:r>
              <a:rPr lang="en-ID" sz="1100" dirty="0" err="1"/>
              <a:t>pembacaan</a:t>
            </a:r>
            <a:r>
              <a:rPr lang="en-ID" sz="1100" dirty="0"/>
              <a:t> dan </a:t>
            </a:r>
            <a:r>
              <a:rPr lang="en-ID" sz="1100" dirty="0" err="1"/>
              <a:t>menampilkannya</a:t>
            </a:r>
            <a:r>
              <a:rPr lang="en-ID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43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 txBox="1">
            <a:spLocks noGrp="1"/>
          </p:cNvSpPr>
          <p:nvPr>
            <p:ph type="title"/>
          </p:nvPr>
        </p:nvSpPr>
        <p:spPr>
          <a:xfrm>
            <a:off x="2280450" y="2531634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/>
              <a:t>Cluster data</a:t>
            </a:r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108" name="Google Shape;1108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09" name="Google Shape;1109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8" name="Google Shape;1118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9" name="Google Shape;1119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0" name="Google Shape;1120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1511888" y="4882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/>
              <a:t>Cluster data </a:t>
            </a:r>
            <a:r>
              <a:rPr lang="en-ID" dirty="0" err="1"/>
              <a:t>menggunakan</a:t>
            </a:r>
            <a:r>
              <a:rPr lang="en-ID" dirty="0"/>
              <a:t> k-means</a:t>
            </a: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04393" y="996635"/>
            <a:ext cx="4546194" cy="41468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809292" y="1484950"/>
            <a:ext cx="30282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Menampilkan</a:t>
            </a:r>
            <a:r>
              <a:rPr lang="en-ID" sz="1100" dirty="0"/>
              <a:t> SSE dan Silhouette Score </a:t>
            </a:r>
            <a:r>
              <a:rPr lang="en-ID" sz="1100" dirty="0" err="1"/>
              <a:t>terbaik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10 kali </a:t>
            </a:r>
            <a:r>
              <a:rPr lang="en-ID" sz="1100" dirty="0" err="1"/>
              <a:t>percobaan</a:t>
            </a:r>
            <a:r>
              <a:rPr lang="en-ID" sz="1100" dirty="0"/>
              <a:t> K-Means clustering </a:t>
            </a:r>
            <a:r>
              <a:rPr lang="en-ID" sz="1100" dirty="0" err="1"/>
              <a:t>dengan</a:t>
            </a:r>
            <a:r>
              <a:rPr lang="en-ID" sz="1100" dirty="0"/>
              <a:t> k=3. Juga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menampilkan</a:t>
            </a:r>
            <a:r>
              <a:rPr lang="en-ID" sz="1100" dirty="0"/>
              <a:t> Silhouette Plot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 clustering </a:t>
            </a:r>
            <a:r>
              <a:rPr lang="en-ID" sz="1100" dirty="0" err="1"/>
              <a:t>terbaik</a:t>
            </a:r>
            <a:r>
              <a:rPr lang="en-ID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Mengimpor</a:t>
            </a:r>
            <a:r>
              <a:rPr lang="en-ID" sz="1100" dirty="0"/>
              <a:t> </a:t>
            </a:r>
            <a:r>
              <a:rPr lang="en-ID" sz="1100" dirty="0" err="1"/>
              <a:t>KMeans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sklearn.cluster</a:t>
            </a:r>
            <a:r>
              <a:rPr lang="en-ID" sz="1100" dirty="0"/>
              <a:t> dan </a:t>
            </a:r>
            <a:r>
              <a:rPr lang="en-ID" sz="1100" dirty="0" err="1"/>
              <a:t>silhouette_score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sklearn.metrics</a:t>
            </a:r>
            <a:r>
              <a:rPr lang="en-ID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Mengimpor</a:t>
            </a:r>
            <a:r>
              <a:rPr lang="en-ID" sz="1100" dirty="0"/>
              <a:t> </a:t>
            </a:r>
            <a:r>
              <a:rPr lang="en-ID" sz="1100" dirty="0" err="1"/>
              <a:t>SilhouetteVisualizer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yellowbrick.cluster</a:t>
            </a:r>
            <a:r>
              <a:rPr lang="en-ID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Melakukan</a:t>
            </a:r>
            <a:r>
              <a:rPr lang="en-ID" sz="1100" dirty="0"/>
              <a:t> K-Means clustering </a:t>
            </a:r>
            <a:r>
              <a:rPr lang="en-ID" sz="1100" dirty="0" err="1"/>
              <a:t>sebanyak</a:t>
            </a:r>
            <a:r>
              <a:rPr lang="en-ID" sz="1100" dirty="0"/>
              <a:t> 10 kali </a:t>
            </a:r>
            <a:r>
              <a:rPr lang="en-ID" sz="1100" dirty="0" err="1"/>
              <a:t>dengan</a:t>
            </a:r>
            <a:r>
              <a:rPr lang="en-ID" sz="1100" dirty="0"/>
              <a:t> k=3.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 err="1"/>
              <a:t>Menghitung</a:t>
            </a:r>
            <a:r>
              <a:rPr lang="en-ID" sz="1100" dirty="0"/>
              <a:t> SSE dan Silhouette Score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iterasi</a:t>
            </a:r>
            <a:r>
              <a:rPr lang="en-ID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506995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692</Words>
  <Application>Microsoft Office PowerPoint</Application>
  <PresentationFormat>On-screen Show (16:9)</PresentationFormat>
  <Paragraphs>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Raleway Medium</vt:lpstr>
      <vt:lpstr>Arial</vt:lpstr>
      <vt:lpstr>Nunito</vt:lpstr>
      <vt:lpstr>Bebas Neue</vt:lpstr>
      <vt:lpstr>Raleway</vt:lpstr>
      <vt:lpstr>Artificial Intelligence (AI) Startup Business Plan by Slidesgo</vt:lpstr>
      <vt:lpstr>ARTIFICIAL INTELLIGENCE (AI)</vt:lpstr>
      <vt:lpstr>Dataset milk.csv</vt:lpstr>
      <vt:lpstr>Menampilkan dataset Milk.csv</vt:lpstr>
      <vt:lpstr>Get data semua attribute</vt:lpstr>
      <vt:lpstr>Get data semua attribute</vt:lpstr>
      <vt:lpstr>Normalisasi data </vt:lpstr>
      <vt:lpstr>Normalisasi data dengan min max (0-1)</vt:lpstr>
      <vt:lpstr>Cluster data</vt:lpstr>
      <vt:lpstr>Cluster data menggunakan k-means</vt:lpstr>
      <vt:lpstr>Menghitung nilai k terbaik</vt:lpstr>
      <vt:lpstr>Menghitung nilai k terbaik menggunakan elbow plot</vt:lpstr>
      <vt:lpstr>Cluster data</vt:lpstr>
      <vt:lpstr>Cluster data silhouette score terbaik</vt:lpstr>
      <vt:lpstr>Nilai k terbaik</vt:lpstr>
      <vt:lpstr>Nilai k terbaik dari Hierarchical clustering</vt:lpstr>
      <vt:lpstr>Hasil Elbow plot single linkage</vt:lpstr>
      <vt:lpstr>Hasil Elbow plot average linkage</vt:lpstr>
      <vt:lpstr>Hasil Elbow plot complete linkage</vt:lpstr>
      <vt:lpstr>kesimpulan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35</cp:revision>
  <dcterms:modified xsi:type="dcterms:W3CDTF">2024-05-18T09:58:20Z</dcterms:modified>
</cp:coreProperties>
</file>