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7"/>
  </p:notesMasterIdLst>
  <p:sldIdLst>
    <p:sldId id="256" r:id="rId2"/>
    <p:sldId id="260" r:id="rId3"/>
    <p:sldId id="263" r:id="rId4"/>
    <p:sldId id="266" r:id="rId5"/>
    <p:sldId id="346" r:id="rId6"/>
    <p:sldId id="271" r:id="rId7"/>
    <p:sldId id="347" r:id="rId8"/>
    <p:sldId id="278" r:id="rId9"/>
    <p:sldId id="348" r:id="rId10"/>
    <p:sldId id="349" r:id="rId11"/>
    <p:sldId id="350" r:id="rId12"/>
    <p:sldId id="351" r:id="rId13"/>
    <p:sldId id="352" r:id="rId14"/>
    <p:sldId id="282" r:id="rId15"/>
    <p:sldId id="354" r:id="rId16"/>
    <p:sldId id="355" r:id="rId17"/>
    <p:sldId id="340" r:id="rId18"/>
    <p:sldId id="285" r:id="rId19"/>
    <p:sldId id="356" r:id="rId20"/>
    <p:sldId id="357" r:id="rId21"/>
    <p:sldId id="353" r:id="rId22"/>
    <p:sldId id="358" r:id="rId23"/>
    <p:sldId id="359" r:id="rId24"/>
    <p:sldId id="360" r:id="rId25"/>
    <p:sldId id="290" r:id="rId26"/>
  </p:sldIdLst>
  <p:sldSz cx="9144000" cy="5143500" type="screen16x9"/>
  <p:notesSz cx="6858000" cy="9144000"/>
  <p:embeddedFontLst>
    <p:embeddedFont>
      <p:font typeface="Bebas Neue" panose="020B0604020202020204" charset="0"/>
      <p:regular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Raleway Medium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85E68-6C1E-4142-8BCA-EE8D16ABF514}">
  <a:tblStyle styleId="{72085E68-6C1E-4142-8BCA-EE8D16ABF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499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536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419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79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0b68f5f6c9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0b68f5f6c9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83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42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56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0b68f5f6c9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0b68f5f6c9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856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766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a2de12ba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a2de12ba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202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2206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822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0a18aa2564_0_2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0a18aa2564_0_2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a73ee225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0a73ee225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95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0b68f5f6c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0b68f5f6c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29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0b68f5f6c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0b68f5f6c9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33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accen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 idx="2" hasCustomPrompt="1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solidFill>
          <a:schemeClr val="accen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 idx="2" hasCustomPrompt="1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18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solidFill>
          <a:schemeClr val="accen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13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1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3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20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2" hasCustomPrompt="1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2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2" hasCustomPrompt="1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427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79" r:id="rId4"/>
    <p:sldLayoutId id="2147483680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An6mRkC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An6mRkC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An6mRkC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19780" y="1098162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ARTIFICIAL INTELLIGENCE (AI)</a:t>
            </a: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3353180" y="2912963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PRAKTIKUM 8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38"/>
          <p:cNvSpPr txBox="1">
            <a:spLocks noGrp="1"/>
          </p:cNvSpPr>
          <p:nvPr>
            <p:ph type="subTitle" idx="2"/>
          </p:nvPr>
        </p:nvSpPr>
        <p:spPr>
          <a:xfrm>
            <a:off x="3972675" y="3743493"/>
            <a:ext cx="4412100" cy="7863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: Dukhaan </a:t>
            </a:r>
            <a:r>
              <a:rPr lang="en-ID" dirty="0" err="1"/>
              <a:t>Kamimpangan</a:t>
            </a:r>
            <a:endParaRPr lang="en-ID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2 D4 IT 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3122600003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DD4907-2532-4433-B76B-17F3B67FABDE}"/>
              </a:ext>
            </a:extLst>
          </p:cNvPr>
          <p:cNvSpPr/>
          <p:nvPr/>
        </p:nvSpPr>
        <p:spPr>
          <a:xfrm>
            <a:off x="3395246" y="3388657"/>
            <a:ext cx="45047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Dosen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Pengampu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: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Renovita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Edelani</a:t>
            </a:r>
            <a:r>
              <a:rPr lang="en-ID" dirty="0">
                <a:solidFill>
                  <a:schemeClr val="accent2"/>
                </a:solidFill>
                <a:latin typeface="Raleway Medium"/>
                <a:sym typeface="Raleway Medium"/>
              </a:rPr>
              <a:t> S.ST., </a:t>
            </a:r>
            <a:r>
              <a:rPr lang="en-ID" dirty="0" err="1">
                <a:solidFill>
                  <a:schemeClr val="accent2"/>
                </a:solidFill>
                <a:latin typeface="Raleway Medium"/>
                <a:sym typeface="Raleway Medium"/>
              </a:rPr>
              <a:t>M.Tr.Kom</a:t>
            </a:r>
            <a:endParaRPr lang="en-ID" dirty="0">
              <a:solidFill>
                <a:schemeClr val="accent2"/>
              </a:solidFill>
              <a:latin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08348"/>
              </p:ext>
            </p:extLst>
          </p:nvPr>
        </p:nvGraphicFramePr>
        <p:xfrm>
          <a:off x="1201508" y="149153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https://pastebin.com/mLELuPJE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01508" y="1923562"/>
            <a:ext cx="6643961" cy="23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5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10000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63258"/>
              </p:ext>
            </p:extLst>
          </p:nvPr>
        </p:nvGraphicFramePr>
        <p:xfrm>
          <a:off x="836838" y="1856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https://pastebin.com/ENDs5Gt9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6838" y="2284132"/>
            <a:ext cx="7325887" cy="13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0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100000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28138"/>
              </p:ext>
            </p:extLst>
          </p:nvPr>
        </p:nvGraphicFramePr>
        <p:xfrm>
          <a:off x="826873" y="176744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https://pastebin.com/wKPGUkeB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6873" y="2333775"/>
            <a:ext cx="7490253" cy="14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3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penjelasan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06882"/>
              </p:ext>
            </p:extLst>
          </p:nvPr>
        </p:nvGraphicFramePr>
        <p:xfrm>
          <a:off x="826873" y="176744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Pada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individu-individu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kurang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cocok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kecocokan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dimatikan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dihapus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ukuran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kecil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individu-individu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kurang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cocok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dihilangkan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Proses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meniru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seleksi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alamiah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evolusi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biologis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di mana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bertahan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hidup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kedua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kasus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ukuran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cepat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proses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berhenti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konvergensi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kasus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string “DUKHAAN KAMIMPANGAN").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penurunan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jumlah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konvergen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cepat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cepat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8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64"/>
          <p:cNvSpPr/>
          <p:nvPr/>
        </p:nvSpPr>
        <p:spPr>
          <a:xfrm>
            <a:off x="3188291" y="16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4"/>
          <p:cNvSpPr/>
          <p:nvPr/>
        </p:nvSpPr>
        <p:spPr>
          <a:xfrm>
            <a:off x="2517592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64"/>
          <p:cNvSpPr/>
          <p:nvPr/>
        </p:nvSpPr>
        <p:spPr>
          <a:xfrm>
            <a:off x="2851892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64"/>
          <p:cNvSpPr txBox="1">
            <a:spLocks noGrp="1"/>
          </p:cNvSpPr>
          <p:nvPr>
            <p:ph type="title"/>
          </p:nvPr>
        </p:nvSpPr>
        <p:spPr>
          <a:xfrm>
            <a:off x="3887240" y="2503415"/>
            <a:ext cx="350930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NILAI PROBABILITAS</a:t>
            </a:r>
            <a:endParaRPr dirty="0"/>
          </a:p>
        </p:txBody>
      </p:sp>
      <p:sp>
        <p:nvSpPr>
          <p:cNvPr id="1341" name="Google Shape;1341;p64"/>
          <p:cNvSpPr txBox="1">
            <a:spLocks noGrp="1"/>
          </p:cNvSpPr>
          <p:nvPr>
            <p:ph type="title" idx="2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1343" name="Google Shape;1343;p64"/>
          <p:cNvGrpSpPr/>
          <p:nvPr/>
        </p:nvGrpSpPr>
        <p:grpSpPr>
          <a:xfrm rot="-5400000">
            <a:off x="7735238" y="1701787"/>
            <a:ext cx="537556" cy="136576"/>
            <a:chOff x="2641350" y="846250"/>
            <a:chExt cx="413600" cy="105075"/>
          </a:xfrm>
        </p:grpSpPr>
        <p:sp>
          <p:nvSpPr>
            <p:cNvPr id="1344" name="Google Shape;1344;p6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64"/>
          <p:cNvGrpSpPr/>
          <p:nvPr/>
        </p:nvGrpSpPr>
        <p:grpSpPr>
          <a:xfrm rot="-5400000">
            <a:off x="-453050" y="1363242"/>
            <a:ext cx="3397850" cy="187275"/>
            <a:chOff x="-3237675" y="-1132050"/>
            <a:chExt cx="3397850" cy="187275"/>
          </a:xfrm>
        </p:grpSpPr>
        <p:sp>
          <p:nvSpPr>
            <p:cNvPr id="1349" name="Google Shape;1349;p64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4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4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4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4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4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4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4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4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8" name="Google Shape;1358;p64"/>
          <p:cNvCxnSpPr/>
          <p:nvPr/>
        </p:nvCxnSpPr>
        <p:spPr>
          <a:xfrm rot="10800000" flipH="1">
            <a:off x="2653975" y="3762125"/>
            <a:ext cx="5355600" cy="1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Nilai </a:t>
            </a:r>
            <a:r>
              <a:rPr lang="en-ID" dirty="0" err="1">
                <a:solidFill>
                  <a:schemeClr val="accent1"/>
                </a:solidFill>
              </a:rPr>
              <a:t>probabilitas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10.000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77552"/>
              </p:ext>
            </p:extLst>
          </p:nvPr>
        </p:nvGraphicFramePr>
        <p:xfrm>
          <a:off x="826873" y="176744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https://pastebin.com/HdRz72S8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458"/>
          <a:stretch/>
        </p:blipFill>
        <p:spPr>
          <a:xfrm>
            <a:off x="989292" y="2676109"/>
            <a:ext cx="3916269" cy="14206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459F1-BF86-4866-A87E-634BE6134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29" y="1484950"/>
            <a:ext cx="2363171" cy="28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Nilai </a:t>
            </a:r>
            <a:r>
              <a:rPr lang="en-ID" dirty="0" err="1">
                <a:solidFill>
                  <a:schemeClr val="accent1"/>
                </a:solidFill>
              </a:rPr>
              <a:t>probabilitas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100.000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3724"/>
              </p:ext>
            </p:extLst>
          </p:nvPr>
        </p:nvGraphicFramePr>
        <p:xfrm>
          <a:off x="826873" y="176744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https://pastebin.com/3E7h5B6d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89292" y="2693640"/>
            <a:ext cx="3916269" cy="1385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459F1-BF86-4866-A87E-634BE6134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229" y="1484950"/>
            <a:ext cx="2363171" cy="283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penjelasan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20051"/>
              </p:ext>
            </p:extLst>
          </p:nvPr>
        </p:nvGraphicFramePr>
        <p:xfrm>
          <a:off x="784800" y="1388985"/>
          <a:ext cx="7574399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74399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Perubahan</a:t>
                      </a: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Cross-over 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dikurangi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0.30.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30%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gen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pertama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diwariskan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ditingkatkan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0.80.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80%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gen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bermutasi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Pertama</a:t>
                      </a: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Karakteristik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pertama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beragam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karena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dihasilkan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Berikutnya</a:t>
                      </a: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Proses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berlangsung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di mana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individu-individu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berkembang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mewariskan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gen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Seiring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seleksi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alamiah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kecocokan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target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dominan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 </a:t>
                      </a:r>
                      <a:r>
                        <a:rPr lang="en-ID" sz="11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Akhir</a:t>
                      </a:r>
                      <a:r>
                        <a:rPr lang="en-ID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cepat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String "RENOVITA EDELANI"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ditemukan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waktu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relatif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singkat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dan fitness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target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terpenuhi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48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67"/>
          <p:cNvSpPr/>
          <p:nvPr/>
        </p:nvSpPr>
        <p:spPr>
          <a:xfrm>
            <a:off x="1441200" y="0"/>
            <a:ext cx="6261600" cy="460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7"/>
          <p:cNvSpPr/>
          <p:nvPr/>
        </p:nvSpPr>
        <p:spPr>
          <a:xfrm>
            <a:off x="1782000" y="-2"/>
            <a:ext cx="5580000" cy="42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8" name="Google Shape;1418;p67"/>
          <p:cNvSpPr txBox="1">
            <a:spLocks noGrp="1"/>
          </p:cNvSpPr>
          <p:nvPr>
            <p:ph type="title"/>
          </p:nvPr>
        </p:nvSpPr>
        <p:spPr>
          <a:xfrm>
            <a:off x="2107892" y="2616866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endParaRPr dirty="0"/>
          </a:p>
        </p:txBody>
      </p:sp>
      <p:sp>
        <p:nvSpPr>
          <p:cNvPr id="1419" name="Google Shape;1419;p67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cxnSp>
        <p:nvCxnSpPr>
          <p:cNvPr id="1421" name="Google Shape;1421;p67"/>
          <p:cNvCxnSpPr/>
          <p:nvPr/>
        </p:nvCxnSpPr>
        <p:spPr>
          <a:xfrm rot="10800000" flipH="1">
            <a:off x="2195400" y="3776859"/>
            <a:ext cx="5448900" cy="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2" name="Google Shape;1422;p67"/>
          <p:cNvSpPr/>
          <p:nvPr/>
        </p:nvSpPr>
        <p:spPr>
          <a:xfrm>
            <a:off x="5674116" y="350775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3" name="Google Shape;1423;p67"/>
          <p:cNvGrpSpPr/>
          <p:nvPr/>
        </p:nvGrpSpPr>
        <p:grpSpPr>
          <a:xfrm rot="-5400000">
            <a:off x="5093559" y="-281718"/>
            <a:ext cx="2159530" cy="548628"/>
            <a:chOff x="2641350" y="846250"/>
            <a:chExt cx="413600" cy="105075"/>
          </a:xfrm>
        </p:grpSpPr>
        <p:sp>
          <p:nvSpPr>
            <p:cNvPr id="1424" name="Google Shape;1424;p67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7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7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7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Nilai </a:t>
            </a:r>
            <a:r>
              <a:rPr lang="en-ID" dirty="0" err="1">
                <a:solidFill>
                  <a:schemeClr val="accent1"/>
                </a:solidFill>
              </a:rPr>
              <a:t>probabilitas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10.000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74932"/>
              </p:ext>
            </p:extLst>
          </p:nvPr>
        </p:nvGraphicFramePr>
        <p:xfrm>
          <a:off x="826873" y="176744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https://pastebin.com/dyCZeYYe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726873" y="2250542"/>
            <a:ext cx="5933927" cy="20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099550" y="2547459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Program python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genetika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Nilai </a:t>
            </a:r>
            <a:r>
              <a:rPr lang="en-ID" dirty="0" err="1">
                <a:solidFill>
                  <a:schemeClr val="accent1"/>
                </a:solidFill>
              </a:rPr>
              <a:t>probabilitas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100.000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631069"/>
              </p:ext>
            </p:extLst>
          </p:nvPr>
        </p:nvGraphicFramePr>
        <p:xfrm>
          <a:off x="826873" y="176744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https://pastebin.com/BsJzviJL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872454" y="2241870"/>
            <a:ext cx="7245642" cy="17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8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42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title"/>
          </p:nvPr>
        </p:nvSpPr>
        <p:spPr>
          <a:xfrm>
            <a:off x="2107425" y="2571750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br>
              <a:rPr lang="en-ID" dirty="0"/>
            </a:b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genetika</a:t>
            </a:r>
            <a:endParaRPr dirty="0"/>
          </a:p>
        </p:txBody>
      </p:sp>
      <p:sp>
        <p:nvSpPr>
          <p:cNvPr id="460" name="Google Shape;460;p42"/>
          <p:cNvSpPr txBox="1">
            <a:spLocks noGrp="1"/>
          </p:cNvSpPr>
          <p:nvPr>
            <p:ph type="title" idx="2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462" name="Google Shape;462;p42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42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464" name="Google Shape;464;p42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42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69" name="Google Shape;469;p4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8" name="Google Shape;478;p42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penjelasan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23385"/>
              </p:ext>
            </p:extLst>
          </p:nvPr>
        </p:nvGraphicFramePr>
        <p:xfrm>
          <a:off x="836840" y="146993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konteks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merujuk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Pada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iterasi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disebut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"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",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dihasilkan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sebelumnya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Tujuannya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mendapatkan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kali.</a:t>
                      </a:r>
                    </a:p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merujuk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pada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keseluruhan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kumpulan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mewakili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variasi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mungkin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dihasilkan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yang pada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gilirannya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entitas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tunggal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merepresentasikan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kandidat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dihasilkan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oleh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kasus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(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).</a:t>
                      </a:r>
                    </a:p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struktur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mengandung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kandidat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konteks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(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serangkaian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gen)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berusaha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mendekati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target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7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penjelasan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899071"/>
              </p:ext>
            </p:extLst>
          </p:nvPr>
        </p:nvGraphicFramePr>
        <p:xfrm>
          <a:off x="836840" y="138898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Gen:</a:t>
                      </a:r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elemen-elemen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penyusun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kasus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gen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alfanumerik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TARGET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huruf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angka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dan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tanda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baca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Hubungan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Nilai </a:t>
                      </a:r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Cross-Over dan </a:t>
                      </a:r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Output:</a:t>
                      </a:r>
                    </a:p>
                    <a:p>
                      <a:endParaRPr lang="en-ID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Cross-Over dan </a:t>
                      </a:r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Cross-over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menentukan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di mana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dua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bertukar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cross-over,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terjadinya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cross-over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antara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dua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menentukan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di mana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sebuah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gen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berubah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besar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terjadinya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pada gen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tertentu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6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penjelasan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141198"/>
              </p:ext>
            </p:extLst>
          </p:nvPr>
        </p:nvGraphicFramePr>
        <p:xfrm>
          <a:off x="836840" y="1388985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Hubungan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Output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cross-over,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sering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dipertukarkan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antara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variasi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Hal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mengakibatkan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konvergensi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lambat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menuju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tinggi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probabilitas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semakin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sering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gen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diubah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banyak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variasi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Hal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dapat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membantu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menjelajahi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ruang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pencarian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lebih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efisien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meningkatkan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kemungkinan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2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Elitisme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</a:p>
                    <a:p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Elitisme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konsep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diadopsi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teori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evolusi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di mana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individu-individu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terbaik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dilestarikan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cara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paling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diwariskan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memastikan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bahwa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hasil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paling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hilang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konteks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berarti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sejumlah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terbaik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akan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ditransfer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berikutnya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tanpa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mengalami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proses cross-over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82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DFB87-A59B-491E-8CD6-AA3373E8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67" y="3501374"/>
            <a:ext cx="4492633" cy="996600"/>
          </a:xfrm>
          <a:prstGeom prst="rect">
            <a:avLst/>
          </a:prstGeom>
        </p:spPr>
      </p:pic>
      <p:sp>
        <p:nvSpPr>
          <p:cNvPr id="1517" name="Google Shape;1517;p72"/>
          <p:cNvSpPr/>
          <p:nvPr/>
        </p:nvSpPr>
        <p:spPr>
          <a:xfrm>
            <a:off x="2729700" y="374000"/>
            <a:ext cx="996600" cy="996600"/>
          </a:xfrm>
          <a:prstGeom prst="ellipse">
            <a:avLst/>
          </a:prstGeom>
          <a:solidFill>
            <a:srgbClr val="6E79E4">
              <a:alpha val="35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72"/>
          <p:cNvSpPr txBox="1">
            <a:spLocks noGrp="1"/>
          </p:cNvSpPr>
          <p:nvPr>
            <p:ph type="ctrTitle"/>
          </p:nvPr>
        </p:nvSpPr>
        <p:spPr>
          <a:xfrm>
            <a:off x="3130675" y="2313980"/>
            <a:ext cx="299345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Terimakasih</a:t>
            </a:r>
            <a:endParaRPr dirty="0"/>
          </a:p>
        </p:txBody>
      </p:sp>
      <p:grpSp>
        <p:nvGrpSpPr>
          <p:cNvPr id="1532" name="Google Shape;1532;p72"/>
          <p:cNvGrpSpPr/>
          <p:nvPr/>
        </p:nvGrpSpPr>
        <p:grpSpPr>
          <a:xfrm>
            <a:off x="-267175" y="1108580"/>
            <a:ext cx="3397850" cy="187275"/>
            <a:chOff x="-3237675" y="-1132050"/>
            <a:chExt cx="3397850" cy="187275"/>
          </a:xfrm>
        </p:grpSpPr>
        <p:sp>
          <p:nvSpPr>
            <p:cNvPr id="1533" name="Google Shape;1533;p72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2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2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2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2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2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2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2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2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accent1"/>
                </a:solidFill>
              </a:rPr>
              <a:t>Program </a:t>
            </a:r>
            <a:r>
              <a:rPr lang="en-ID" dirty="0" err="1">
                <a:solidFill>
                  <a:schemeClr val="accent1"/>
                </a:solidFill>
              </a:rPr>
              <a:t>algoritma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genetika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42881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Program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menggunakan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mencocokkan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target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diberikan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Pada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dibuat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di mana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sebuah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karakter-karakter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dipilih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secara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himpunan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karakter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valid.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dievaluasi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seberapa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baik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mereka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cocok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string target.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Individu-individu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paling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cocok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dipilih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menghasilkan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proses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seleksi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crossover,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https://pastebin.com/An6mRkC7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39" y="2895563"/>
            <a:ext cx="4519613" cy="1195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8"/>
          <p:cNvSpPr txBox="1">
            <a:spLocks noGrp="1"/>
          </p:cNvSpPr>
          <p:nvPr>
            <p:ph type="title"/>
          </p:nvPr>
        </p:nvSpPr>
        <p:spPr>
          <a:xfrm>
            <a:off x="1039081" y="2475157"/>
            <a:ext cx="51060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target</a:t>
            </a:r>
            <a:endParaRPr dirty="0"/>
          </a:p>
        </p:txBody>
      </p:sp>
      <p:sp>
        <p:nvSpPr>
          <p:cNvPr id="604" name="Google Shape;604;p48"/>
          <p:cNvSpPr txBox="1">
            <a:spLocks noGrp="1"/>
          </p:cNvSpPr>
          <p:nvPr>
            <p:ph type="title" idx="2"/>
          </p:nvPr>
        </p:nvSpPr>
        <p:spPr>
          <a:xfrm>
            <a:off x="1039150" y="1729950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grpSp>
        <p:nvGrpSpPr>
          <p:cNvPr id="606" name="Google Shape;606;p4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607" name="Google Shape;607;p4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1" name="Google Shape;611;p4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Mengganti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nama</a:t>
            </a:r>
            <a:r>
              <a:rPr lang="en-ID" dirty="0">
                <a:solidFill>
                  <a:schemeClr val="accent1"/>
                </a:solidFill>
              </a:rPr>
              <a:t> target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601875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Nama target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diubah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Nama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Mahasiswa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merepresentasi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di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setiap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https://pastebin.com/An6mRkC7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24454" y="1757962"/>
            <a:ext cx="4109946" cy="24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5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3"/>
          <p:cNvSpPr/>
          <p:nvPr/>
        </p:nvSpPr>
        <p:spPr>
          <a:xfrm>
            <a:off x="1532631" y="39098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53"/>
          <p:cNvSpPr/>
          <p:nvPr/>
        </p:nvSpPr>
        <p:spPr>
          <a:xfrm>
            <a:off x="2080775" y="535000"/>
            <a:ext cx="6261600" cy="459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/>
          <p:nvPr/>
        </p:nvSpPr>
        <p:spPr>
          <a:xfrm>
            <a:off x="2415175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3"/>
          <p:cNvSpPr txBox="1">
            <a:spLocks noGrp="1"/>
          </p:cNvSpPr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nama</a:t>
            </a:r>
            <a:endParaRPr dirty="0"/>
          </a:p>
        </p:txBody>
      </p:sp>
      <p:sp>
        <p:nvSpPr>
          <p:cNvPr id="837" name="Google Shape;837;p53"/>
          <p:cNvSpPr txBox="1">
            <a:spLocks noGrp="1"/>
          </p:cNvSpPr>
          <p:nvPr>
            <p:ph type="title" idx="2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cxnSp>
        <p:nvCxnSpPr>
          <p:cNvPr id="839" name="Google Shape;839;p53"/>
          <p:cNvCxnSpPr/>
          <p:nvPr/>
        </p:nvCxnSpPr>
        <p:spPr>
          <a:xfrm rot="10800000" flipH="1">
            <a:off x="2828575" y="4400742"/>
            <a:ext cx="5494200" cy="16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0" name="Google Shape;840;p53"/>
          <p:cNvGrpSpPr/>
          <p:nvPr/>
        </p:nvGrpSpPr>
        <p:grpSpPr>
          <a:xfrm rot="-5400000">
            <a:off x="7593664" y="1799657"/>
            <a:ext cx="772605" cy="196301"/>
            <a:chOff x="2641350" y="846250"/>
            <a:chExt cx="413600" cy="105075"/>
          </a:xfrm>
        </p:grpSpPr>
        <p:sp>
          <p:nvSpPr>
            <p:cNvPr id="841" name="Google Shape;841;p5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53"/>
          <p:cNvGrpSpPr/>
          <p:nvPr/>
        </p:nvGrpSpPr>
        <p:grpSpPr>
          <a:xfrm rot="5400000">
            <a:off x="-847462" y="1804154"/>
            <a:ext cx="3397850" cy="187275"/>
            <a:chOff x="-3237675" y="-1132050"/>
            <a:chExt cx="3397850" cy="187275"/>
          </a:xfrm>
        </p:grpSpPr>
        <p:sp>
          <p:nvSpPr>
            <p:cNvPr id="846" name="Google Shape;846;p5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5" name="Google Shape;855;p53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Menemukan</a:t>
            </a:r>
            <a:r>
              <a:rPr lang="en-ID" dirty="0">
                <a:solidFill>
                  <a:schemeClr val="accent1"/>
                </a:solidFill>
              </a:rPr>
              <a:t> </a:t>
            </a:r>
            <a:r>
              <a:rPr lang="en-ID" dirty="0" err="1">
                <a:solidFill>
                  <a:schemeClr val="accent1"/>
                </a:solidFill>
              </a:rPr>
              <a:t>nama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24169"/>
              </p:ext>
            </p:extLst>
          </p:nvPr>
        </p:nvGraphicFramePr>
        <p:xfrm>
          <a:off x="720001" y="13889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Pada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ke-10,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berhasil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menemukan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“DUKHAAN KAMIMPANGAN"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salah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satu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dalam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Proses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genetika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dimulai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membuat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awal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kromosom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acak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kemudian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evaluasi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kecocokannya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terhadap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target,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yaitu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“DUKHAAN KAMIMPANGAN".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Selanjutnya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populasi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diurutkan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berdasarkan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kecocokan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(fitness)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dilakukan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seleksi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crossover, dan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mutasi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untuk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menciptakan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generasi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baru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Proses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berlanjut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hingga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nama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yang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diinginkan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ditemukan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atau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mencapai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kondisi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berhenti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https://pastebin.com/An6mRkC7</a:t>
                      </a:r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39" y="2945963"/>
            <a:ext cx="4519613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0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60"/>
          <p:cNvSpPr/>
          <p:nvPr/>
        </p:nvSpPr>
        <p:spPr>
          <a:xfrm>
            <a:off x="7119231" y="39114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60"/>
          <p:cNvSpPr/>
          <p:nvPr/>
        </p:nvSpPr>
        <p:spPr>
          <a:xfrm>
            <a:off x="1441200" y="535050"/>
            <a:ext cx="6261600" cy="407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60"/>
          <p:cNvSpPr/>
          <p:nvPr/>
        </p:nvSpPr>
        <p:spPr>
          <a:xfrm>
            <a:off x="1782000" y="832059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60"/>
          <p:cNvSpPr txBox="1">
            <a:spLocks noGrp="1"/>
          </p:cNvSpPr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Banyak </a:t>
            </a:r>
            <a:r>
              <a:rPr lang="en-ID" dirty="0" err="1"/>
              <a:t>populasi</a:t>
            </a:r>
            <a:endParaRPr dirty="0"/>
          </a:p>
        </p:txBody>
      </p:sp>
      <p:sp>
        <p:nvSpPr>
          <p:cNvPr id="1106" name="Google Shape;1106;p60"/>
          <p:cNvSpPr txBox="1">
            <a:spLocks noGrp="1"/>
          </p:cNvSpPr>
          <p:nvPr>
            <p:ph type="title" idx="2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1108" name="Google Shape;1108;p60"/>
          <p:cNvGrpSpPr/>
          <p:nvPr/>
        </p:nvGrpSpPr>
        <p:grpSpPr>
          <a:xfrm>
            <a:off x="5591900" y="1168204"/>
            <a:ext cx="3397850" cy="187275"/>
            <a:chOff x="-3237675" y="-1132050"/>
            <a:chExt cx="3397850" cy="187275"/>
          </a:xfrm>
        </p:grpSpPr>
        <p:sp>
          <p:nvSpPr>
            <p:cNvPr id="1109" name="Google Shape;1109;p60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8" name="Google Shape;1118;p60"/>
          <p:cNvCxnSpPr/>
          <p:nvPr/>
        </p:nvCxnSpPr>
        <p:spPr>
          <a:xfrm rot="10800000" flipH="1">
            <a:off x="2195400" y="3762159"/>
            <a:ext cx="6957300" cy="2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9" name="Google Shape;1119;p60"/>
          <p:cNvGrpSpPr/>
          <p:nvPr/>
        </p:nvGrpSpPr>
        <p:grpSpPr>
          <a:xfrm>
            <a:off x="1125239" y="3675407"/>
            <a:ext cx="772605" cy="196301"/>
            <a:chOff x="2641350" y="846250"/>
            <a:chExt cx="413600" cy="105075"/>
          </a:xfrm>
        </p:grpSpPr>
        <p:sp>
          <p:nvSpPr>
            <p:cNvPr id="1120" name="Google Shape;1120;p6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37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accent1"/>
                </a:solidFill>
              </a:rPr>
              <a:t>Populasi</a:t>
            </a:r>
            <a:r>
              <a:rPr lang="en-ID" dirty="0">
                <a:solidFill>
                  <a:schemeClr val="accent1"/>
                </a:solidFill>
              </a:rPr>
              <a:t> 10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C9766E7-4E74-4806-AF6F-0CEB4C9EE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10956"/>
              </p:ext>
            </p:extLst>
          </p:nvPr>
        </p:nvGraphicFramePr>
        <p:xfrm>
          <a:off x="1143568" y="1576184"/>
          <a:ext cx="7587160" cy="23391734"/>
        </p:xfrm>
        <a:graphic>
          <a:graphicData uri="http://schemas.openxmlformats.org/drawingml/2006/table">
            <a:tbl>
              <a:tblPr firstRow="1" bandRow="1">
                <a:tableStyleId>{72085E68-6C1E-4142-8BCA-EE8D16ABF514}</a:tableStyleId>
              </a:tblPr>
              <a:tblGrid>
                <a:gridCol w="7587160">
                  <a:extLst>
                    <a:ext uri="{9D8B030D-6E8A-4147-A177-3AD203B41FA5}">
                      <a16:colId xmlns:a16="http://schemas.microsoft.com/office/drawing/2014/main" val="2841943210"/>
                    </a:ext>
                  </a:extLst>
                </a:gridCol>
              </a:tblGrid>
              <a:tr h="23391734">
                <a:tc>
                  <a:txBody>
                    <a:bodyPr/>
                    <a:lstStyle/>
                    <a:p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Berikut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adalah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Source Code </a:t>
                      </a:r>
                      <a:r>
                        <a:rPr lang="en-ID" sz="11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dari</a:t>
                      </a:r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Program : </a:t>
                      </a:r>
                    </a:p>
                    <a:p>
                      <a:r>
                        <a:rPr lang="en-ID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https://pastebin.com/8XEujKD7</a:t>
                      </a: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endParaRPr lang="en-ID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  <a:sym typeface="Arial"/>
                      </a:endParaRPr>
                    </a:p>
                    <a:p>
                      <a:endParaRPr lang="en-ID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77084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305527E-95F6-44A1-B4B7-23628FC1B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3568" y="2009962"/>
            <a:ext cx="6499961" cy="22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5560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1088</Words>
  <Application>Microsoft Office PowerPoint</Application>
  <PresentationFormat>On-screen Show (16:9)</PresentationFormat>
  <Paragraphs>105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Nunito</vt:lpstr>
      <vt:lpstr>Bebas Neue</vt:lpstr>
      <vt:lpstr>Arial</vt:lpstr>
      <vt:lpstr>Raleway</vt:lpstr>
      <vt:lpstr>Raleway Medium</vt:lpstr>
      <vt:lpstr>Artificial Intelligence (AI) Startup Business Plan by Slidesgo</vt:lpstr>
      <vt:lpstr>ARTIFICIAL INTELLIGENCE (AI)</vt:lpstr>
      <vt:lpstr>Program python algoritma genetika</vt:lpstr>
      <vt:lpstr>Program algoritma genetika</vt:lpstr>
      <vt:lpstr>Mengganti nama target</vt:lpstr>
      <vt:lpstr>Mengganti nama target</vt:lpstr>
      <vt:lpstr>03.</vt:lpstr>
      <vt:lpstr>Menemukan nama</vt:lpstr>
      <vt:lpstr>Banyak populasi</vt:lpstr>
      <vt:lpstr>Populasi 10</vt:lpstr>
      <vt:lpstr>Populasi 100</vt:lpstr>
      <vt:lpstr>Populasi 10000</vt:lpstr>
      <vt:lpstr>Populasi 100000</vt:lpstr>
      <vt:lpstr>penjelasan</vt:lpstr>
      <vt:lpstr>NILAI PROBABILITAS</vt:lpstr>
      <vt:lpstr>Nilai probabilitas populasi 10.000</vt:lpstr>
      <vt:lpstr>Nilai probabilitas populasi 100.000</vt:lpstr>
      <vt:lpstr>penjelasan</vt:lpstr>
      <vt:lpstr>Perubahan nilai probabilitas</vt:lpstr>
      <vt:lpstr>Nilai probabilitas populasi 10.000</vt:lpstr>
      <vt:lpstr>Nilai probabilitas populasi 100.000</vt:lpstr>
      <vt:lpstr>Penjelasan isi  algoritma genetika</vt:lpstr>
      <vt:lpstr>penjelasan</vt:lpstr>
      <vt:lpstr>penjelasan</vt:lpstr>
      <vt:lpstr>penjelasan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Dukhaan</dc:creator>
  <cp:lastModifiedBy>dukhaank@outlook.com</cp:lastModifiedBy>
  <cp:revision>27</cp:revision>
  <dcterms:modified xsi:type="dcterms:W3CDTF">2024-04-20T08:42:35Z</dcterms:modified>
</cp:coreProperties>
</file>