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Poppins Black"/>
      <p:bold r:id="rId21"/>
      <p:boldItalic r:id="rId22"/>
    </p:embeddedFont>
    <p:embeddedFont>
      <p:font typeface="Barlow"/>
      <p:regular r:id="rId23"/>
      <p:bold r:id="rId24"/>
      <p:italic r:id="rId25"/>
      <p:boldItalic r:id="rId26"/>
    </p:embeddedFont>
    <p:embeddedFont>
      <p:font typeface="Poppins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Black-boldItalic.fntdata"/><Relationship Id="rId21" Type="http://schemas.openxmlformats.org/officeDocument/2006/relationships/font" Target="fonts/PoppinsBlack-bold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28" Type="http://schemas.openxmlformats.org/officeDocument/2006/relationships/font" Target="fonts/PoppinsExtraBold-boldItalic.fntdata"/><Relationship Id="rId27" Type="http://schemas.openxmlformats.org/officeDocument/2006/relationships/font" Target="fonts/Poppi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Dušan Mirčić, Luna Rančić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rule placement using evolutionary algorithms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Kombinovane metode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1" name="Google Shape;791;p34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Optimizacione tehnike inspirisane prirodnim procesima evolucije, koje koriste princip selekcije, mutacije i rekombinacije da bi pronašle optimalna rešenja kompleksnih problema.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2" name="Google Shape;792;p34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Metoda koja omogućava obradu nepreciznih i neodređenih informacija, koristeći kontinualne vrednosti pripadnosti umesto binarnih (tačno/ne-tačno) izjava, što omogućava bolje modeliranje složenih realnih sistema i ljudskog razmišljanja.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3" name="Google Shape;793;p34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logika</a:t>
            </a:r>
            <a:endParaRPr/>
          </a:p>
        </p:txBody>
      </p:sp>
      <p:sp>
        <p:nvSpPr>
          <p:cNvPr id="794" name="Google Shape;794;p34"/>
          <p:cNvSpPr txBox="1"/>
          <p:nvPr>
            <p:ph idx="4" type="subTitle"/>
          </p:nvPr>
        </p:nvSpPr>
        <p:spPr>
          <a:xfrm>
            <a:off x="4869051" y="2037225"/>
            <a:ext cx="2740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Genetski algoritmi</a:t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2723645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5853342" y="15001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5966005" y="1614163"/>
            <a:ext cx="341675" cy="338900"/>
          </a:xfrm>
          <a:custGeom>
            <a:rect b="b" l="l" r="r" t="t"/>
            <a:pathLst>
              <a:path extrusionOk="0" h="13556" w="13667">
                <a:moveTo>
                  <a:pt x="7857" y="3499"/>
                </a:moveTo>
                <a:cubicBezTo>
                  <a:pt x="8037" y="3556"/>
                  <a:pt x="8216" y="3639"/>
                  <a:pt x="8382" y="3722"/>
                </a:cubicBezTo>
                <a:lnTo>
                  <a:pt x="8382" y="4329"/>
                </a:lnTo>
                <a:cubicBezTo>
                  <a:pt x="8216" y="4220"/>
                  <a:pt x="8037" y="4137"/>
                  <a:pt x="7857" y="4067"/>
                </a:cubicBezTo>
                <a:lnTo>
                  <a:pt x="7857" y="3499"/>
                </a:lnTo>
                <a:close/>
                <a:moveTo>
                  <a:pt x="7330" y="2434"/>
                </a:moveTo>
                <a:lnTo>
                  <a:pt x="7330" y="7304"/>
                </a:lnTo>
                <a:lnTo>
                  <a:pt x="6267" y="7304"/>
                </a:lnTo>
                <a:lnTo>
                  <a:pt x="6267" y="2434"/>
                </a:lnTo>
                <a:close/>
                <a:moveTo>
                  <a:pt x="7857" y="4648"/>
                </a:moveTo>
                <a:cubicBezTo>
                  <a:pt x="8050" y="4731"/>
                  <a:pt x="8229" y="4854"/>
                  <a:pt x="8382" y="4993"/>
                </a:cubicBezTo>
                <a:lnTo>
                  <a:pt x="8382" y="7304"/>
                </a:lnTo>
                <a:lnTo>
                  <a:pt x="7857" y="7304"/>
                </a:lnTo>
                <a:lnTo>
                  <a:pt x="7857" y="4648"/>
                </a:lnTo>
                <a:close/>
                <a:moveTo>
                  <a:pt x="9972" y="525"/>
                </a:moveTo>
                <a:lnTo>
                  <a:pt x="9972" y="7304"/>
                </a:lnTo>
                <a:lnTo>
                  <a:pt x="8923" y="7304"/>
                </a:lnTo>
                <a:lnTo>
                  <a:pt x="8923" y="525"/>
                </a:lnTo>
                <a:close/>
                <a:moveTo>
                  <a:pt x="12628" y="4343"/>
                </a:moveTo>
                <a:lnTo>
                  <a:pt x="12628" y="7304"/>
                </a:lnTo>
                <a:lnTo>
                  <a:pt x="11562" y="7304"/>
                </a:lnTo>
                <a:lnTo>
                  <a:pt x="11562" y="4343"/>
                </a:lnTo>
                <a:close/>
                <a:moveTo>
                  <a:pt x="5740" y="4648"/>
                </a:moveTo>
                <a:lnTo>
                  <a:pt x="5740" y="7304"/>
                </a:lnTo>
                <a:lnTo>
                  <a:pt x="5587" y="7304"/>
                </a:lnTo>
                <a:cubicBezTo>
                  <a:pt x="5451" y="7304"/>
                  <a:pt x="5338" y="7400"/>
                  <a:pt x="5311" y="7539"/>
                </a:cubicBezTo>
                <a:cubicBezTo>
                  <a:pt x="5298" y="7705"/>
                  <a:pt x="5421" y="7841"/>
                  <a:pt x="5574" y="7841"/>
                </a:cubicBezTo>
                <a:lnTo>
                  <a:pt x="8936" y="7841"/>
                </a:lnTo>
                <a:cubicBezTo>
                  <a:pt x="8535" y="8645"/>
                  <a:pt x="7718" y="9156"/>
                  <a:pt x="6805" y="9156"/>
                </a:cubicBezTo>
                <a:cubicBezTo>
                  <a:pt x="4289" y="9143"/>
                  <a:pt x="3512" y="5767"/>
                  <a:pt x="5740" y="4648"/>
                </a:cubicBezTo>
                <a:close/>
                <a:moveTo>
                  <a:pt x="3804" y="9365"/>
                </a:moveTo>
                <a:cubicBezTo>
                  <a:pt x="3927" y="9515"/>
                  <a:pt x="4066" y="9654"/>
                  <a:pt x="4219" y="9780"/>
                </a:cubicBezTo>
                <a:lnTo>
                  <a:pt x="3844" y="10165"/>
                </a:lnTo>
                <a:lnTo>
                  <a:pt x="3416" y="9737"/>
                </a:lnTo>
                <a:lnTo>
                  <a:pt x="3804" y="9365"/>
                </a:lnTo>
                <a:close/>
                <a:moveTo>
                  <a:pt x="5740" y="3499"/>
                </a:moveTo>
                <a:lnTo>
                  <a:pt x="5740" y="4067"/>
                </a:lnTo>
                <a:cubicBezTo>
                  <a:pt x="4621" y="4495"/>
                  <a:pt x="3887" y="5574"/>
                  <a:pt x="3887" y="6776"/>
                </a:cubicBezTo>
                <a:cubicBezTo>
                  <a:pt x="3910" y="8622"/>
                  <a:pt x="5374" y="9676"/>
                  <a:pt x="6841" y="9676"/>
                </a:cubicBezTo>
                <a:cubicBezTo>
                  <a:pt x="7925" y="9676"/>
                  <a:pt x="9011" y="9100"/>
                  <a:pt x="9517" y="7841"/>
                </a:cubicBezTo>
                <a:lnTo>
                  <a:pt x="10085" y="7841"/>
                </a:lnTo>
                <a:cubicBezTo>
                  <a:pt x="9627" y="9252"/>
                  <a:pt x="8312" y="10222"/>
                  <a:pt x="6805" y="10222"/>
                </a:cubicBezTo>
                <a:cubicBezTo>
                  <a:pt x="2891" y="10165"/>
                  <a:pt x="2048" y="4744"/>
                  <a:pt x="5740" y="3499"/>
                </a:cubicBezTo>
                <a:close/>
                <a:moveTo>
                  <a:pt x="3031" y="10095"/>
                </a:moveTo>
                <a:lnTo>
                  <a:pt x="3486" y="10554"/>
                </a:lnTo>
                <a:lnTo>
                  <a:pt x="1288" y="12904"/>
                </a:lnTo>
                <a:cubicBezTo>
                  <a:pt x="1213" y="12985"/>
                  <a:pt x="1102" y="13023"/>
                  <a:pt x="990" y="13023"/>
                </a:cubicBezTo>
                <a:cubicBezTo>
                  <a:pt x="873" y="13023"/>
                  <a:pt x="755" y="12982"/>
                  <a:pt x="677" y="12904"/>
                </a:cubicBezTo>
                <a:cubicBezTo>
                  <a:pt x="524" y="12751"/>
                  <a:pt x="511" y="12449"/>
                  <a:pt x="677" y="12296"/>
                </a:cubicBezTo>
                <a:lnTo>
                  <a:pt x="3031" y="10095"/>
                </a:lnTo>
                <a:close/>
                <a:moveTo>
                  <a:pt x="8657" y="1"/>
                </a:moveTo>
                <a:cubicBezTo>
                  <a:pt x="8508" y="1"/>
                  <a:pt x="8382" y="110"/>
                  <a:pt x="8382" y="263"/>
                </a:cubicBezTo>
                <a:lnTo>
                  <a:pt x="8382" y="3124"/>
                </a:lnTo>
                <a:cubicBezTo>
                  <a:pt x="8216" y="3058"/>
                  <a:pt x="8037" y="3002"/>
                  <a:pt x="7857" y="2945"/>
                </a:cubicBezTo>
                <a:lnTo>
                  <a:pt x="7857" y="2172"/>
                </a:lnTo>
                <a:cubicBezTo>
                  <a:pt x="7857" y="2019"/>
                  <a:pt x="7745" y="1909"/>
                  <a:pt x="7595" y="1909"/>
                </a:cubicBezTo>
                <a:lnTo>
                  <a:pt x="6002" y="1909"/>
                </a:lnTo>
                <a:cubicBezTo>
                  <a:pt x="5852" y="1909"/>
                  <a:pt x="5740" y="2019"/>
                  <a:pt x="5740" y="2172"/>
                </a:cubicBezTo>
                <a:lnTo>
                  <a:pt x="5740" y="2945"/>
                </a:lnTo>
                <a:cubicBezTo>
                  <a:pt x="3167" y="3639"/>
                  <a:pt x="2005" y="6749"/>
                  <a:pt x="3472" y="8950"/>
                </a:cubicBezTo>
                <a:lnTo>
                  <a:pt x="305" y="11921"/>
                </a:lnTo>
                <a:cubicBezTo>
                  <a:pt x="126" y="12087"/>
                  <a:pt x="27" y="12323"/>
                  <a:pt x="13" y="12572"/>
                </a:cubicBezTo>
                <a:cubicBezTo>
                  <a:pt x="0" y="13098"/>
                  <a:pt x="446" y="13556"/>
                  <a:pt x="953" y="13556"/>
                </a:cubicBezTo>
                <a:cubicBezTo>
                  <a:pt x="967" y="13556"/>
                  <a:pt x="982" y="13555"/>
                  <a:pt x="996" y="13554"/>
                </a:cubicBezTo>
                <a:cubicBezTo>
                  <a:pt x="1258" y="13554"/>
                  <a:pt x="1494" y="13458"/>
                  <a:pt x="1660" y="13279"/>
                </a:cubicBezTo>
                <a:lnTo>
                  <a:pt x="4634" y="10112"/>
                </a:lnTo>
                <a:cubicBezTo>
                  <a:pt x="5292" y="10551"/>
                  <a:pt x="6033" y="10753"/>
                  <a:pt x="6766" y="10753"/>
                </a:cubicBezTo>
                <a:cubicBezTo>
                  <a:pt x="8480" y="10753"/>
                  <a:pt x="10152" y="9644"/>
                  <a:pt x="10636" y="7841"/>
                </a:cubicBezTo>
                <a:lnTo>
                  <a:pt x="13322" y="7841"/>
                </a:lnTo>
                <a:cubicBezTo>
                  <a:pt x="13667" y="7828"/>
                  <a:pt x="13667" y="7317"/>
                  <a:pt x="13322" y="7304"/>
                </a:cubicBezTo>
                <a:lnTo>
                  <a:pt x="13156" y="7304"/>
                </a:lnTo>
                <a:lnTo>
                  <a:pt x="13156" y="4080"/>
                </a:lnTo>
                <a:cubicBezTo>
                  <a:pt x="13156" y="3928"/>
                  <a:pt x="13043" y="3818"/>
                  <a:pt x="12890" y="3818"/>
                </a:cubicBezTo>
                <a:lnTo>
                  <a:pt x="11300" y="3818"/>
                </a:lnTo>
                <a:cubicBezTo>
                  <a:pt x="11147" y="3818"/>
                  <a:pt x="11038" y="3928"/>
                  <a:pt x="11038" y="4080"/>
                </a:cubicBezTo>
                <a:lnTo>
                  <a:pt x="11038" y="7304"/>
                </a:lnTo>
                <a:lnTo>
                  <a:pt x="10513" y="7304"/>
                </a:lnTo>
                <a:lnTo>
                  <a:pt x="10513" y="263"/>
                </a:lnTo>
                <a:cubicBezTo>
                  <a:pt x="10513" y="110"/>
                  <a:pt x="10387" y="1"/>
                  <a:pt x="102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2831120" y="1631338"/>
            <a:ext cx="352050" cy="304525"/>
          </a:xfrm>
          <a:custGeom>
            <a:rect b="b" l="l" r="r" t="t"/>
            <a:pathLst>
              <a:path extrusionOk="0" h="12181" w="14082">
                <a:moveTo>
                  <a:pt x="3252" y="539"/>
                </a:moveTo>
                <a:cubicBezTo>
                  <a:pt x="4005" y="539"/>
                  <a:pt x="4759" y="625"/>
                  <a:pt x="5285" y="798"/>
                </a:cubicBezTo>
                <a:cubicBezTo>
                  <a:pt x="5810" y="964"/>
                  <a:pt x="5976" y="1143"/>
                  <a:pt x="5976" y="1213"/>
                </a:cubicBezTo>
                <a:cubicBezTo>
                  <a:pt x="5700" y="1711"/>
                  <a:pt x="4067" y="1877"/>
                  <a:pt x="3250" y="1877"/>
                </a:cubicBezTo>
                <a:cubicBezTo>
                  <a:pt x="3223" y="1877"/>
                  <a:pt x="3195" y="1877"/>
                  <a:pt x="3165" y="1877"/>
                </a:cubicBezTo>
                <a:cubicBezTo>
                  <a:pt x="2339" y="1877"/>
                  <a:pt x="794" y="1694"/>
                  <a:pt x="528" y="1213"/>
                </a:cubicBezTo>
                <a:cubicBezTo>
                  <a:pt x="528" y="1143"/>
                  <a:pt x="694" y="964"/>
                  <a:pt x="1219" y="798"/>
                </a:cubicBezTo>
                <a:cubicBezTo>
                  <a:pt x="1745" y="625"/>
                  <a:pt x="2498" y="539"/>
                  <a:pt x="3252" y="539"/>
                </a:cubicBezTo>
                <a:close/>
                <a:moveTo>
                  <a:pt x="5989" y="1903"/>
                </a:moveTo>
                <a:lnTo>
                  <a:pt x="5989" y="2707"/>
                </a:lnTo>
                <a:cubicBezTo>
                  <a:pt x="5711" y="3199"/>
                  <a:pt x="4184" y="3371"/>
                  <a:pt x="3357" y="3371"/>
                </a:cubicBezTo>
                <a:cubicBezTo>
                  <a:pt x="3326" y="3371"/>
                  <a:pt x="3296" y="3371"/>
                  <a:pt x="3267" y="3370"/>
                </a:cubicBezTo>
                <a:cubicBezTo>
                  <a:pt x="3239" y="3371"/>
                  <a:pt x="3210" y="3371"/>
                  <a:pt x="3180" y="3371"/>
                </a:cubicBezTo>
                <a:cubicBezTo>
                  <a:pt x="2340" y="3371"/>
                  <a:pt x="808" y="3188"/>
                  <a:pt x="541" y="2707"/>
                </a:cubicBezTo>
                <a:lnTo>
                  <a:pt x="541" y="1903"/>
                </a:lnTo>
                <a:cubicBezTo>
                  <a:pt x="1177" y="2243"/>
                  <a:pt x="2221" y="2414"/>
                  <a:pt x="3265" y="2414"/>
                </a:cubicBezTo>
                <a:cubicBezTo>
                  <a:pt x="4309" y="2414"/>
                  <a:pt x="5353" y="2243"/>
                  <a:pt x="5989" y="1903"/>
                </a:cubicBezTo>
                <a:close/>
                <a:moveTo>
                  <a:pt x="5989" y="3397"/>
                </a:moveTo>
                <a:lnTo>
                  <a:pt x="5989" y="4200"/>
                </a:lnTo>
                <a:cubicBezTo>
                  <a:pt x="5711" y="4693"/>
                  <a:pt x="4184" y="4865"/>
                  <a:pt x="3357" y="4865"/>
                </a:cubicBezTo>
                <a:cubicBezTo>
                  <a:pt x="3326" y="4865"/>
                  <a:pt x="3296" y="4865"/>
                  <a:pt x="3267" y="4864"/>
                </a:cubicBezTo>
                <a:cubicBezTo>
                  <a:pt x="3237" y="4865"/>
                  <a:pt x="3206" y="4865"/>
                  <a:pt x="3174" y="4865"/>
                </a:cubicBezTo>
                <a:cubicBezTo>
                  <a:pt x="2333" y="4865"/>
                  <a:pt x="807" y="4693"/>
                  <a:pt x="541" y="4200"/>
                </a:cubicBezTo>
                <a:lnTo>
                  <a:pt x="541" y="3397"/>
                </a:lnTo>
                <a:cubicBezTo>
                  <a:pt x="1177" y="3737"/>
                  <a:pt x="2221" y="3907"/>
                  <a:pt x="3265" y="3907"/>
                </a:cubicBezTo>
                <a:cubicBezTo>
                  <a:pt x="4309" y="3907"/>
                  <a:pt x="5353" y="3737"/>
                  <a:pt x="5989" y="3397"/>
                </a:cubicBezTo>
                <a:close/>
                <a:moveTo>
                  <a:pt x="5989" y="4891"/>
                </a:moveTo>
                <a:lnTo>
                  <a:pt x="5989" y="5694"/>
                </a:lnTo>
                <a:cubicBezTo>
                  <a:pt x="5713" y="6205"/>
                  <a:pt x="4053" y="6371"/>
                  <a:pt x="3267" y="6371"/>
                </a:cubicBezTo>
                <a:cubicBezTo>
                  <a:pt x="2463" y="6371"/>
                  <a:pt x="804" y="6205"/>
                  <a:pt x="541" y="5694"/>
                </a:cubicBezTo>
                <a:lnTo>
                  <a:pt x="541" y="4891"/>
                </a:lnTo>
                <a:cubicBezTo>
                  <a:pt x="1177" y="5231"/>
                  <a:pt x="2221" y="5401"/>
                  <a:pt x="3265" y="5401"/>
                </a:cubicBezTo>
                <a:cubicBezTo>
                  <a:pt x="4309" y="5401"/>
                  <a:pt x="5353" y="5231"/>
                  <a:pt x="5989" y="4891"/>
                </a:cubicBezTo>
                <a:close/>
                <a:moveTo>
                  <a:pt x="8176" y="9249"/>
                </a:moveTo>
                <a:cubicBezTo>
                  <a:pt x="8701" y="9263"/>
                  <a:pt x="8701" y="10023"/>
                  <a:pt x="8176" y="10036"/>
                </a:cubicBezTo>
                <a:cubicBezTo>
                  <a:pt x="7954" y="10036"/>
                  <a:pt x="7775" y="9870"/>
                  <a:pt x="7775" y="9651"/>
                </a:cubicBezTo>
                <a:cubicBezTo>
                  <a:pt x="7775" y="9429"/>
                  <a:pt x="7954" y="9249"/>
                  <a:pt x="8176" y="9249"/>
                </a:cubicBezTo>
                <a:close/>
                <a:moveTo>
                  <a:pt x="8209" y="7546"/>
                </a:moveTo>
                <a:cubicBezTo>
                  <a:pt x="8909" y="7546"/>
                  <a:pt x="9613" y="7834"/>
                  <a:pt x="10112" y="8459"/>
                </a:cubicBezTo>
                <a:cubicBezTo>
                  <a:pt x="10164" y="8521"/>
                  <a:pt x="10238" y="8554"/>
                  <a:pt x="10319" y="8554"/>
                </a:cubicBezTo>
                <a:cubicBezTo>
                  <a:pt x="10347" y="8554"/>
                  <a:pt x="10375" y="8550"/>
                  <a:pt x="10404" y="8542"/>
                </a:cubicBezTo>
                <a:cubicBezTo>
                  <a:pt x="10513" y="8506"/>
                  <a:pt x="10624" y="8489"/>
                  <a:pt x="10733" y="8489"/>
                </a:cubicBezTo>
                <a:cubicBezTo>
                  <a:pt x="11329" y="8489"/>
                  <a:pt x="11879" y="8990"/>
                  <a:pt x="11868" y="9621"/>
                </a:cubicBezTo>
                <a:cubicBezTo>
                  <a:pt x="11868" y="9774"/>
                  <a:pt x="11994" y="9887"/>
                  <a:pt x="12147" y="9887"/>
                </a:cubicBezTo>
                <a:cubicBezTo>
                  <a:pt x="13309" y="9927"/>
                  <a:pt x="13309" y="11613"/>
                  <a:pt x="12147" y="11656"/>
                </a:cubicBezTo>
                <a:lnTo>
                  <a:pt x="5604" y="11656"/>
                </a:lnTo>
                <a:cubicBezTo>
                  <a:pt x="4538" y="11630"/>
                  <a:pt x="4412" y="10119"/>
                  <a:pt x="5451" y="9900"/>
                </a:cubicBezTo>
                <a:lnTo>
                  <a:pt x="7290" y="9900"/>
                </a:lnTo>
                <a:cubicBezTo>
                  <a:pt x="7432" y="10350"/>
                  <a:pt x="7803" y="10561"/>
                  <a:pt x="8172" y="10561"/>
                </a:cubicBezTo>
                <a:cubicBezTo>
                  <a:pt x="8631" y="10561"/>
                  <a:pt x="9088" y="10236"/>
                  <a:pt x="9103" y="9638"/>
                </a:cubicBezTo>
                <a:cubicBezTo>
                  <a:pt x="9088" y="9045"/>
                  <a:pt x="8627" y="8717"/>
                  <a:pt x="8166" y="8717"/>
                </a:cubicBezTo>
                <a:cubicBezTo>
                  <a:pt x="7798" y="8717"/>
                  <a:pt x="7431" y="8925"/>
                  <a:pt x="7290" y="9372"/>
                </a:cubicBezTo>
                <a:lnTo>
                  <a:pt x="5770" y="9372"/>
                </a:lnTo>
                <a:cubicBezTo>
                  <a:pt x="6086" y="8213"/>
                  <a:pt x="7143" y="7546"/>
                  <a:pt x="8209" y="7546"/>
                </a:cubicBezTo>
                <a:close/>
                <a:moveTo>
                  <a:pt x="3258" y="0"/>
                </a:moveTo>
                <a:cubicBezTo>
                  <a:pt x="1640" y="0"/>
                  <a:pt x="22" y="404"/>
                  <a:pt x="0" y="1213"/>
                </a:cubicBezTo>
                <a:lnTo>
                  <a:pt x="0" y="5707"/>
                </a:lnTo>
                <a:cubicBezTo>
                  <a:pt x="0" y="6484"/>
                  <a:pt x="1507" y="6856"/>
                  <a:pt x="3001" y="6899"/>
                </a:cubicBezTo>
                <a:lnTo>
                  <a:pt x="3001" y="9638"/>
                </a:lnTo>
                <a:cubicBezTo>
                  <a:pt x="3001" y="9787"/>
                  <a:pt x="3114" y="9900"/>
                  <a:pt x="3267" y="9900"/>
                </a:cubicBezTo>
                <a:lnTo>
                  <a:pt x="4512" y="9900"/>
                </a:lnTo>
                <a:cubicBezTo>
                  <a:pt x="3781" y="10809"/>
                  <a:pt x="4449" y="12181"/>
                  <a:pt x="5600" y="12181"/>
                </a:cubicBezTo>
                <a:cubicBezTo>
                  <a:pt x="5606" y="12181"/>
                  <a:pt x="5611" y="12181"/>
                  <a:pt x="5617" y="12181"/>
                </a:cubicBezTo>
                <a:lnTo>
                  <a:pt x="12160" y="12181"/>
                </a:lnTo>
                <a:cubicBezTo>
                  <a:pt x="13889" y="12141"/>
                  <a:pt x="14082" y="9721"/>
                  <a:pt x="12409" y="9389"/>
                </a:cubicBezTo>
                <a:cubicBezTo>
                  <a:pt x="12298" y="8570"/>
                  <a:pt x="11565" y="7957"/>
                  <a:pt x="10759" y="7957"/>
                </a:cubicBezTo>
                <a:cubicBezTo>
                  <a:pt x="10650" y="7957"/>
                  <a:pt x="10540" y="7968"/>
                  <a:pt x="10430" y="7991"/>
                </a:cubicBezTo>
                <a:cubicBezTo>
                  <a:pt x="9818" y="7322"/>
                  <a:pt x="9011" y="7014"/>
                  <a:pt x="8213" y="7014"/>
                </a:cubicBezTo>
                <a:cubicBezTo>
                  <a:pt x="6867" y="7014"/>
                  <a:pt x="5545" y="7888"/>
                  <a:pt x="5215" y="9372"/>
                </a:cubicBezTo>
                <a:lnTo>
                  <a:pt x="3529" y="9372"/>
                </a:lnTo>
                <a:lnTo>
                  <a:pt x="3529" y="6899"/>
                </a:lnTo>
                <a:cubicBezTo>
                  <a:pt x="5023" y="6856"/>
                  <a:pt x="6517" y="6484"/>
                  <a:pt x="6517" y="5707"/>
                </a:cubicBezTo>
                <a:lnTo>
                  <a:pt x="6517" y="1213"/>
                </a:lnTo>
                <a:cubicBezTo>
                  <a:pt x="6495" y="404"/>
                  <a:pt x="4877" y="0"/>
                  <a:pt x="3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5"/>
          <p:cNvSpPr txBox="1"/>
          <p:nvPr>
            <p:ph type="title"/>
          </p:nvPr>
        </p:nvSpPr>
        <p:spPr>
          <a:xfrm>
            <a:off x="2085025" y="1564950"/>
            <a:ext cx="5150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Evolutivni pristup</a:t>
            </a:r>
            <a:endParaRPr/>
          </a:p>
        </p:txBody>
      </p:sp>
      <p:sp>
        <p:nvSpPr>
          <p:cNvPr id="804" name="Google Shape;804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05" name="Google Shape;805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06" name="Google Shape;806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07" name="Google Shape;807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8" name="Google Shape;808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10" name="Google Shape;810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1" name="Google Shape;811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13" name="Google Shape;813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4" name="Google Shape;814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16" name="Google Shape;816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7" name="Google Shape;817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19" name="Google Shape;819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20" name="Google Shape;820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22" name="Google Shape;822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3" name="Google Shape;823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Koraci genetskog algoritma</a:t>
            </a:r>
            <a:endParaRPr/>
          </a:p>
        </p:txBody>
      </p:sp>
      <p:sp>
        <p:nvSpPr>
          <p:cNvPr id="829" name="Google Shape;829;p36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Ostatak nove populacije se popunjava tako sto se bira iz selekcije metodom turnira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Njihovim ukrstanjem dobijamo decu (svako dete ima neku verovatnocu za mutaciju)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 nas su mutacije brisanje dodavanja ili izmena nekog pravila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Dobijenoj deci se racuna fitness i integrisu se u populaciju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 gena</a:t>
            </a:r>
            <a:endParaRPr/>
          </a:p>
        </p:txBody>
      </p:sp>
      <p:sp>
        <p:nvSpPr>
          <p:cNvPr id="830" name="Google Shape;830;p36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Inicijalizacija populacije, stvaramo potpuno nasumicne jedinke sa jednim pravilom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 svaku jedinku se racuna fitness na skupu podataka za treniranje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Jedinke se sortiraju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Izdvoji se najboljih [elitizam] broj jedinki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Koristeci najbolje jedinke, formira se nova populacija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7"/>
          <p:cNvSpPr txBox="1"/>
          <p:nvPr>
            <p:ph type="title"/>
          </p:nvPr>
        </p:nvSpPr>
        <p:spPr>
          <a:xfrm>
            <a:off x="1768500" y="1318725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[0,1,1,0,0,2,1]</a:t>
            </a:r>
            <a:endParaRPr/>
          </a:p>
        </p:txBody>
      </p:sp>
      <p:sp>
        <p:nvSpPr>
          <p:cNvPr id="836" name="Google Shape;836;p37"/>
          <p:cNvSpPr txBox="1"/>
          <p:nvPr/>
        </p:nvSpPr>
        <p:spPr>
          <a:xfrm>
            <a:off x="5259325" y="3553875"/>
            <a:ext cx="347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PRIMER JEDINKE SA JEDNIM GENOM</a:t>
            </a:r>
            <a:endParaRPr sz="2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8"/>
          <p:cNvSpPr txBox="1"/>
          <p:nvPr>
            <p:ph idx="1" type="subTitle"/>
          </p:nvPr>
        </p:nvSpPr>
        <p:spPr>
          <a:xfrm>
            <a:off x="240700" y="1081900"/>
            <a:ext cx="8686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Poppins Black"/>
                <a:ea typeface="Poppins Black"/>
                <a:cs typeface="Poppins Black"/>
                <a:sym typeface="Poppins Black"/>
              </a:rPr>
              <a:t>[0,1,1,0,0,1,1,0,1,1,0,0,2,1]</a:t>
            </a:r>
            <a:endParaRPr sz="5200"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8"/>
          <p:cNvSpPr txBox="1"/>
          <p:nvPr>
            <p:ph type="title"/>
          </p:nvPr>
        </p:nvSpPr>
        <p:spPr>
          <a:xfrm>
            <a:off x="2622700" y="356672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PRIMER JEDINKE SA 2 GENA</a:t>
            </a:r>
            <a:endParaRPr sz="2100"/>
          </a:p>
        </p:txBody>
      </p:sp>
      <p:grpSp>
        <p:nvGrpSpPr>
          <p:cNvPr id="843" name="Google Shape;843;p38"/>
          <p:cNvGrpSpPr/>
          <p:nvPr/>
        </p:nvGrpSpPr>
        <p:grpSpPr>
          <a:xfrm flipH="1" rot="10800000">
            <a:off x="-1544774" y="3310577"/>
            <a:ext cx="3296400" cy="703085"/>
            <a:chOff x="-12" y="3628590"/>
            <a:chExt cx="3296400" cy="703085"/>
          </a:xfrm>
        </p:grpSpPr>
        <p:grpSp>
          <p:nvGrpSpPr>
            <p:cNvPr id="844" name="Google Shape;844;p3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845" name="Google Shape;845;p3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6" name="Google Shape;846;p3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7" name="Google Shape;847;p3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848" name="Google Shape;848;p3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49" name="Google Shape;849;p3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851" name="Google Shape;851;p3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2" name="Google Shape;852;p3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3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854" name="Google Shape;854;p3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5" name="Google Shape;855;p3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6" name="Google Shape;856;p38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857" name="Google Shape;857;p38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9" name="Google Shape;859;p3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2" name="Google Shape;862;p3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3" name="Google Shape;863;p38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864" name="Google Shape;864;p38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" name="Google Shape;865;p38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8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867" name="Google Shape;867;p3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8" name="Google Shape;868;p3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RESURSI</a:t>
            </a:r>
            <a:endParaRPr/>
          </a:p>
        </p:txBody>
      </p:sp>
      <p:sp>
        <p:nvSpPr>
          <p:cNvPr id="874" name="Google Shape;874;p39"/>
          <p:cNvSpPr txBox="1"/>
          <p:nvPr>
            <p:ph idx="1" type="subTitle"/>
          </p:nvPr>
        </p:nvSpPr>
        <p:spPr>
          <a:xfrm>
            <a:off x="2866800" y="81337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latin typeface="Poppins ExtraBold"/>
                <a:ea typeface="Poppins ExtraBold"/>
                <a:cs typeface="Poppins ExtraBold"/>
                <a:sym typeface="Poppins ExtraBold"/>
              </a:rPr>
              <a:t>Knjige</a:t>
            </a:r>
            <a:endParaRPr sz="1700" u="sng"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Computational Intelligence: An Introduction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Fuzzy Logic Applications in Computer Science and Mathematics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Fusion of Neural Networks, Fuzzy Sets, and Genetic Algorithms: Industrial Applications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Genetic fuzzy systems: evolutionary tuning and learning of fuzzy knowledge bases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Genetic algorithms and fuzzy multiobjective optimization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