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91802D-B4D9-6579-8A7E-4F97185606C7}" name="doan vanduc(ドアン バンドゥック ＴＳＴ □ＳＹ５○Ｓ開)" initials="dvバＴ□" userId="S::vanduc1.doan@glb.toshiba.co.jp::61a586b9-a355-4747-9391-64173a7d4d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9B4D8-D917-4ACE-7F51-C1BEB4E12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BA1EA3-73AB-8ACB-7F24-2F93B2FD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30CE-CBEF-9023-CBD4-4586A19D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E3C01-CC5B-B806-5970-677D35DA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4621FE-1C93-3219-9084-572B6343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8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FE6BC-E3F2-2BCA-80BC-50B3C481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E91240-6B3A-5620-ADB5-C58053967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8884F-A635-0565-B030-85B21602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22C0-7F7C-0D37-2A07-B2F965B0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1A818B-9513-E923-85DA-8335FB0F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7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9764ED-A22F-CFC3-78CF-A7CBB9EF1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E05BBD-DF12-9E29-1A94-181025F1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8346D-047D-01A2-56E0-8729EC4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A5C04-949E-9EC9-3DE0-D2E3E30C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25B52-0F1E-584A-F914-0B20956F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6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8E84A-8CC6-2BD2-8CDB-D923B183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7DADC0-9E2F-B0DE-0FE7-B3BFE3B3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D07F98-751E-C7AC-6C92-DD86E69E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BADAB-1BD6-E436-EBFE-9B7802EE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3E0DE-B4EC-3F84-69DC-B8E7E2D6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A1561-5E68-9CA1-D5AE-0C65AE41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67C64-122B-EE36-74FB-B7ED84BF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A3E7F-F3B6-44E8-2F46-8459E68A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D5BE20-4A71-8277-75BC-5E3FB4D0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551D64-AE98-C5B9-649E-787FAAE8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10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261FB-E3BA-C805-0EA5-2E473B07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B673E2-A443-FC3C-03AE-DBD84FE73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1672FC-6E4D-74C3-CD37-0D854DC64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EAF63B-B298-0966-5F7E-79486082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54E55C-52CC-E8AF-C6C3-D3156F5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56ABC1-85F1-B8D2-B845-F17227B3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24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0FD68-4AA0-51BF-9C77-6F549025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207E4F-C646-F783-3E6D-4E7DE031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91303-E0EA-D749-3961-AD717ACB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C2B67E-704F-4057-05C0-90366DBCC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8944CE-BF47-90F3-F6BF-B2344FEBD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80AC26-D43F-9E6A-68F5-A0B169A7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1DB66B-3485-383F-497E-AFC16276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3F89A5-2988-84BD-26E4-AFA58737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5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3945E-E4D6-E2E4-FF18-678EE6D5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DCC2ED-A6BA-3EF8-7D90-8C86DF33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FAD9D4-6761-83B1-63FC-0471ED7A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D3C095-DCA8-5851-83A9-42CB0176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6A5704-164F-47F3-2EEB-54F50466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460D61-6CC0-4F5A-F79A-D96016E8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598FCA-A2F2-7B13-4B6F-46BAC70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4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0B1D7-8203-3FF7-CE15-8C0ABE28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A1B58-C4A0-4209-9472-DCFFCFC3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38963E-07CD-17F9-DDB1-745EC22F6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026224-6E9F-8B63-CBED-FB9963D2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CC19C6-BDD0-434D-A07E-1771F6FF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297AB1-A1F8-AD07-376E-1A92379B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4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960AC-E8E6-957C-3F78-EC117CFD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E665F0-41E0-8B87-49F1-FBB7AB729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61737F-BFC8-9EF2-29B2-D64CFC3B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A6AB86-B803-2F91-F0D2-3AE88195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E08507-C4BA-8091-E754-53F83E0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D5D784-C369-A208-E20D-DFABDF76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9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E49492-08A7-FAE7-6647-0B34964F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2CE4F1-F1CE-DDB9-56D0-ECB1281D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D9AE96-47A1-D08A-8730-B00F2826D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3CF55-17E5-4D55-7119-939C1992D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B44CD9-AB99-6718-033B-299C17FC5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5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asura.io/docs/latest/auth/authorization/permissions/row-level-permissions/#unrelated-tables-in-permiss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D044C-5D6E-3E33-CB19-4E2CD7A1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/>
              <a:t>1. Authentication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92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BFCEBF-CFE5-4EFE-3A1D-E4CE341702EC}"/>
              </a:ext>
            </a:extLst>
          </p:cNvPr>
          <p:cNvSpPr txBox="1"/>
          <p:nvPr/>
        </p:nvSpPr>
        <p:spPr>
          <a:xfrm>
            <a:off x="309804" y="798708"/>
            <a:ext cx="3647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Prerequisites: Set </a:t>
            </a:r>
            <a:r>
              <a:rPr lang="en-US" altLang="ja-JP" sz="11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Hasura</a:t>
            </a:r>
            <a:r>
              <a:rPr lang="en-US" altLang="ja-JP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environment variables: </a:t>
            </a:r>
          </a:p>
          <a:p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HASURA_GRAPHQL_UNAUTHORIZED_ROLE</a:t>
            </a:r>
            <a:r>
              <a:rPr lang="en-US" altLang="ja-JP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sz="11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"anonymous"</a:t>
            </a:r>
            <a:endParaRPr lang="en-US" altLang="ja-JP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4" descr="Docker Logo, symbol, meaning, history, PNG, brand">
            <a:extLst>
              <a:ext uri="{FF2B5EF4-FFF2-40B4-BE49-F238E27FC236}">
                <a16:creationId xmlns:a16="http://schemas.microsoft.com/office/drawing/2014/main" id="{9FAF033F-506F-17AC-34B0-473A18E0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8" y="3705985"/>
            <a:ext cx="427878" cy="2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extjs&quot; Icon - Download for free – Iconduck">
            <a:extLst>
              <a:ext uri="{FF2B5EF4-FFF2-40B4-BE49-F238E27FC236}">
                <a16:creationId xmlns:a16="http://schemas.microsoft.com/office/drawing/2014/main" id="{D3D07132-91F9-2773-0E1B-CF5F3BFB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2" y="3502712"/>
            <a:ext cx="418878" cy="2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F079DECE-C414-6452-B8EF-8FB2FD306811}"/>
              </a:ext>
            </a:extLst>
          </p:cNvPr>
          <p:cNvSpPr txBox="1"/>
          <p:nvPr/>
        </p:nvSpPr>
        <p:spPr>
          <a:xfrm>
            <a:off x="526150" y="3212199"/>
            <a:ext cx="108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f</a:t>
            </a:r>
            <a:r>
              <a:rPr kumimoji="1" lang="en-US" altLang="ja-JP" sz="1000" dirty="0"/>
              <a:t>rontend:3000</a:t>
            </a:r>
            <a:endParaRPr kumimoji="1" lang="ja-JP" altLang="en-US" sz="1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F307E58-BB1D-FA49-99A9-58C0D05A93F2}"/>
              </a:ext>
            </a:extLst>
          </p:cNvPr>
          <p:cNvSpPr/>
          <p:nvPr/>
        </p:nvSpPr>
        <p:spPr>
          <a:xfrm>
            <a:off x="4900542" y="2210446"/>
            <a:ext cx="2897095" cy="2837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Docker Logo, symbol, meaning, history, PNG, brand">
            <a:extLst>
              <a:ext uri="{FF2B5EF4-FFF2-40B4-BE49-F238E27FC236}">
                <a16:creationId xmlns:a16="http://schemas.microsoft.com/office/drawing/2014/main" id="{3D828F18-EA00-C29F-9811-58556885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42" y="4701311"/>
            <a:ext cx="427878" cy="2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6EA6148-2DDD-FCC6-4702-66A8C11B5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23619" y="2344240"/>
            <a:ext cx="580853" cy="1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62033138-C455-C4FA-7226-208D1D80E7BD}"/>
              </a:ext>
            </a:extLst>
          </p:cNvPr>
          <p:cNvSpPr txBox="1"/>
          <p:nvPr/>
        </p:nvSpPr>
        <p:spPr>
          <a:xfrm>
            <a:off x="4900542" y="2210446"/>
            <a:ext cx="1049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h</a:t>
            </a:r>
            <a:r>
              <a:rPr kumimoji="1" lang="en-US" altLang="ja-JP" sz="1000" dirty="0"/>
              <a:t>asura:8888</a:t>
            </a:r>
            <a:endParaRPr kumimoji="1" lang="ja-JP" altLang="en-US" sz="10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F0BE49A-F198-812A-6727-A70414B08F64}"/>
              </a:ext>
            </a:extLst>
          </p:cNvPr>
          <p:cNvSpPr/>
          <p:nvPr/>
        </p:nvSpPr>
        <p:spPr>
          <a:xfrm>
            <a:off x="526149" y="3200398"/>
            <a:ext cx="1317065" cy="819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0B30C73-CD4C-22DB-9AB4-D5E2A5134857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1843214" y="3610334"/>
            <a:ext cx="3057328" cy="1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AEEE34-6EDC-4079-E79A-CCCD8253EA48}"/>
              </a:ext>
            </a:extLst>
          </p:cNvPr>
          <p:cNvSpPr txBox="1"/>
          <p:nvPr/>
        </p:nvSpPr>
        <p:spPr>
          <a:xfrm>
            <a:off x="1826552" y="3335309"/>
            <a:ext cx="2723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Header: {"X-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-Role": </a:t>
            </a:r>
            <a:r>
              <a:rPr lang="en-US" altLang="ja-JP" sz="11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en-US" altLang="ja-JP" sz="1100" b="0" i="0" dirty="0">
                <a:effectLst/>
                <a:latin typeface="Consolas" panose="020B0609020204030204" pitchFamily="49" charset="0"/>
              </a:rPr>
              <a:t>}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B7B47-9B0D-B2CF-54E5-CC843F8CF2E0}"/>
              </a:ext>
            </a:extLst>
          </p:cNvPr>
          <p:cNvSpPr txBox="1"/>
          <p:nvPr/>
        </p:nvSpPr>
        <p:spPr>
          <a:xfrm>
            <a:off x="1826551" y="3674864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Mutation: login()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Security guard shield - Business &amp; Finance Icons">
            <a:extLst>
              <a:ext uri="{FF2B5EF4-FFF2-40B4-BE49-F238E27FC236}">
                <a16:creationId xmlns:a16="http://schemas.microsoft.com/office/drawing/2014/main" id="{6FF3A69A-4BFC-6387-3FDA-19E98347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00" y="3353445"/>
            <a:ext cx="551329" cy="55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7F7882C-F1E0-118B-0B3B-088CF7E90353}"/>
              </a:ext>
            </a:extLst>
          </p:cNvPr>
          <p:cNvCxnSpPr>
            <a:cxnSpLocks/>
            <a:stCxn id="10" idx="1"/>
            <a:endCxn id="1026" idx="1"/>
          </p:cNvCxnSpPr>
          <p:nvPr/>
        </p:nvCxnSpPr>
        <p:spPr>
          <a:xfrm flipV="1">
            <a:off x="4900542" y="3629110"/>
            <a:ext cx="383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1156F9-E696-FF8B-2F83-4D8E0BBB7DCD}"/>
              </a:ext>
            </a:extLst>
          </p:cNvPr>
          <p:cNvSpPr txBox="1"/>
          <p:nvPr/>
        </p:nvSpPr>
        <p:spPr>
          <a:xfrm>
            <a:off x="26166" y="6144714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 Check Header 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-Role = </a:t>
            </a:r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HASURA_GRAPHQL_UNAUTHORIZED_ROLE?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C2812BD-AF60-E8C2-3F55-5CFD590468FB}"/>
              </a:ext>
            </a:extLst>
          </p:cNvPr>
          <p:cNvSpPr txBox="1"/>
          <p:nvPr/>
        </p:nvSpPr>
        <p:spPr>
          <a:xfrm>
            <a:off x="5378966" y="3889464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(*)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543B389-DD44-305C-98C8-0B27CB75EFA4}"/>
              </a:ext>
            </a:extLst>
          </p:cNvPr>
          <p:cNvCxnSpPr>
            <a:cxnSpLocks/>
            <a:stCxn id="1026" idx="3"/>
            <a:endCxn id="51" idx="1"/>
          </p:cNvCxnSpPr>
          <p:nvPr/>
        </p:nvCxnSpPr>
        <p:spPr>
          <a:xfrm flipV="1">
            <a:off x="5835129" y="3627985"/>
            <a:ext cx="735400" cy="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8FD2883-07C4-E747-2958-28D71AF59161}"/>
              </a:ext>
            </a:extLst>
          </p:cNvPr>
          <p:cNvSpPr/>
          <p:nvPr/>
        </p:nvSpPr>
        <p:spPr>
          <a:xfrm>
            <a:off x="6570529" y="3352320"/>
            <a:ext cx="843516" cy="551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l</a:t>
            </a:r>
            <a:r>
              <a:rPr kumimoji="1" lang="en-US" altLang="ja-JP" sz="1100" dirty="0">
                <a:solidFill>
                  <a:schemeClr val="tx1"/>
                </a:solidFill>
              </a:rPr>
              <a:t>ogin() mutation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8755642-A6C8-442D-7DD2-FB3094162A59}"/>
              </a:ext>
            </a:extLst>
          </p:cNvPr>
          <p:cNvSpPr txBox="1"/>
          <p:nvPr/>
        </p:nvSpPr>
        <p:spPr>
          <a:xfrm>
            <a:off x="178082" y="24820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 Unauthenticated role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F068943-243E-22FD-F6BB-E5D4C4CFAB70}"/>
              </a:ext>
            </a:extLst>
          </p:cNvPr>
          <p:cNvSpPr txBox="1"/>
          <p:nvPr/>
        </p:nvSpPr>
        <p:spPr>
          <a:xfrm>
            <a:off x="5949632" y="3348723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9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cker Logo, symbol, meaning, history, PNG, brand">
            <a:extLst>
              <a:ext uri="{FF2B5EF4-FFF2-40B4-BE49-F238E27FC236}">
                <a16:creationId xmlns:a16="http://schemas.microsoft.com/office/drawing/2014/main" id="{9FAF033F-506F-17AC-34B0-473A18E0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8" y="3705985"/>
            <a:ext cx="427878" cy="2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extjs&quot; Icon - Download for free – Iconduck">
            <a:extLst>
              <a:ext uri="{FF2B5EF4-FFF2-40B4-BE49-F238E27FC236}">
                <a16:creationId xmlns:a16="http://schemas.microsoft.com/office/drawing/2014/main" id="{D3D07132-91F9-2773-0E1B-CF5F3BFB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2" y="3502712"/>
            <a:ext cx="418878" cy="2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F079DECE-C414-6452-B8EF-8FB2FD306811}"/>
              </a:ext>
            </a:extLst>
          </p:cNvPr>
          <p:cNvSpPr txBox="1"/>
          <p:nvPr/>
        </p:nvSpPr>
        <p:spPr>
          <a:xfrm>
            <a:off x="526150" y="3212199"/>
            <a:ext cx="108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f</a:t>
            </a:r>
            <a:r>
              <a:rPr kumimoji="1" lang="en-US" altLang="ja-JP" sz="1000" dirty="0"/>
              <a:t>rontend:3000</a:t>
            </a:r>
            <a:endParaRPr kumimoji="1" lang="ja-JP" altLang="en-US" sz="1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F307E58-BB1D-FA49-99A9-58C0D05A93F2}"/>
              </a:ext>
            </a:extLst>
          </p:cNvPr>
          <p:cNvSpPr/>
          <p:nvPr/>
        </p:nvSpPr>
        <p:spPr>
          <a:xfrm>
            <a:off x="4900542" y="2210446"/>
            <a:ext cx="2897095" cy="2837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Docker Logo, symbol, meaning, history, PNG, brand">
            <a:extLst>
              <a:ext uri="{FF2B5EF4-FFF2-40B4-BE49-F238E27FC236}">
                <a16:creationId xmlns:a16="http://schemas.microsoft.com/office/drawing/2014/main" id="{3D828F18-EA00-C29F-9811-58556885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42" y="4701311"/>
            <a:ext cx="427878" cy="2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6EA6148-2DDD-FCC6-4702-66A8C11B5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23619" y="2344240"/>
            <a:ext cx="580853" cy="1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62033138-C455-C4FA-7226-208D1D80E7BD}"/>
              </a:ext>
            </a:extLst>
          </p:cNvPr>
          <p:cNvSpPr txBox="1"/>
          <p:nvPr/>
        </p:nvSpPr>
        <p:spPr>
          <a:xfrm>
            <a:off x="4900542" y="2210446"/>
            <a:ext cx="1049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h</a:t>
            </a:r>
            <a:r>
              <a:rPr kumimoji="1" lang="en-US" altLang="ja-JP" sz="1000" dirty="0"/>
              <a:t>asura:8888</a:t>
            </a:r>
            <a:endParaRPr kumimoji="1" lang="ja-JP" altLang="en-US" sz="10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F0BE49A-F198-812A-6727-A70414B08F64}"/>
              </a:ext>
            </a:extLst>
          </p:cNvPr>
          <p:cNvSpPr/>
          <p:nvPr/>
        </p:nvSpPr>
        <p:spPr>
          <a:xfrm>
            <a:off x="526149" y="3200398"/>
            <a:ext cx="1317065" cy="819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0B30C73-CD4C-22DB-9AB4-D5E2A5134857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1843214" y="3610334"/>
            <a:ext cx="3057328" cy="1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B7B47-9B0D-B2CF-54E5-CC843F8CF2E0}"/>
              </a:ext>
            </a:extLst>
          </p:cNvPr>
          <p:cNvSpPr txBox="1"/>
          <p:nvPr/>
        </p:nvSpPr>
        <p:spPr>
          <a:xfrm>
            <a:off x="1826551" y="3674864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query: 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user_by_pk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Security guard shield - Business &amp; Finance Icons">
            <a:extLst>
              <a:ext uri="{FF2B5EF4-FFF2-40B4-BE49-F238E27FC236}">
                <a16:creationId xmlns:a16="http://schemas.microsoft.com/office/drawing/2014/main" id="{6FF3A69A-4BFC-6387-3FDA-19E98347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00" y="3353445"/>
            <a:ext cx="551329" cy="55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7F7882C-F1E0-118B-0B3B-088CF7E90353}"/>
              </a:ext>
            </a:extLst>
          </p:cNvPr>
          <p:cNvCxnSpPr>
            <a:cxnSpLocks/>
            <a:stCxn id="10" idx="1"/>
            <a:endCxn id="1026" idx="1"/>
          </p:cNvCxnSpPr>
          <p:nvPr/>
        </p:nvCxnSpPr>
        <p:spPr>
          <a:xfrm flipV="1">
            <a:off x="4900542" y="3629110"/>
            <a:ext cx="383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1156F9-E696-FF8B-2F83-4D8E0BBB7DCD}"/>
              </a:ext>
            </a:extLst>
          </p:cNvPr>
          <p:cNvSpPr txBox="1"/>
          <p:nvPr/>
        </p:nvSpPr>
        <p:spPr>
          <a:xfrm>
            <a:off x="161616" y="5557940"/>
            <a:ext cx="657103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encode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accessToken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by </a:t>
            </a:r>
            <a:r>
              <a:rPr lang="vi-VN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algorithm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1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HS256 </a:t>
            </a:r>
            <a:r>
              <a:rPr lang="en-US" altLang="ja-JP" sz="1100" b="0" dirty="0">
                <a:effectLst/>
                <a:latin typeface="Consolas" panose="020B0609020204030204" pitchFamily="49" charset="0"/>
              </a:rPr>
              <a:t>and</a:t>
            </a:r>
            <a:r>
              <a:rPr lang="en-US" altLang="ja-JP" sz="11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 key=</a:t>
            </a:r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$JWT_ACCESS_TOKEN_SECRET</a:t>
            </a:r>
            <a:endParaRPr lang="en-US" altLang="ja-JP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"x-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IBM Plex Mono Regular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-default-role": 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“</a:t>
            </a:r>
            <a:r>
              <a:rPr lang="en-US" altLang="ja-JP" sz="1100" dirty="0">
                <a:solidFill>
                  <a:srgbClr val="A31515"/>
                </a:solidFill>
                <a:latin typeface="IBM Plex Mono Regular"/>
              </a:rPr>
              <a:t>user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"</a:t>
            </a:r>
            <a:r>
              <a:rPr lang="en-US" altLang="ja-JP" sz="1100" b="0" i="0" dirty="0">
                <a:solidFill>
                  <a:srgbClr val="0451A5"/>
                </a:solidFill>
                <a:effectLst/>
                <a:latin typeface="IBM Plex Mono Regular"/>
              </a:rPr>
              <a:t>,</a:t>
            </a:r>
            <a:b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   "x-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IBM Plex Mono Regular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-allowed-roles": </a:t>
            </a:r>
            <a:r>
              <a:rPr lang="en-US" altLang="ja-JP" sz="1100" b="0" i="0" dirty="0">
                <a:solidFill>
                  <a:srgbClr val="0451A5"/>
                </a:solidFill>
                <a:effectLst/>
                <a:latin typeface="IBM Plex Mono Regular"/>
              </a:rPr>
              <a:t>[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“user”</a:t>
            </a:r>
            <a:r>
              <a:rPr lang="en-US" altLang="ja-JP" sz="1100" b="0" i="0" dirty="0">
                <a:solidFill>
                  <a:srgbClr val="0451A5"/>
                </a:solidFill>
                <a:effectLst/>
                <a:latin typeface="IBM Plex Mono Regular"/>
              </a:rPr>
              <a:t>],</a:t>
            </a:r>
            <a:b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   "x-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IBM Plex Mono Regular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-user-id": 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"123“</a:t>
            </a:r>
            <a:br>
              <a:rPr lang="en-US" altLang="ja-JP" sz="1100" dirty="0">
                <a:solidFill>
                  <a:srgbClr val="0451A5"/>
                </a:solidFill>
                <a:latin typeface="IBM Plex Mono Regular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(**) 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decode 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on </a:t>
            </a:r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HASURA_GRAPHQL_JWT_SECRET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C2812BD-AF60-E8C2-3F55-5CFD590468FB}"/>
              </a:ext>
            </a:extLst>
          </p:cNvPr>
          <p:cNvSpPr txBox="1"/>
          <p:nvPr/>
        </p:nvSpPr>
        <p:spPr>
          <a:xfrm>
            <a:off x="5345303" y="388946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(**)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543B389-DD44-305C-98C8-0B27CB75EFA4}"/>
              </a:ext>
            </a:extLst>
          </p:cNvPr>
          <p:cNvCxnSpPr>
            <a:cxnSpLocks/>
            <a:stCxn id="1026" idx="3"/>
            <a:endCxn id="51" idx="1"/>
          </p:cNvCxnSpPr>
          <p:nvPr/>
        </p:nvCxnSpPr>
        <p:spPr>
          <a:xfrm flipV="1">
            <a:off x="5835129" y="3627985"/>
            <a:ext cx="735399" cy="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8FD2883-07C4-E747-2958-28D71AF59161}"/>
              </a:ext>
            </a:extLst>
          </p:cNvPr>
          <p:cNvSpPr/>
          <p:nvPr/>
        </p:nvSpPr>
        <p:spPr>
          <a:xfrm>
            <a:off x="6570528" y="3352320"/>
            <a:ext cx="1133943" cy="551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u</a:t>
            </a:r>
            <a:r>
              <a:rPr kumimoji="1" lang="en-US" altLang="ja-JP" sz="1100" dirty="0" err="1">
                <a:solidFill>
                  <a:schemeClr val="tx1"/>
                </a:solidFill>
              </a:rPr>
              <a:t>ser_by_pk</a:t>
            </a:r>
            <a:r>
              <a:rPr kumimoji="1" lang="en-US" altLang="ja-JP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query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8755642-A6C8-442D-7DD2-FB3094162A59}"/>
              </a:ext>
            </a:extLst>
          </p:cNvPr>
          <p:cNvSpPr txBox="1"/>
          <p:nvPr/>
        </p:nvSpPr>
        <p:spPr>
          <a:xfrm>
            <a:off x="178082" y="248208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1.2 Authenticated role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640D514-3770-CA5E-CBFE-711926C1C9FE}"/>
              </a:ext>
            </a:extLst>
          </p:cNvPr>
          <p:cNvSpPr txBox="1"/>
          <p:nvPr/>
        </p:nvSpPr>
        <p:spPr>
          <a:xfrm>
            <a:off x="309804" y="798708"/>
            <a:ext cx="6250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Prerequisites: Set </a:t>
            </a:r>
            <a:r>
              <a:rPr lang="en-US" altLang="ja-JP" sz="11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Hasura</a:t>
            </a:r>
            <a:r>
              <a:rPr lang="en-US" altLang="ja-JP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environment variables: </a:t>
            </a:r>
          </a:p>
          <a:p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HASURA_GRAPHQL_JWT_SECRET</a:t>
            </a:r>
            <a:r>
              <a:rPr lang="en-US" altLang="ja-JP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sz="11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'{"type":"HS256","key: </a:t>
            </a:r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${JWT_ACCESS_TOKEN_SECRET}</a:t>
            </a:r>
            <a:r>
              <a:rPr lang="en-US" altLang="ja-JP" sz="11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"}'</a:t>
            </a:r>
            <a:endParaRPr lang="en-US" altLang="ja-JP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81B669-B80A-8A36-3644-1D7DB6EFB425}"/>
              </a:ext>
            </a:extLst>
          </p:cNvPr>
          <p:cNvSpPr txBox="1"/>
          <p:nvPr/>
        </p:nvSpPr>
        <p:spPr>
          <a:xfrm>
            <a:off x="1826552" y="3335309"/>
            <a:ext cx="2954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Header: {“Authorization": </a:t>
            </a:r>
            <a:r>
              <a:rPr lang="en-US" altLang="ja-JP" sz="11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“Bearer "</a:t>
            </a:r>
            <a:r>
              <a:rPr lang="en-US" altLang="ja-JP" sz="1100" b="0" i="0" dirty="0">
                <a:effectLst/>
                <a:latin typeface="Consolas" panose="020B0609020204030204" pitchFamily="49" charset="0"/>
              </a:rPr>
              <a:t>}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pic>
        <p:nvPicPr>
          <p:cNvPr id="15" name="Picture 4" descr="Docker Logo, symbol, meaning, history, PNG, brand">
            <a:extLst>
              <a:ext uri="{FF2B5EF4-FFF2-40B4-BE49-F238E27FC236}">
                <a16:creationId xmlns:a16="http://schemas.microsoft.com/office/drawing/2014/main" id="{ED710641-51AB-FC03-E7B4-A0306D6C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8" y="1917349"/>
            <a:ext cx="427878" cy="2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5102594D-C8F3-FAF3-003E-2F7A370A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5242" y="1735756"/>
            <a:ext cx="418878" cy="20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D810BEE9-1E81-36C7-172F-FAA073EB6435}"/>
              </a:ext>
            </a:extLst>
          </p:cNvPr>
          <p:cNvSpPr txBox="1"/>
          <p:nvPr/>
        </p:nvSpPr>
        <p:spPr>
          <a:xfrm>
            <a:off x="526150" y="1423563"/>
            <a:ext cx="108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backend: 3001</a:t>
            </a:r>
            <a:endParaRPr kumimoji="1" lang="ja-JP" altLang="en-US" sz="1000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041811E2-6AD5-2DF4-3F6C-67C0CD17C456}"/>
              </a:ext>
            </a:extLst>
          </p:cNvPr>
          <p:cNvSpPr/>
          <p:nvPr/>
        </p:nvSpPr>
        <p:spPr>
          <a:xfrm>
            <a:off x="526149" y="1411762"/>
            <a:ext cx="1317065" cy="819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0B6AB84-669A-0CC3-AA01-4E56201F897A}"/>
              </a:ext>
            </a:extLst>
          </p:cNvPr>
          <p:cNvCxnSpPr>
            <a:stCxn id="21" idx="2"/>
            <a:endCxn id="14" idx="0"/>
          </p:cNvCxnSpPr>
          <p:nvPr/>
        </p:nvCxnSpPr>
        <p:spPr>
          <a:xfrm>
            <a:off x="1184682" y="2231633"/>
            <a:ext cx="0" cy="96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CCAE624-6E56-A05A-DBFD-8C9D4667FB4F}"/>
              </a:ext>
            </a:extLst>
          </p:cNvPr>
          <p:cNvSpPr txBox="1"/>
          <p:nvPr/>
        </p:nvSpPr>
        <p:spPr>
          <a:xfrm>
            <a:off x="1184681" y="2494299"/>
            <a:ext cx="27542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accessToken</a:t>
            </a:r>
            <a:r>
              <a:rPr kumimoji="1" lang="en-US" altLang="ja-JP" sz="1100" dirty="0"/>
              <a:t> (*) + </a:t>
            </a:r>
            <a:r>
              <a:rPr kumimoji="1" lang="en-US" altLang="ja-JP" sz="1100" dirty="0" err="1"/>
              <a:t>refreshAccessToken</a:t>
            </a:r>
            <a:endParaRPr kumimoji="1" lang="ja-JP" altLang="en-US" sz="1100" dirty="0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20A49DF3-CDD2-629C-AFD7-11065139206A}"/>
              </a:ext>
            </a:extLst>
          </p:cNvPr>
          <p:cNvSpPr/>
          <p:nvPr/>
        </p:nvSpPr>
        <p:spPr>
          <a:xfrm>
            <a:off x="3473156" y="248208"/>
            <a:ext cx="1247700" cy="543574"/>
          </a:xfrm>
          <a:prstGeom prst="wedgeRectCallout">
            <a:avLst>
              <a:gd name="adj1" fmla="val -50943"/>
              <a:gd name="adj2" fmla="val 9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Recommend: Use RS256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3235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D044C-5D6E-3E33-CB19-4E2CD7A1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/>
              <a:t>2. Authorization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9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64777C-9C17-3F85-7770-A4930CDEADD0}"/>
              </a:ext>
            </a:extLst>
          </p:cNvPr>
          <p:cNvSpPr txBox="1"/>
          <p:nvPr/>
        </p:nvSpPr>
        <p:spPr>
          <a:xfrm>
            <a:off x="178082" y="24820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2.1 </a:t>
            </a:r>
            <a:r>
              <a:rPr kumimoji="1" lang="en-US" altLang="ja-JP" dirty="0" err="1"/>
              <a:t>Hasura</a:t>
            </a:r>
            <a:r>
              <a:rPr kumimoji="1" lang="en-US" altLang="ja-JP" dirty="0"/>
              <a:t> roles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AA3099F-B22F-B572-B6D7-4EEBEEF7E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68628"/>
              </p:ext>
            </p:extLst>
          </p:nvPr>
        </p:nvGraphicFramePr>
        <p:xfrm>
          <a:off x="1299133" y="2111437"/>
          <a:ext cx="9283703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63">
                  <a:extLst>
                    <a:ext uri="{9D8B030D-6E8A-4147-A177-3AD203B41FA5}">
                      <a16:colId xmlns:a16="http://schemas.microsoft.com/office/drawing/2014/main" val="3760163538"/>
                    </a:ext>
                  </a:extLst>
                </a:gridCol>
                <a:gridCol w="1075922">
                  <a:extLst>
                    <a:ext uri="{9D8B030D-6E8A-4147-A177-3AD203B41FA5}">
                      <a16:colId xmlns:a16="http://schemas.microsoft.com/office/drawing/2014/main" val="3734357478"/>
                    </a:ext>
                  </a:extLst>
                </a:gridCol>
                <a:gridCol w="1949823">
                  <a:extLst>
                    <a:ext uri="{9D8B030D-6E8A-4147-A177-3AD203B41FA5}">
                      <a16:colId xmlns:a16="http://schemas.microsoft.com/office/drawing/2014/main" val="2092693603"/>
                    </a:ext>
                  </a:extLst>
                </a:gridCol>
                <a:gridCol w="3268376">
                  <a:extLst>
                    <a:ext uri="{9D8B030D-6E8A-4147-A177-3AD203B41FA5}">
                      <a16:colId xmlns:a16="http://schemas.microsoft.com/office/drawing/2014/main" val="4219177967"/>
                    </a:ext>
                  </a:extLst>
                </a:gridCol>
                <a:gridCol w="2702119">
                  <a:extLst>
                    <a:ext uri="{9D8B030D-6E8A-4147-A177-3AD203B41FA5}">
                      <a16:colId xmlns:a16="http://schemas.microsoft.com/office/drawing/2014/main" val="103268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#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Role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/>
                        <a:t>Permisison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Attach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Description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admin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Full permissions all tables</a:t>
                      </a:r>
                      <a:endParaRPr kumimoji="1" lang="ja-JP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ja-JP" sz="10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Header: {“Authorization": </a:t>
                      </a:r>
                      <a:r>
                        <a:rPr lang="en-US" altLang="ja-JP" sz="10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“Bearer ... (*)"</a:t>
                      </a:r>
                      <a:r>
                        <a:rPr lang="en-US" altLang="ja-JP" sz="10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kumimoji="1" lang="ja-JP" altLang="en-US" sz="1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- </a:t>
                      </a:r>
                      <a:r>
                        <a:rPr kumimoji="1" lang="en-US" altLang="ja-JP" sz="1100" dirty="0" err="1"/>
                        <a:t>Hasura’s</a:t>
                      </a:r>
                      <a:r>
                        <a:rPr kumimoji="1" lang="en-US" altLang="ja-JP" sz="1100" dirty="0"/>
                        <a:t> default role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4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user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Assigned permissions</a:t>
                      </a:r>
                      <a:endParaRPr kumimoji="1" lang="ja-JP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- Add manual on </a:t>
                      </a:r>
                      <a:r>
                        <a:rPr kumimoji="1" lang="en-US" altLang="ja-JP" sz="1100" dirty="0" err="1"/>
                        <a:t>hasura</a:t>
                      </a:r>
                      <a:r>
                        <a:rPr kumimoji="1" lang="en-US" altLang="ja-JP" sz="1100" dirty="0"/>
                        <a:t> console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3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anonymous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Assigned permissions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Header: {"X-</a:t>
                      </a:r>
                      <a:r>
                        <a:rPr lang="en-US" altLang="ja-JP" sz="10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Hasura</a:t>
                      </a:r>
                      <a:r>
                        <a:rPr lang="en-US" altLang="ja-JP" sz="10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-Role": </a:t>
                      </a:r>
                      <a:r>
                        <a:rPr lang="en-US" altLang="ja-JP" sz="10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“anonymous"</a:t>
                      </a:r>
                      <a:r>
                        <a:rPr lang="en-US" altLang="ja-JP" sz="10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kumimoji="1" lang="ja-JP" altLang="en-US" sz="10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- Add manual on </a:t>
                      </a:r>
                      <a:r>
                        <a:rPr kumimoji="1" lang="en-US" altLang="ja-JP" sz="1100" dirty="0" err="1"/>
                        <a:t>hasura</a:t>
                      </a:r>
                      <a:r>
                        <a:rPr kumimoji="1" lang="en-US" altLang="ja-JP" sz="1100" dirty="0"/>
                        <a:t> console</a:t>
                      </a:r>
                      <a:br>
                        <a:rPr kumimoji="1" lang="en-US" altLang="ja-JP" sz="1100" dirty="0"/>
                      </a:br>
                      <a:r>
                        <a:rPr kumimoji="1" lang="en-US" altLang="ja-JP" sz="1100" dirty="0"/>
                        <a:t>- Set</a:t>
                      </a:r>
                      <a:r>
                        <a:rPr kumimoji="1" lang="ja-JP" altLang="en-US" sz="1100" dirty="0"/>
                        <a:t> </a:t>
                      </a:r>
                      <a:r>
                        <a:rPr kumimoji="1" lang="en-US" altLang="ja-JP" sz="1100" dirty="0"/>
                        <a:t>HASURA_GRAPHQL_UNAUTHORIZED_ROLE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0293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FC4BA9-BC95-CF6E-D955-F4A45715DCF7}"/>
              </a:ext>
            </a:extLst>
          </p:cNvPr>
          <p:cNvSpPr txBox="1"/>
          <p:nvPr/>
        </p:nvSpPr>
        <p:spPr>
          <a:xfrm>
            <a:off x="107828" y="5773938"/>
            <a:ext cx="40078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"x-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IBM Plex Mono Regular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-default-role": 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“</a:t>
            </a:r>
            <a:r>
              <a:rPr lang="en-US" altLang="ja-JP" sz="1100" dirty="0">
                <a:solidFill>
                  <a:srgbClr val="A31515"/>
                </a:solidFill>
                <a:latin typeface="IBM Plex Mono Regular"/>
              </a:rPr>
              <a:t>admin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"</a:t>
            </a:r>
            <a:r>
              <a:rPr lang="en-US" altLang="ja-JP" sz="1100" b="0" i="0" dirty="0">
                <a:solidFill>
                  <a:srgbClr val="0451A5"/>
                </a:solidFill>
                <a:effectLst/>
                <a:latin typeface="IBM Plex Mono Regular"/>
              </a:rPr>
              <a:t>,</a:t>
            </a:r>
            <a:b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   "x-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IBM Plex Mono Regular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-allowed-roles": </a:t>
            </a:r>
            <a:r>
              <a:rPr lang="en-US" altLang="ja-JP" sz="1100" b="0" i="0" dirty="0">
                <a:solidFill>
                  <a:srgbClr val="0451A5"/>
                </a:solidFill>
                <a:effectLst/>
                <a:latin typeface="IBM Plex Mono Regular"/>
              </a:rPr>
              <a:t>[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“user, admin”</a:t>
            </a:r>
            <a:r>
              <a:rPr lang="en-US" altLang="ja-JP" sz="1100" b="0" i="0" dirty="0">
                <a:solidFill>
                  <a:srgbClr val="0451A5"/>
                </a:solidFill>
                <a:effectLst/>
                <a:latin typeface="IBM Plex Mono Regular"/>
              </a:rPr>
              <a:t>],</a:t>
            </a:r>
            <a:b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   "x-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IBM Plex Mono Regular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-user-id": 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"123“</a:t>
            </a:r>
            <a:br>
              <a:rPr lang="en-US" altLang="ja-JP" sz="1100" dirty="0">
                <a:solidFill>
                  <a:srgbClr val="0451A5"/>
                </a:solidFill>
                <a:latin typeface="IBM Plex Mono Regular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5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64777C-9C17-3F85-7770-A4930CDEADD0}"/>
              </a:ext>
            </a:extLst>
          </p:cNvPr>
          <p:cNvSpPr txBox="1"/>
          <p:nvPr/>
        </p:nvSpPr>
        <p:spPr>
          <a:xfrm>
            <a:off x="178082" y="248208"/>
            <a:ext cx="705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2.2 Custom roles (table roles) + </a:t>
            </a:r>
            <a:r>
              <a:rPr kumimoji="1" lang="en-US" altLang="ja-JP" dirty="0" err="1"/>
              <a:t>pemissions</a:t>
            </a:r>
            <a:r>
              <a:rPr kumimoji="1" lang="en-US" altLang="ja-JP" dirty="0"/>
              <a:t> (table permissions)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AA3099F-B22F-B572-B6D7-4EEBEEF7E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59016"/>
              </p:ext>
            </p:extLst>
          </p:nvPr>
        </p:nvGraphicFramePr>
        <p:xfrm>
          <a:off x="996573" y="1442243"/>
          <a:ext cx="85642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1">
                  <a:extLst>
                    <a:ext uri="{9D8B030D-6E8A-4147-A177-3AD203B41FA5}">
                      <a16:colId xmlns:a16="http://schemas.microsoft.com/office/drawing/2014/main" val="3760163538"/>
                    </a:ext>
                  </a:extLst>
                </a:gridCol>
                <a:gridCol w="1412530">
                  <a:extLst>
                    <a:ext uri="{9D8B030D-6E8A-4147-A177-3AD203B41FA5}">
                      <a16:colId xmlns:a16="http://schemas.microsoft.com/office/drawing/2014/main" val="3734357478"/>
                    </a:ext>
                  </a:extLst>
                </a:gridCol>
                <a:gridCol w="3607252">
                  <a:extLst>
                    <a:ext uri="{9D8B030D-6E8A-4147-A177-3AD203B41FA5}">
                      <a16:colId xmlns:a16="http://schemas.microsoft.com/office/drawing/2014/main" val="4219177967"/>
                    </a:ext>
                  </a:extLst>
                </a:gridCol>
                <a:gridCol w="3203682">
                  <a:extLst>
                    <a:ext uri="{9D8B030D-6E8A-4147-A177-3AD203B41FA5}">
                      <a16:colId xmlns:a16="http://schemas.microsoft.com/office/drawing/2014/main" val="103268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#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Role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Assign permission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Description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Editor</a:t>
                      </a:r>
                      <a:endParaRPr kumimoji="1" lang="ja-JP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hlinkClick r:id="rId2"/>
                        </a:rPr>
                        <a:t>Refer to </a:t>
                      </a:r>
                      <a:r>
                        <a:rPr lang="en-US" altLang="ja-JP" sz="1000" dirty="0" err="1">
                          <a:hlinkClick r:id="rId2"/>
                        </a:rPr>
                        <a:t>Hasura</a:t>
                      </a:r>
                      <a:r>
                        <a:rPr lang="en-US" altLang="ja-JP" sz="1000" dirty="0">
                          <a:hlinkClick r:id="rId2"/>
                        </a:rPr>
                        <a:t> document: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hlinkClick r:id="rId2"/>
                        </a:rPr>
                        <a:t>Configure Row Permissions | </a:t>
                      </a:r>
                      <a:r>
                        <a:rPr lang="en-US" altLang="ja-JP" sz="1000" dirty="0" err="1">
                          <a:hlinkClick r:id="rId2"/>
                        </a:rPr>
                        <a:t>Hasura</a:t>
                      </a:r>
                      <a:r>
                        <a:rPr lang="en-US" altLang="ja-JP" sz="1000" dirty="0">
                          <a:hlinkClick r:id="rId2"/>
                        </a:rPr>
                        <a:t> </a:t>
                      </a:r>
                      <a:r>
                        <a:rPr lang="en-US" altLang="ja-JP" sz="1000" dirty="0" err="1">
                          <a:hlinkClick r:id="rId2"/>
                        </a:rPr>
                        <a:t>GraphQL</a:t>
                      </a:r>
                      <a:r>
                        <a:rPr lang="en-US" altLang="ja-JP" sz="1000" dirty="0">
                          <a:hlinkClick r:id="rId2"/>
                        </a:rPr>
                        <a:t> Docs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- Inserted to Roles table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4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HR</a:t>
                      </a:r>
                      <a:endParaRPr kumimoji="1" lang="ja-JP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- Inserted to Roles table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3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Accountant</a:t>
                      </a:r>
                      <a:endParaRPr kumimoji="1" lang="ja-JP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Header: {"X-</a:t>
                      </a:r>
                      <a:r>
                        <a:rPr lang="en-US" altLang="ja-JP" sz="10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Hasura</a:t>
                      </a:r>
                      <a:r>
                        <a:rPr lang="en-US" altLang="ja-JP" sz="10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-Role": </a:t>
                      </a:r>
                      <a:r>
                        <a:rPr lang="en-US" altLang="ja-JP" sz="10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“anonymous"</a:t>
                      </a:r>
                      <a:r>
                        <a:rPr lang="en-US" altLang="ja-JP" sz="10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kumimoji="1" lang="ja-JP" altLang="en-US" sz="10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- Inserted to Roles table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02933"/>
                  </a:ext>
                </a:extLst>
              </a:tr>
            </a:tbl>
          </a:graphicData>
        </a:graphic>
      </p:graphicFrame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F37E085A-D686-3314-C7AE-18744B1F9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2116"/>
              </p:ext>
            </p:extLst>
          </p:nvPr>
        </p:nvGraphicFramePr>
        <p:xfrm>
          <a:off x="996573" y="3596222"/>
          <a:ext cx="86257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47">
                  <a:extLst>
                    <a:ext uri="{9D8B030D-6E8A-4147-A177-3AD203B41FA5}">
                      <a16:colId xmlns:a16="http://schemas.microsoft.com/office/drawing/2014/main" val="3760163538"/>
                    </a:ext>
                  </a:extLst>
                </a:gridCol>
                <a:gridCol w="1421130">
                  <a:extLst>
                    <a:ext uri="{9D8B030D-6E8A-4147-A177-3AD203B41FA5}">
                      <a16:colId xmlns:a16="http://schemas.microsoft.com/office/drawing/2014/main" val="3734357478"/>
                    </a:ext>
                  </a:extLst>
                </a:gridCol>
                <a:gridCol w="3762777">
                  <a:extLst>
                    <a:ext uri="{9D8B030D-6E8A-4147-A177-3AD203B41FA5}">
                      <a16:colId xmlns:a16="http://schemas.microsoft.com/office/drawing/2014/main" val="4219177967"/>
                    </a:ext>
                  </a:extLst>
                </a:gridCol>
                <a:gridCol w="3110863">
                  <a:extLst>
                    <a:ext uri="{9D8B030D-6E8A-4147-A177-3AD203B41FA5}">
                      <a16:colId xmlns:a16="http://schemas.microsoft.com/office/drawing/2014/main" val="103268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#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Permission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Assign permission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Description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select_user</a:t>
                      </a:r>
                      <a:endParaRPr kumimoji="1" lang="ja-JP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hlinkClick r:id="rId2"/>
                        </a:rPr>
                        <a:t>Refer to </a:t>
                      </a:r>
                      <a:r>
                        <a:rPr lang="en-US" altLang="ja-JP" sz="1000" dirty="0" err="1">
                          <a:hlinkClick r:id="rId2"/>
                        </a:rPr>
                        <a:t>Hasura</a:t>
                      </a:r>
                      <a:r>
                        <a:rPr lang="en-US" altLang="ja-JP" sz="1000" dirty="0">
                          <a:hlinkClick r:id="rId2"/>
                        </a:rPr>
                        <a:t> document: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hlinkClick r:id="rId2"/>
                        </a:rPr>
                        <a:t>Configure Row Permissions | </a:t>
                      </a:r>
                      <a:r>
                        <a:rPr lang="en-US" altLang="ja-JP" sz="1000" dirty="0" err="1">
                          <a:hlinkClick r:id="rId2"/>
                        </a:rPr>
                        <a:t>Hasura</a:t>
                      </a:r>
                      <a:r>
                        <a:rPr lang="en-US" altLang="ja-JP" sz="1000" dirty="0">
                          <a:hlinkClick r:id="rId2"/>
                        </a:rPr>
                        <a:t> </a:t>
                      </a:r>
                      <a:r>
                        <a:rPr lang="en-US" altLang="ja-JP" sz="1000" dirty="0" err="1">
                          <a:hlinkClick r:id="rId2"/>
                        </a:rPr>
                        <a:t>GraphQL</a:t>
                      </a:r>
                      <a:r>
                        <a:rPr lang="en-US" altLang="ja-JP" sz="1000" dirty="0">
                          <a:hlinkClick r:id="rId2"/>
                        </a:rPr>
                        <a:t> Docs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- Inserted to Permissions table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4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insert_user</a:t>
                      </a:r>
                      <a:endParaRPr kumimoji="1" lang="ja-JP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- Inserted to Permissions table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3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update_user</a:t>
                      </a:r>
                      <a:endParaRPr kumimoji="1" lang="ja-JP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Header: {"X-</a:t>
                      </a:r>
                      <a:r>
                        <a:rPr lang="en-US" altLang="ja-JP" sz="10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Hasura</a:t>
                      </a:r>
                      <a:r>
                        <a:rPr lang="en-US" altLang="ja-JP" sz="10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-Role": </a:t>
                      </a:r>
                      <a:r>
                        <a:rPr lang="en-US" altLang="ja-JP" sz="10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“anonymous"</a:t>
                      </a:r>
                      <a:r>
                        <a:rPr lang="en-US" altLang="ja-JP" sz="10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kumimoji="1" lang="ja-JP" altLang="en-US" sz="1000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- Inserted to Permissions table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0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80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393</Words>
  <Application>Microsoft Office PowerPoint</Application>
  <PresentationFormat>ワイド画面</PresentationFormat>
  <Paragraphs>80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IBM Plex Mono Regular</vt:lpstr>
      <vt:lpstr>游ゴシック</vt:lpstr>
      <vt:lpstr>游ゴシック Light</vt:lpstr>
      <vt:lpstr>Arial</vt:lpstr>
      <vt:lpstr>Consolas</vt:lpstr>
      <vt:lpstr>Office テーマ</vt:lpstr>
      <vt:lpstr>1. Authentication</vt:lpstr>
      <vt:lpstr>PowerPoint プレゼンテーション</vt:lpstr>
      <vt:lpstr>PowerPoint プレゼンテーション</vt:lpstr>
      <vt:lpstr>2. Authorization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doan vanduc(ドアン バンドゥック ＴＳＴ □ＳＹ５○Ｓ開)</dc:creator>
  <cp:lastModifiedBy>doan vanduc(ドアン バンドゥック ＴＳＴ □ＳＹ５○Ｓ開)</cp:lastModifiedBy>
  <cp:revision>23</cp:revision>
  <dcterms:created xsi:type="dcterms:W3CDTF">2023-11-30T04:41:11Z</dcterms:created>
  <dcterms:modified xsi:type="dcterms:W3CDTF">2023-11-30T06:44:46Z</dcterms:modified>
</cp:coreProperties>
</file>