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c Doan" initials="DD" lastIdx="4" clrIdx="0">
    <p:extLst>
      <p:ext uri="{19B8F6BF-5375-455C-9EA6-DF929625EA0E}">
        <p15:presenceInfo xmlns:p15="http://schemas.microsoft.com/office/powerpoint/2012/main" userId="bff299afb0dff65a" providerId="Windows Live"/>
      </p:ext>
    </p:extLst>
  </p:cmAuthor>
  <p:cmAuthor id="2" name="doan vanduc(ドアン バンドゥック ＴＳＴ □ＳＹ５○Ｓ開)" initials="dvバＴ□" lastIdx="1" clrIdx="1">
    <p:extLst>
      <p:ext uri="{19B8F6BF-5375-455C-9EA6-DF929625EA0E}">
        <p15:presenceInfo xmlns:p15="http://schemas.microsoft.com/office/powerpoint/2012/main" userId="S::vanduc1.doan@glb.toshiba.co.jp::61a586b9-a355-4747-9391-64173a7d4d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0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4T22:47:11.840" idx="1">
    <p:pos x="871" y="1726"/>
    <p:text>Run "hasura migrate create ..." in /hasura path</p:text>
    <p:extLst>
      <p:ext uri="{C676402C-5697-4E1C-873F-D02D1690AC5C}">
        <p15:threadingInfo xmlns:p15="http://schemas.microsoft.com/office/powerpoint/2012/main" timeZoneBias="-540"/>
      </p:ext>
    </p:extLst>
  </p:cm>
  <p:cm authorId="1" dt="2023-11-24T22:47:43.555" idx="2">
    <p:pos x="2326" y="1726"/>
    <p:text>Run "yarn typeorm-model-generator" in /backend path</p:text>
    <p:extLst>
      <p:ext uri="{C676402C-5697-4E1C-873F-D02D1690AC5C}">
        <p15:threadingInfo xmlns:p15="http://schemas.microsoft.com/office/powerpoint/2012/main" timeZoneBias="-540"/>
      </p:ext>
    </p:extLst>
  </p:cm>
  <p:cm authorId="1" dt="2023-11-24T22:49:45.078" idx="3">
    <p:pos x="4608" y="2304"/>
    <p:text>Access "http://localhost:8888/console/remote-schemas/manage/backend/permissions"</p:text>
    <p:extLst>
      <p:ext uri="{C676402C-5697-4E1C-873F-D02D1690AC5C}">
        <p15:threadingInfo xmlns:p15="http://schemas.microsoft.com/office/powerpoint/2012/main" timeZoneBias="-540"/>
      </p:ext>
    </p:extLst>
  </p:cm>
  <p:cm authorId="1" dt="2023-11-24T22:52:31.225" idx="4">
    <p:pos x="4612" y="198"/>
    <p:text>Access "http://localhost:8888/console/data/postgres/schema/public"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C69A-966A-3D6E-A613-86A5F90F1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6E0E0-5CD5-731B-523F-A1F2790AC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FC0D-B396-FC09-7042-286BE4D3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2907-C633-03C1-3E77-FD4966BD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116E3-3939-7E56-049A-30EB2170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61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E5DA-8399-1283-301D-5A97F4D4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6A1EE-AD58-F1DC-8808-F27146AC2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4C321-ED34-D272-047A-C1730855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530B-3632-BACF-CEEE-6DD7454A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E0E6-E2E6-B104-ED55-D8AE8BA2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77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72971-5CC6-1C40-71C9-A1B94FAE2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3322F-7E3F-470B-4B58-9E9952D55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DCC5F-2FA1-04EE-A03D-1902C1A0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39C95-6BCA-A20F-6460-4D301453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D340C-55BC-C1D9-5977-0E8BBDC0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0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3F2A-ED8E-84EB-279A-34320FBC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877E-874D-A73F-6275-D730A1DD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DECFC-6D61-9F4A-4556-E284AADB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1558B-7E01-B4D1-8C4A-71E3D0DE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ADD81-064C-8EB6-6E22-296E52AC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93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4F85-C81B-C173-8805-30935E71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0154A-6078-FB63-8A67-1596076B3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41F4-3FD1-3A82-A824-2F98CC20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A3E4-0F53-A09C-6EF5-B62B8C6D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2087-ACEC-771F-1D4A-74DC8940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ACBB-1E6C-8043-96ED-7682F8A1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A85E-6FE3-6FAA-D297-7742E9E04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ED1A0-BF9E-6252-49B4-FF3BE1F66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5AFBD-FF5A-4839-C2A0-215B60B0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39CAD-7CB4-6B2A-8B92-D38D4B2C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910A-BF6F-6672-127A-F37CCF8F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89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3F23-E02A-51C5-89FD-8A5D35C6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EE2E7-3926-3EE4-EC98-B75A2B1B9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03E52-1A8F-4333-BB7F-92CD081E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E32B6-0688-7A59-3363-84E1D072C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CA42E-79A1-8294-0EFA-3DDC27E65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4F93D-A7BB-7E4B-49FC-B5480DF9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61D6B-1EB4-BC3F-1B4F-BA32E573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E7E64-684F-91BC-A212-88EA9A11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87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FA8D-7A8E-80D0-F76F-CDA972A8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386DF-5BA5-AF5F-2577-1434E836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66BDB-7B7E-2F03-B54C-6E21E72D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43C17-E9AB-8A69-0782-FC637FBA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46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066D6-22AE-4D1C-641F-D485896A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A08F2-0B35-070E-F264-BB3B31EF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A0ABC-45F0-056A-78A4-210C54BE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47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D90F-16F0-5D19-1C03-6D0CD035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8459-CA08-9045-1093-2F5E4232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9DB68-67BF-568B-F3B2-7C2BAE09A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B6128-69B9-61F3-9810-0C52C064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30E5D-FD1E-324A-9728-E71C3237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FEF78-1B60-AB46-8286-F4B34C7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2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7B2-228E-39AB-E34F-C81B0F01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0B4B2-4E60-ED52-4D8A-DF049EAE8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4FD56-720D-7CDB-FE1E-A6D2A6EAA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07E8-A914-AF6B-619F-FF528A38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D57B8-D957-50DB-B0EE-DF7B2473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2424D-2E7B-96E2-85C2-53962E9C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02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5E440-288C-FC7B-88C2-B57606C5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F45DF-0BD3-E5AD-CE4F-CEE889F1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7501D-EED0-60C2-41C3-7F007C891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D5E33-2695-47EE-B8DC-C99F4C2CA62B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C582-133F-8204-D146-C5AD305DD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381DD-641E-82E4-6575-FFE32D80D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27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895407-1E50-4EDD-4F2C-636D965E780E}"/>
              </a:ext>
            </a:extLst>
          </p:cNvPr>
          <p:cNvSpPr/>
          <p:nvPr/>
        </p:nvSpPr>
        <p:spPr>
          <a:xfrm>
            <a:off x="558800" y="2842231"/>
            <a:ext cx="1667934" cy="1041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nextjs&quot; Icon - Download for free – Iconduck">
            <a:extLst>
              <a:ext uri="{FF2B5EF4-FFF2-40B4-BE49-F238E27FC236}">
                <a16:creationId xmlns:a16="http://schemas.microsoft.com/office/drawing/2014/main" id="{652C76D1-A4A2-0B9C-22C7-11A77EC2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33" y="3202858"/>
            <a:ext cx="530468" cy="32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40DA6D-6E82-3CE5-A308-3FD09FE9B78D}"/>
              </a:ext>
            </a:extLst>
          </p:cNvPr>
          <p:cNvSpPr/>
          <p:nvPr/>
        </p:nvSpPr>
        <p:spPr>
          <a:xfrm>
            <a:off x="5778499" y="1990513"/>
            <a:ext cx="1667934" cy="1041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4" descr="Docker Logo, symbol, meaning, history, PNG, brand">
            <a:extLst>
              <a:ext uri="{FF2B5EF4-FFF2-40B4-BE49-F238E27FC236}">
                <a16:creationId xmlns:a16="http://schemas.microsoft.com/office/drawing/2014/main" id="{6F9E1BC8-DB5B-0FD2-6DC6-05EF8AEB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99" y="2650913"/>
            <a:ext cx="54186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68128-0085-FC8C-A3A9-923BCF5B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4669" y="2401974"/>
            <a:ext cx="735594" cy="21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5BB7D5-A5FB-E382-DF3A-ACA55E5236C3}"/>
              </a:ext>
            </a:extLst>
          </p:cNvPr>
          <p:cNvSpPr/>
          <p:nvPr/>
        </p:nvSpPr>
        <p:spPr>
          <a:xfrm>
            <a:off x="9503832" y="2897613"/>
            <a:ext cx="1667934" cy="1041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4" descr="Docker Logo, symbol, meaning, history, PNG, brand">
            <a:extLst>
              <a:ext uri="{FF2B5EF4-FFF2-40B4-BE49-F238E27FC236}">
                <a16:creationId xmlns:a16="http://schemas.microsoft.com/office/drawing/2014/main" id="{CA0F9283-CA01-E791-614C-D90C9493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832" y="3558013"/>
            <a:ext cx="54186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DEE071-BCA8-45C6-8333-BBA3ADB09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45642" y="3225292"/>
            <a:ext cx="384313" cy="38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7FA99E-499E-3042-E334-A92835FA889A}"/>
              </a:ext>
            </a:extLst>
          </p:cNvPr>
          <p:cNvSpPr txBox="1"/>
          <p:nvPr/>
        </p:nvSpPr>
        <p:spPr>
          <a:xfrm>
            <a:off x="558800" y="2871367"/>
            <a:ext cx="1675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host.docker.internal</a:t>
            </a:r>
            <a:r>
              <a:rPr kumimoji="1" lang="en-US" altLang="ja-JP" sz="1000" dirty="0"/>
              <a:t>:3000</a:t>
            </a:r>
            <a:endParaRPr kumimoji="1" lang="ja-JP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7244D-A2DB-224C-99E4-93BF47184269}"/>
              </a:ext>
            </a:extLst>
          </p:cNvPr>
          <p:cNvSpPr txBox="1"/>
          <p:nvPr/>
        </p:nvSpPr>
        <p:spPr>
          <a:xfrm>
            <a:off x="5778499" y="1994328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h</a:t>
            </a:r>
            <a:r>
              <a:rPr kumimoji="1" lang="en-US" altLang="ja-JP" sz="1100" dirty="0"/>
              <a:t>asura:8888</a:t>
            </a:r>
            <a:endParaRPr kumimoji="1" lang="ja-JP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E3F3D3-1736-3C55-019A-0D0946B3D51F}"/>
              </a:ext>
            </a:extLst>
          </p:cNvPr>
          <p:cNvSpPr txBox="1"/>
          <p:nvPr/>
        </p:nvSpPr>
        <p:spPr>
          <a:xfrm>
            <a:off x="9503832" y="2897613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d</a:t>
            </a:r>
            <a:r>
              <a:rPr kumimoji="1" lang="en-US" altLang="ja-JP" sz="1100" dirty="0"/>
              <a:t>atabase:5432</a:t>
            </a:r>
            <a:endParaRPr kumimoji="1" lang="ja-JP" alt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30E78-ED77-359E-4295-5B1A6039E08A}"/>
              </a:ext>
            </a:extLst>
          </p:cNvPr>
          <p:cNvSpPr/>
          <p:nvPr/>
        </p:nvSpPr>
        <p:spPr>
          <a:xfrm>
            <a:off x="5778499" y="4654424"/>
            <a:ext cx="1667934" cy="1041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99750-CAAF-5D0A-3BE5-E576C5FD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76744" y="5007263"/>
            <a:ext cx="671444" cy="3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FA8AA1-BF11-A442-F681-8EFCB8192A53}"/>
              </a:ext>
            </a:extLst>
          </p:cNvPr>
          <p:cNvSpPr txBox="1"/>
          <p:nvPr/>
        </p:nvSpPr>
        <p:spPr>
          <a:xfrm>
            <a:off x="5778499" y="4658239"/>
            <a:ext cx="1675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host.docker.internal</a:t>
            </a:r>
            <a:r>
              <a:rPr kumimoji="1" lang="en-US" altLang="ja-JP" sz="1000" dirty="0"/>
              <a:t>:3001</a:t>
            </a:r>
            <a:endParaRPr kumimoji="1" lang="ja-JP" altLang="en-US" sz="10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49DD4A9-8089-4B58-562C-77E22FF0A0CA}"/>
              </a:ext>
            </a:extLst>
          </p:cNvPr>
          <p:cNvCxnSpPr>
            <a:cxnSpLocks/>
            <a:stCxn id="4" idx="3"/>
            <a:endCxn id="1042" idx="1"/>
          </p:cNvCxnSpPr>
          <p:nvPr/>
        </p:nvCxnSpPr>
        <p:spPr>
          <a:xfrm flipV="1">
            <a:off x="2226734" y="2513595"/>
            <a:ext cx="1759618" cy="849336"/>
          </a:xfrm>
          <a:prstGeom prst="bentConnector3">
            <a:avLst>
              <a:gd name="adj1" fmla="val 20047"/>
            </a:avLst>
          </a:prstGeom>
          <a:ln w="19050">
            <a:solidFill>
              <a:srgbClr val="F117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710C0F-B6A9-CA11-AF7B-3AA630E1D1DA}"/>
              </a:ext>
            </a:extLst>
          </p:cNvPr>
          <p:cNvSpPr txBox="1"/>
          <p:nvPr/>
        </p:nvSpPr>
        <p:spPr>
          <a:xfrm>
            <a:off x="7490673" y="2055883"/>
            <a:ext cx="1877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Buil</a:t>
            </a:r>
            <a:r>
              <a:rPr lang="en-US" altLang="ja-JP" sz="1000" dirty="0"/>
              <a:t>t-in queries, mutations,..</a:t>
            </a:r>
          </a:p>
          <a:p>
            <a:r>
              <a:rPr lang="en-US" altLang="ja-JP" sz="1000" dirty="0"/>
              <a:t> </a:t>
            </a:r>
            <a:r>
              <a:rPr kumimoji="1" lang="en-US" altLang="ja-JP" sz="1000" dirty="0"/>
              <a:t>(CRUD)</a:t>
            </a:r>
            <a:endParaRPr kumimoji="1" lang="ja-JP" altLang="en-US" sz="1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9FFB867-9382-66F3-6BB7-89627109087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446433" y="2511213"/>
            <a:ext cx="2057399" cy="9071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5D2E9FB4-4769-C131-2E90-9876C220A131}"/>
              </a:ext>
            </a:extLst>
          </p:cNvPr>
          <p:cNvSpPr txBox="1"/>
          <p:nvPr/>
        </p:nvSpPr>
        <p:spPr>
          <a:xfrm>
            <a:off x="4614116" y="3664934"/>
            <a:ext cx="20697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Customize queries, mutation,..</a:t>
            </a:r>
          </a:p>
          <a:p>
            <a:r>
              <a:rPr kumimoji="1" lang="en-US" altLang="ja-JP" sz="1050" dirty="0"/>
              <a:t> (business logics)</a:t>
            </a:r>
            <a:endParaRPr kumimoji="1" lang="ja-JP" altLang="en-US" sz="1050" dirty="0"/>
          </a:p>
        </p:txBody>
      </p:sp>
      <p:pic>
        <p:nvPicPr>
          <p:cNvPr id="1042" name="Picture 10" descr="Graphql logo - Social media &amp; Logos Icons">
            <a:extLst>
              <a:ext uri="{FF2B5EF4-FFF2-40B4-BE49-F238E27FC236}">
                <a16:creationId xmlns:a16="http://schemas.microsoft.com/office/drawing/2014/main" id="{8F302669-6A50-F667-864A-9E50E368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352" y="2356654"/>
            <a:ext cx="627764" cy="31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FFC878A8-3A22-CB3D-194F-2B9403488309}"/>
              </a:ext>
            </a:extLst>
          </p:cNvPr>
          <p:cNvCxnSpPr>
            <a:cxnSpLocks/>
            <a:stCxn id="1042" idx="3"/>
            <a:endCxn id="5" idx="1"/>
          </p:cNvCxnSpPr>
          <p:nvPr/>
        </p:nvCxnSpPr>
        <p:spPr>
          <a:xfrm flipV="1">
            <a:off x="4614116" y="2511213"/>
            <a:ext cx="1164383" cy="2382"/>
          </a:xfrm>
          <a:prstGeom prst="straightConnector1">
            <a:avLst/>
          </a:prstGeom>
          <a:ln w="19050">
            <a:solidFill>
              <a:srgbClr val="F117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BF8D2A06-B322-4BFD-40D0-FD2968F003C4}"/>
              </a:ext>
            </a:extLst>
          </p:cNvPr>
          <p:cNvCxnSpPr>
            <a:cxnSpLocks/>
            <a:stCxn id="4" idx="2"/>
            <a:endCxn id="1071" idx="1"/>
          </p:cNvCxnSpPr>
          <p:nvPr/>
        </p:nvCxnSpPr>
        <p:spPr>
          <a:xfrm rot="16200000" flipH="1">
            <a:off x="1829567" y="3446831"/>
            <a:ext cx="1717692" cy="2591292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id="{56F8DB3A-DE25-9632-B755-CDDBF90A415A}"/>
              </a:ext>
            </a:extLst>
          </p:cNvPr>
          <p:cNvSpPr txBox="1"/>
          <p:nvPr/>
        </p:nvSpPr>
        <p:spPr>
          <a:xfrm>
            <a:off x="2246625" y="5329693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Restful API</a:t>
            </a:r>
            <a:endParaRPr kumimoji="1" lang="ja-JP" altLang="en-US" sz="1050" dirty="0"/>
          </a:p>
        </p:txBody>
      </p:sp>
      <p:pic>
        <p:nvPicPr>
          <p:cNvPr id="1071" name="Picture 12" descr="15 fundamental tips on REST API design | by Williams O | Medium">
            <a:extLst>
              <a:ext uri="{FF2B5EF4-FFF2-40B4-BE49-F238E27FC236}">
                <a16:creationId xmlns:a16="http://schemas.microsoft.com/office/drawing/2014/main" id="{271AB592-5331-0C2C-DC9B-73470B06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059" y="5422104"/>
            <a:ext cx="630851" cy="3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4" name="Connector: Elbow 1083">
            <a:extLst>
              <a:ext uri="{FF2B5EF4-FFF2-40B4-BE49-F238E27FC236}">
                <a16:creationId xmlns:a16="http://schemas.microsoft.com/office/drawing/2014/main" id="{368DEC1B-A480-3019-0996-A1F5B77272E2}"/>
              </a:ext>
            </a:extLst>
          </p:cNvPr>
          <p:cNvCxnSpPr>
            <a:cxnSpLocks/>
            <a:stCxn id="1071" idx="3"/>
            <a:endCxn id="14" idx="2"/>
          </p:cNvCxnSpPr>
          <p:nvPr/>
        </p:nvCxnSpPr>
        <p:spPr>
          <a:xfrm>
            <a:off x="4614910" y="5601323"/>
            <a:ext cx="1997556" cy="94501"/>
          </a:xfrm>
          <a:prstGeom prst="bentConnector4">
            <a:avLst>
              <a:gd name="adj1" fmla="val 29125"/>
              <a:gd name="adj2" fmla="val 341902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C9E22F06-8C33-1BE6-6C26-4DE9250B3011}"/>
              </a:ext>
            </a:extLst>
          </p:cNvPr>
          <p:cNvSpPr txBox="1"/>
          <p:nvPr/>
        </p:nvSpPr>
        <p:spPr>
          <a:xfrm>
            <a:off x="143128" y="194733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Infra: Development </a:t>
            </a:r>
            <a:r>
              <a:rPr kumimoji="1" lang="en-US" altLang="ja-JP" dirty="0" err="1"/>
              <a:t>Enviroment</a:t>
            </a:r>
            <a:endParaRPr kumimoji="1" lang="ja-JP" altLang="en-US" dirty="0"/>
          </a:p>
        </p:txBody>
      </p:sp>
      <p:pic>
        <p:nvPicPr>
          <p:cNvPr id="1090" name="Picture 16" descr="Chrome - Free logo icons">
            <a:extLst>
              <a:ext uri="{FF2B5EF4-FFF2-40B4-BE49-F238E27FC236}">
                <a16:creationId xmlns:a16="http://schemas.microsoft.com/office/drawing/2014/main" id="{09DA9C66-AF0C-5BBA-B444-2B2CBFC9B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38" y="1458784"/>
            <a:ext cx="517863" cy="51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FB6C3BF0-4523-BDF7-31EA-860E2464DE6C}"/>
              </a:ext>
            </a:extLst>
          </p:cNvPr>
          <p:cNvCxnSpPr>
            <a:cxnSpLocks/>
            <a:stCxn id="1090" idx="2"/>
            <a:endCxn id="4" idx="0"/>
          </p:cNvCxnSpPr>
          <p:nvPr/>
        </p:nvCxnSpPr>
        <p:spPr>
          <a:xfrm flipH="1">
            <a:off x="1392767" y="1976647"/>
            <a:ext cx="6303" cy="865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2" name="TextBox 1091">
            <a:extLst>
              <a:ext uri="{FF2B5EF4-FFF2-40B4-BE49-F238E27FC236}">
                <a16:creationId xmlns:a16="http://schemas.microsoft.com/office/drawing/2014/main" id="{269ECC2F-5865-0C03-F88D-D2E0AC503ADD}"/>
              </a:ext>
            </a:extLst>
          </p:cNvPr>
          <p:cNvSpPr txBox="1"/>
          <p:nvPr/>
        </p:nvSpPr>
        <p:spPr>
          <a:xfrm>
            <a:off x="638394" y="1129719"/>
            <a:ext cx="1508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http://localhost:3000</a:t>
            </a:r>
            <a:endParaRPr kumimoji="1" lang="ja-JP" altLang="en-US" sz="1050" dirty="0"/>
          </a:p>
        </p:txBody>
      </p:sp>
      <p:cxnSp>
        <p:nvCxnSpPr>
          <p:cNvPr id="41" name="Straight Arrow Connector 1044">
            <a:extLst>
              <a:ext uri="{FF2B5EF4-FFF2-40B4-BE49-F238E27FC236}">
                <a16:creationId xmlns:a16="http://schemas.microsoft.com/office/drawing/2014/main" id="{564E74B5-8746-5AE9-F5E5-629724952362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612466" y="3031913"/>
            <a:ext cx="0" cy="1622511"/>
          </a:xfrm>
          <a:prstGeom prst="straightConnector1">
            <a:avLst/>
          </a:prstGeom>
          <a:ln w="19050">
            <a:solidFill>
              <a:srgbClr val="F117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23">
            <a:extLst>
              <a:ext uri="{FF2B5EF4-FFF2-40B4-BE49-F238E27FC236}">
                <a16:creationId xmlns:a16="http://schemas.microsoft.com/office/drawing/2014/main" id="{C4D22BD7-4212-117C-A4BD-90E39E7A643B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7446433" y="3418313"/>
            <a:ext cx="2057399" cy="175681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8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895407-1E50-4EDD-4F2C-636D965E780E}"/>
              </a:ext>
            </a:extLst>
          </p:cNvPr>
          <p:cNvSpPr/>
          <p:nvPr/>
        </p:nvSpPr>
        <p:spPr>
          <a:xfrm>
            <a:off x="558800" y="2842231"/>
            <a:ext cx="1667934" cy="1041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Docker Logo, symbol, meaning, history, PNG, brand">
            <a:extLst>
              <a:ext uri="{FF2B5EF4-FFF2-40B4-BE49-F238E27FC236}">
                <a16:creationId xmlns:a16="http://schemas.microsoft.com/office/drawing/2014/main" id="{7638CC8E-DB6D-332F-9015-1FD8FB177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502631"/>
            <a:ext cx="54186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xtjs&quot; Icon - Download for free – Iconduck">
            <a:extLst>
              <a:ext uri="{FF2B5EF4-FFF2-40B4-BE49-F238E27FC236}">
                <a16:creationId xmlns:a16="http://schemas.microsoft.com/office/drawing/2014/main" id="{652C76D1-A4A2-0B9C-22C7-11A77EC2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33" y="3202858"/>
            <a:ext cx="530468" cy="32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40DA6D-6E82-3CE5-A308-3FD09FE9B78D}"/>
              </a:ext>
            </a:extLst>
          </p:cNvPr>
          <p:cNvSpPr/>
          <p:nvPr/>
        </p:nvSpPr>
        <p:spPr>
          <a:xfrm>
            <a:off x="5778499" y="1990513"/>
            <a:ext cx="1667934" cy="1041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4" descr="Docker Logo, symbol, meaning, history, PNG, brand">
            <a:extLst>
              <a:ext uri="{FF2B5EF4-FFF2-40B4-BE49-F238E27FC236}">
                <a16:creationId xmlns:a16="http://schemas.microsoft.com/office/drawing/2014/main" id="{6F9E1BC8-DB5B-0FD2-6DC6-05EF8AEB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99" y="2650913"/>
            <a:ext cx="54186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68128-0085-FC8C-A3A9-923BCF5B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4669" y="2401974"/>
            <a:ext cx="735594" cy="21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5BB7D5-A5FB-E382-DF3A-ACA55E5236C3}"/>
              </a:ext>
            </a:extLst>
          </p:cNvPr>
          <p:cNvSpPr/>
          <p:nvPr/>
        </p:nvSpPr>
        <p:spPr>
          <a:xfrm>
            <a:off x="9503832" y="2897613"/>
            <a:ext cx="1667934" cy="1041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4" descr="Docker Logo, symbol, meaning, history, PNG, brand">
            <a:extLst>
              <a:ext uri="{FF2B5EF4-FFF2-40B4-BE49-F238E27FC236}">
                <a16:creationId xmlns:a16="http://schemas.microsoft.com/office/drawing/2014/main" id="{CA0F9283-CA01-E791-614C-D90C9493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832" y="3558013"/>
            <a:ext cx="54186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DEE071-BCA8-45C6-8333-BBA3ADB09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45642" y="3225292"/>
            <a:ext cx="384313" cy="38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7FA99E-499E-3042-E334-A92835FA889A}"/>
              </a:ext>
            </a:extLst>
          </p:cNvPr>
          <p:cNvSpPr txBox="1"/>
          <p:nvPr/>
        </p:nvSpPr>
        <p:spPr>
          <a:xfrm>
            <a:off x="558800" y="2871367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f</a:t>
            </a:r>
            <a:r>
              <a:rPr kumimoji="1" lang="en-US" altLang="ja-JP" sz="1100" dirty="0"/>
              <a:t>rontend:3000</a:t>
            </a:r>
            <a:endParaRPr kumimoji="1" lang="ja-JP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7244D-A2DB-224C-99E4-93BF47184269}"/>
              </a:ext>
            </a:extLst>
          </p:cNvPr>
          <p:cNvSpPr txBox="1"/>
          <p:nvPr/>
        </p:nvSpPr>
        <p:spPr>
          <a:xfrm>
            <a:off x="5778499" y="1994328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h</a:t>
            </a:r>
            <a:r>
              <a:rPr kumimoji="1" lang="en-US" altLang="ja-JP" sz="1100" dirty="0"/>
              <a:t>asura:8888</a:t>
            </a:r>
            <a:endParaRPr kumimoji="1" lang="ja-JP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E3F3D3-1736-3C55-019A-0D0946B3D51F}"/>
              </a:ext>
            </a:extLst>
          </p:cNvPr>
          <p:cNvSpPr txBox="1"/>
          <p:nvPr/>
        </p:nvSpPr>
        <p:spPr>
          <a:xfrm>
            <a:off x="9503832" y="2897613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d</a:t>
            </a:r>
            <a:r>
              <a:rPr kumimoji="1" lang="en-US" altLang="ja-JP" sz="1100" dirty="0"/>
              <a:t>atabase:5432</a:t>
            </a:r>
            <a:endParaRPr kumimoji="1" lang="ja-JP" alt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30E78-ED77-359E-4295-5B1A6039E08A}"/>
              </a:ext>
            </a:extLst>
          </p:cNvPr>
          <p:cNvSpPr/>
          <p:nvPr/>
        </p:nvSpPr>
        <p:spPr>
          <a:xfrm>
            <a:off x="5778499" y="4654424"/>
            <a:ext cx="1667934" cy="1041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4" descr="Docker Logo, symbol, meaning, history, PNG, brand">
            <a:extLst>
              <a:ext uri="{FF2B5EF4-FFF2-40B4-BE49-F238E27FC236}">
                <a16:creationId xmlns:a16="http://schemas.microsoft.com/office/drawing/2014/main" id="{46DA7C4B-0671-54C6-A01A-E3988382E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99" y="5314824"/>
            <a:ext cx="54186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C99750-CAAF-5D0A-3BE5-E576C5FD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76744" y="5007263"/>
            <a:ext cx="671444" cy="3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FA8AA1-BF11-A442-F681-8EFCB8192A53}"/>
              </a:ext>
            </a:extLst>
          </p:cNvPr>
          <p:cNvSpPr txBox="1"/>
          <p:nvPr/>
        </p:nvSpPr>
        <p:spPr>
          <a:xfrm>
            <a:off x="5778499" y="4658239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b</a:t>
            </a:r>
            <a:r>
              <a:rPr kumimoji="1" lang="en-US" altLang="ja-JP" sz="1100" dirty="0"/>
              <a:t>ackend:3001</a:t>
            </a:r>
            <a:endParaRPr kumimoji="1" lang="ja-JP" altLang="en-US" sz="11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49DD4A9-8089-4B58-562C-77E22FF0A0CA}"/>
              </a:ext>
            </a:extLst>
          </p:cNvPr>
          <p:cNvCxnSpPr>
            <a:cxnSpLocks/>
            <a:stCxn id="4" idx="3"/>
            <a:endCxn id="1042" idx="1"/>
          </p:cNvCxnSpPr>
          <p:nvPr/>
        </p:nvCxnSpPr>
        <p:spPr>
          <a:xfrm flipV="1">
            <a:off x="2226734" y="2513595"/>
            <a:ext cx="1759618" cy="849336"/>
          </a:xfrm>
          <a:prstGeom prst="bentConnector3">
            <a:avLst>
              <a:gd name="adj1" fmla="val 20047"/>
            </a:avLst>
          </a:prstGeom>
          <a:ln w="19050">
            <a:solidFill>
              <a:srgbClr val="F117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710C0F-B6A9-CA11-AF7B-3AA630E1D1DA}"/>
              </a:ext>
            </a:extLst>
          </p:cNvPr>
          <p:cNvSpPr txBox="1"/>
          <p:nvPr/>
        </p:nvSpPr>
        <p:spPr>
          <a:xfrm>
            <a:off x="7490673" y="2055883"/>
            <a:ext cx="1877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Buil</a:t>
            </a:r>
            <a:r>
              <a:rPr lang="en-US" altLang="ja-JP" sz="1000" dirty="0"/>
              <a:t>t-in queries, mutations,..</a:t>
            </a:r>
          </a:p>
          <a:p>
            <a:r>
              <a:rPr lang="en-US" altLang="ja-JP" sz="1000" dirty="0"/>
              <a:t> </a:t>
            </a:r>
            <a:r>
              <a:rPr kumimoji="1" lang="en-US" altLang="ja-JP" sz="1000" dirty="0"/>
              <a:t>(CRUD)</a:t>
            </a:r>
            <a:endParaRPr kumimoji="1" lang="ja-JP" altLang="en-US" sz="1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9FFB867-9382-66F3-6BB7-89627109087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446433" y="2511213"/>
            <a:ext cx="2057399" cy="9071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5D2E9FB4-4769-C131-2E90-9876C220A131}"/>
              </a:ext>
            </a:extLst>
          </p:cNvPr>
          <p:cNvSpPr txBox="1"/>
          <p:nvPr/>
        </p:nvSpPr>
        <p:spPr>
          <a:xfrm>
            <a:off x="4614116" y="3664934"/>
            <a:ext cx="20697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Customize queries, mutation,..</a:t>
            </a:r>
          </a:p>
          <a:p>
            <a:r>
              <a:rPr kumimoji="1" lang="en-US" altLang="ja-JP" sz="1050" dirty="0"/>
              <a:t> (business logics)</a:t>
            </a:r>
            <a:endParaRPr kumimoji="1" lang="ja-JP" altLang="en-US" sz="1050" dirty="0"/>
          </a:p>
        </p:txBody>
      </p:sp>
      <p:pic>
        <p:nvPicPr>
          <p:cNvPr id="1042" name="Picture 10" descr="Graphql logo - Social media &amp; Logos Icons">
            <a:extLst>
              <a:ext uri="{FF2B5EF4-FFF2-40B4-BE49-F238E27FC236}">
                <a16:creationId xmlns:a16="http://schemas.microsoft.com/office/drawing/2014/main" id="{8F302669-6A50-F667-864A-9E50E368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352" y="2356654"/>
            <a:ext cx="627764" cy="31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FFC878A8-3A22-CB3D-194F-2B9403488309}"/>
              </a:ext>
            </a:extLst>
          </p:cNvPr>
          <p:cNvCxnSpPr>
            <a:cxnSpLocks/>
            <a:stCxn id="1042" idx="3"/>
            <a:endCxn id="5" idx="1"/>
          </p:cNvCxnSpPr>
          <p:nvPr/>
        </p:nvCxnSpPr>
        <p:spPr>
          <a:xfrm flipV="1">
            <a:off x="4614116" y="2511213"/>
            <a:ext cx="1164383" cy="2382"/>
          </a:xfrm>
          <a:prstGeom prst="straightConnector1">
            <a:avLst/>
          </a:prstGeom>
          <a:ln w="19050">
            <a:solidFill>
              <a:srgbClr val="F117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BF8D2A06-B322-4BFD-40D0-FD2968F003C4}"/>
              </a:ext>
            </a:extLst>
          </p:cNvPr>
          <p:cNvCxnSpPr>
            <a:cxnSpLocks/>
            <a:stCxn id="4" idx="2"/>
            <a:endCxn id="1071" idx="1"/>
          </p:cNvCxnSpPr>
          <p:nvPr/>
        </p:nvCxnSpPr>
        <p:spPr>
          <a:xfrm rot="16200000" flipH="1">
            <a:off x="1829567" y="3446831"/>
            <a:ext cx="1717692" cy="2591292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id="{56F8DB3A-DE25-9632-B755-CDDBF90A415A}"/>
              </a:ext>
            </a:extLst>
          </p:cNvPr>
          <p:cNvSpPr txBox="1"/>
          <p:nvPr/>
        </p:nvSpPr>
        <p:spPr>
          <a:xfrm>
            <a:off x="2246625" y="5329693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Restful API</a:t>
            </a:r>
            <a:endParaRPr kumimoji="1" lang="ja-JP" altLang="en-US" sz="1050" dirty="0"/>
          </a:p>
        </p:txBody>
      </p:sp>
      <p:pic>
        <p:nvPicPr>
          <p:cNvPr id="1071" name="Picture 12" descr="15 fundamental tips on REST API design | by Williams O | Medium">
            <a:extLst>
              <a:ext uri="{FF2B5EF4-FFF2-40B4-BE49-F238E27FC236}">
                <a16:creationId xmlns:a16="http://schemas.microsoft.com/office/drawing/2014/main" id="{271AB592-5331-0C2C-DC9B-73470B06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059" y="5422104"/>
            <a:ext cx="630851" cy="3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4" name="Connector: Elbow 1083">
            <a:extLst>
              <a:ext uri="{FF2B5EF4-FFF2-40B4-BE49-F238E27FC236}">
                <a16:creationId xmlns:a16="http://schemas.microsoft.com/office/drawing/2014/main" id="{368DEC1B-A480-3019-0996-A1F5B77272E2}"/>
              </a:ext>
            </a:extLst>
          </p:cNvPr>
          <p:cNvCxnSpPr>
            <a:cxnSpLocks/>
            <a:stCxn id="1071" idx="3"/>
            <a:endCxn id="14" idx="2"/>
          </p:cNvCxnSpPr>
          <p:nvPr/>
        </p:nvCxnSpPr>
        <p:spPr>
          <a:xfrm>
            <a:off x="4614910" y="5601323"/>
            <a:ext cx="1997556" cy="94501"/>
          </a:xfrm>
          <a:prstGeom prst="bentConnector4">
            <a:avLst>
              <a:gd name="adj1" fmla="val 29125"/>
              <a:gd name="adj2" fmla="val 341902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C9E22F06-8C33-1BE6-6C26-4DE9250B3011}"/>
              </a:ext>
            </a:extLst>
          </p:cNvPr>
          <p:cNvSpPr txBox="1"/>
          <p:nvPr/>
        </p:nvSpPr>
        <p:spPr>
          <a:xfrm>
            <a:off x="143128" y="194733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Infra</a:t>
            </a:r>
            <a:r>
              <a:rPr kumimoji="1" lang="en-US" altLang="ja-JP"/>
              <a:t>: Production </a:t>
            </a:r>
            <a:r>
              <a:rPr kumimoji="1" lang="en-US" altLang="ja-JP" dirty="0" err="1"/>
              <a:t>Enviroment</a:t>
            </a:r>
            <a:endParaRPr kumimoji="1" lang="ja-JP" altLang="en-US" dirty="0"/>
          </a:p>
        </p:txBody>
      </p:sp>
      <p:pic>
        <p:nvPicPr>
          <p:cNvPr id="1090" name="Picture 16" descr="Chrome - Free logo icons">
            <a:extLst>
              <a:ext uri="{FF2B5EF4-FFF2-40B4-BE49-F238E27FC236}">
                <a16:creationId xmlns:a16="http://schemas.microsoft.com/office/drawing/2014/main" id="{09DA9C66-AF0C-5BBA-B444-2B2CBFC9B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38" y="1458784"/>
            <a:ext cx="517863" cy="51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FB6C3BF0-4523-BDF7-31EA-860E2464DE6C}"/>
              </a:ext>
            </a:extLst>
          </p:cNvPr>
          <p:cNvCxnSpPr>
            <a:cxnSpLocks/>
            <a:stCxn id="1090" idx="2"/>
            <a:endCxn id="4" idx="0"/>
          </p:cNvCxnSpPr>
          <p:nvPr/>
        </p:nvCxnSpPr>
        <p:spPr>
          <a:xfrm flipH="1">
            <a:off x="1392767" y="1976647"/>
            <a:ext cx="6303" cy="865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2" name="TextBox 1091">
            <a:extLst>
              <a:ext uri="{FF2B5EF4-FFF2-40B4-BE49-F238E27FC236}">
                <a16:creationId xmlns:a16="http://schemas.microsoft.com/office/drawing/2014/main" id="{269ECC2F-5865-0C03-F88D-D2E0AC503ADD}"/>
              </a:ext>
            </a:extLst>
          </p:cNvPr>
          <p:cNvSpPr txBox="1"/>
          <p:nvPr/>
        </p:nvSpPr>
        <p:spPr>
          <a:xfrm>
            <a:off x="638394" y="1129719"/>
            <a:ext cx="1508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http://localhost:3000</a:t>
            </a:r>
            <a:endParaRPr kumimoji="1" lang="ja-JP" altLang="en-US" sz="1050" dirty="0"/>
          </a:p>
        </p:txBody>
      </p:sp>
      <p:cxnSp>
        <p:nvCxnSpPr>
          <p:cNvPr id="41" name="Straight Arrow Connector 1044">
            <a:extLst>
              <a:ext uri="{FF2B5EF4-FFF2-40B4-BE49-F238E27FC236}">
                <a16:creationId xmlns:a16="http://schemas.microsoft.com/office/drawing/2014/main" id="{564E74B5-8746-5AE9-F5E5-629724952362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612466" y="3031913"/>
            <a:ext cx="0" cy="1622511"/>
          </a:xfrm>
          <a:prstGeom prst="straightConnector1">
            <a:avLst/>
          </a:prstGeom>
          <a:ln w="19050">
            <a:solidFill>
              <a:srgbClr val="F117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23">
            <a:extLst>
              <a:ext uri="{FF2B5EF4-FFF2-40B4-BE49-F238E27FC236}">
                <a16:creationId xmlns:a16="http://schemas.microsoft.com/office/drawing/2014/main" id="{C4D22BD7-4212-117C-A4BD-90E39E7A643B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7446433" y="3418313"/>
            <a:ext cx="2057399" cy="175681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67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40B2B1-AFD1-6957-B517-519D116E47BE}"/>
              </a:ext>
            </a:extLst>
          </p:cNvPr>
          <p:cNvSpPr txBox="1"/>
          <p:nvPr/>
        </p:nvSpPr>
        <p:spPr>
          <a:xfrm>
            <a:off x="143128" y="19473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Development Life Cycle</a:t>
            </a:r>
            <a:endParaRPr kumimoji="1" lang="ja-JP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B8457-EE88-1865-2B4D-3EF2D6CC4969}"/>
              </a:ext>
            </a:extLst>
          </p:cNvPr>
          <p:cNvSpPr/>
          <p:nvPr/>
        </p:nvSpPr>
        <p:spPr>
          <a:xfrm>
            <a:off x="601133" y="3019967"/>
            <a:ext cx="1693333" cy="76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1. Create migration (SQL file)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ED046-4DD2-0F3A-03B9-FFD668324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6805" y="3582413"/>
            <a:ext cx="490061" cy="1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70C7D4-9862-02D5-643D-61A7FA359205}"/>
              </a:ext>
            </a:extLst>
          </p:cNvPr>
          <p:cNvSpPr/>
          <p:nvPr/>
        </p:nvSpPr>
        <p:spPr>
          <a:xfrm>
            <a:off x="2920999" y="3019967"/>
            <a:ext cx="1693333" cy="76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2. Generate </a:t>
            </a:r>
            <a:r>
              <a:rPr lang="en-US" altLang="ja-JP" sz="1050" dirty="0" err="1">
                <a:solidFill>
                  <a:schemeClr val="tx1"/>
                </a:solidFill>
              </a:rPr>
              <a:t>TypeORM</a:t>
            </a:r>
            <a:r>
              <a:rPr lang="en-US" altLang="ja-JP" sz="1050" dirty="0">
                <a:solidFill>
                  <a:schemeClr val="tx1"/>
                </a:solidFill>
              </a:rPr>
              <a:t> entity (model)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C46ACA-FD8D-DEC5-EF00-5BA4BDAA2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68853" y="3525428"/>
            <a:ext cx="519042" cy="25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676EDF-AB32-5824-A00F-48E7CB95B69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94466" y="3403600"/>
            <a:ext cx="6265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81A964E-CC05-4B11-12BC-8C2E40D11B36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4614332" y="2508322"/>
            <a:ext cx="1938841" cy="895278"/>
          </a:xfrm>
          <a:prstGeom prst="bentConnector3">
            <a:avLst>
              <a:gd name="adj1" fmla="val 163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C69DB69-BC9E-91CC-3BE1-E8C11D261BDA}"/>
              </a:ext>
            </a:extLst>
          </p:cNvPr>
          <p:cNvSpPr/>
          <p:nvPr/>
        </p:nvSpPr>
        <p:spPr>
          <a:xfrm>
            <a:off x="6553173" y="2124689"/>
            <a:ext cx="1693333" cy="76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</a:rPr>
              <a:t>3.1-a Set table permission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36222D-90B4-5AEF-99BB-D222604FE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38845" y="2687135"/>
            <a:ext cx="490061" cy="1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F9EF69-7028-74CE-8377-6BFC2D39B0F4}"/>
              </a:ext>
            </a:extLst>
          </p:cNvPr>
          <p:cNvSpPr txBox="1"/>
          <p:nvPr/>
        </p:nvSpPr>
        <p:spPr>
          <a:xfrm>
            <a:off x="4907694" y="2105485"/>
            <a:ext cx="1693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Buil</a:t>
            </a:r>
            <a:r>
              <a:rPr lang="en-US" altLang="ja-JP" sz="1000" dirty="0"/>
              <a:t>t-in queries, mutations,.. </a:t>
            </a:r>
            <a:r>
              <a:rPr kumimoji="1" lang="en-US" altLang="ja-JP" sz="1000" dirty="0"/>
              <a:t>(CRUD)</a:t>
            </a:r>
            <a:endParaRPr kumimoji="1" lang="ja-JP" altLang="en-US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B5A0C8-65C3-2A42-7EA5-A3D31AD3776B}"/>
              </a:ext>
            </a:extLst>
          </p:cNvPr>
          <p:cNvSpPr/>
          <p:nvPr/>
        </p:nvSpPr>
        <p:spPr>
          <a:xfrm>
            <a:off x="6553173" y="3966046"/>
            <a:ext cx="1693333" cy="76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</a:rPr>
              <a:t>3.2-a Set remote schema permission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370B0F2-80AC-3A6D-BF31-ABE4AC8A6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38845" y="4528492"/>
            <a:ext cx="490061" cy="1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E30A705-9F45-3B74-0A53-D3B8E37C6562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>
            <a:off x="4614332" y="3403600"/>
            <a:ext cx="1938841" cy="946079"/>
          </a:xfrm>
          <a:prstGeom prst="bentConnector3">
            <a:avLst>
              <a:gd name="adj1" fmla="val 1681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7806EC-427C-C20D-7B31-FC1533B5B7A6}"/>
              </a:ext>
            </a:extLst>
          </p:cNvPr>
          <p:cNvSpPr txBox="1"/>
          <p:nvPr/>
        </p:nvSpPr>
        <p:spPr>
          <a:xfrm>
            <a:off x="4327926" y="4333746"/>
            <a:ext cx="19892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Customize queries, mutation,.. (business logics)</a:t>
            </a:r>
            <a:endParaRPr kumimoji="1" lang="ja-JP" altLang="en-US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A989C8-3B68-1764-E1E8-9AB945313AAD}"/>
              </a:ext>
            </a:extLst>
          </p:cNvPr>
          <p:cNvSpPr/>
          <p:nvPr/>
        </p:nvSpPr>
        <p:spPr>
          <a:xfrm>
            <a:off x="10070417" y="3538299"/>
            <a:ext cx="1693333" cy="76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5. Define </a:t>
            </a:r>
            <a:r>
              <a:rPr lang="en-US" altLang="ja-JP" sz="1050" dirty="0" err="1">
                <a:solidFill>
                  <a:schemeClr val="tx1"/>
                </a:solidFill>
              </a:rPr>
              <a:t>gql</a:t>
            </a:r>
            <a:r>
              <a:rPr lang="en-US" altLang="ja-JP" sz="1050" dirty="0">
                <a:solidFill>
                  <a:schemeClr val="tx1"/>
                </a:solidFill>
              </a:rPr>
              <a:t> in </a:t>
            </a:r>
            <a:r>
              <a:rPr lang="en-US" altLang="ja-JP" sz="1050" dirty="0" err="1">
                <a:solidFill>
                  <a:schemeClr val="tx1"/>
                </a:solidFill>
              </a:rPr>
              <a:t>NextJS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14DBF14-F974-D03C-6D11-B547D7A9B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55084" y="4069510"/>
            <a:ext cx="357030" cy="2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7B4058C-6EA3-6424-66B0-A62EEB22D540}"/>
              </a:ext>
            </a:extLst>
          </p:cNvPr>
          <p:cNvCxnSpPr>
            <a:cxnSpLocks/>
            <a:stCxn id="2" idx="2"/>
            <a:endCxn id="39" idx="1"/>
          </p:cNvCxnSpPr>
          <p:nvPr/>
        </p:nvCxnSpPr>
        <p:spPr>
          <a:xfrm rot="16200000" flipH="1">
            <a:off x="9350057" y="3201571"/>
            <a:ext cx="1035751" cy="40496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36529D5-5003-E159-CF0E-629D83CA0D98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 flipV="1">
            <a:off x="8246506" y="3921932"/>
            <a:ext cx="1823911" cy="4277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E06CADC-7289-EBB4-B0B5-1736214FBAEF}"/>
              </a:ext>
            </a:extLst>
          </p:cNvPr>
          <p:cNvSpPr/>
          <p:nvPr/>
        </p:nvSpPr>
        <p:spPr>
          <a:xfrm>
            <a:off x="6553173" y="5500701"/>
            <a:ext cx="1693333" cy="76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3.2-b Create resolver (define queries and mutations)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07FDBC2-6ED4-31E5-81B1-A0B35167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1027" y="6006162"/>
            <a:ext cx="519042" cy="25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79222D-6DA2-175C-F2E4-DD69112B901F}"/>
              </a:ext>
            </a:extLst>
          </p:cNvPr>
          <p:cNvCxnSpPr>
            <a:cxnSpLocks/>
            <a:stCxn id="29" idx="2"/>
            <a:endCxn id="49" idx="0"/>
          </p:cNvCxnSpPr>
          <p:nvPr/>
        </p:nvCxnSpPr>
        <p:spPr>
          <a:xfrm>
            <a:off x="7399840" y="4733311"/>
            <a:ext cx="0" cy="767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27967E4-7CC7-BB11-0E98-5775CBFED7F6}"/>
              </a:ext>
            </a:extLst>
          </p:cNvPr>
          <p:cNvSpPr txBox="1"/>
          <p:nvPr/>
        </p:nvSpPr>
        <p:spPr>
          <a:xfrm>
            <a:off x="7399839" y="4985004"/>
            <a:ext cx="20617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If query or mutation not exist</a:t>
            </a:r>
            <a:endParaRPr kumimoji="1" lang="ja-JP" altLang="en-US" sz="1050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29D7327-3FE2-324B-0B3E-FD367341D9C8}"/>
              </a:ext>
            </a:extLst>
          </p:cNvPr>
          <p:cNvCxnSpPr>
            <a:cxnSpLocks/>
            <a:stCxn id="49" idx="1"/>
            <a:endCxn id="29" idx="1"/>
          </p:cNvCxnSpPr>
          <p:nvPr/>
        </p:nvCxnSpPr>
        <p:spPr>
          <a:xfrm rot="10800000">
            <a:off x="6553173" y="4349680"/>
            <a:ext cx="12700" cy="1534655"/>
          </a:xfrm>
          <a:prstGeom prst="bentConnector3">
            <a:avLst>
              <a:gd name="adj1" fmla="val 286666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68158B7-E858-0944-D99F-CCCBCC0D1E78}"/>
              </a:ext>
            </a:extLst>
          </p:cNvPr>
          <p:cNvSpPr/>
          <p:nvPr/>
        </p:nvSpPr>
        <p:spPr>
          <a:xfrm>
            <a:off x="6553172" y="636925"/>
            <a:ext cx="1693333" cy="76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3.1-b Track tables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75E8A9E-AD6A-1EBB-6768-951C7710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38844" y="1199371"/>
            <a:ext cx="490061" cy="1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BE97EAD-AE5B-87B2-4054-2537114F76F2}"/>
              </a:ext>
            </a:extLst>
          </p:cNvPr>
          <p:cNvCxnSpPr>
            <a:cxnSpLocks/>
            <a:stCxn id="16" idx="0"/>
            <a:endCxn id="68" idx="2"/>
          </p:cNvCxnSpPr>
          <p:nvPr/>
        </p:nvCxnSpPr>
        <p:spPr>
          <a:xfrm flipH="1" flipV="1">
            <a:off x="7399839" y="1404190"/>
            <a:ext cx="1" cy="7204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656AA39-B888-AF7E-F0B0-6979863D0A1F}"/>
              </a:ext>
            </a:extLst>
          </p:cNvPr>
          <p:cNvSpPr txBox="1"/>
          <p:nvPr/>
        </p:nvSpPr>
        <p:spPr>
          <a:xfrm>
            <a:off x="7399838" y="1665971"/>
            <a:ext cx="18165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If created table not shown</a:t>
            </a:r>
            <a:endParaRPr kumimoji="1" lang="ja-JP" altLang="en-US" sz="105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4E7A0EA-12D2-EFB3-5BBC-77FC6F9D4AD2}"/>
              </a:ext>
            </a:extLst>
          </p:cNvPr>
          <p:cNvCxnSpPr>
            <a:cxnSpLocks/>
            <a:stCxn id="68" idx="1"/>
            <a:endCxn id="16" idx="1"/>
          </p:cNvCxnSpPr>
          <p:nvPr/>
        </p:nvCxnSpPr>
        <p:spPr>
          <a:xfrm rot="10800000" flipH="1" flipV="1">
            <a:off x="6553171" y="1020558"/>
            <a:ext cx="1" cy="1487764"/>
          </a:xfrm>
          <a:prstGeom prst="bent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8">
            <a:extLst>
              <a:ext uri="{FF2B5EF4-FFF2-40B4-BE49-F238E27FC236}">
                <a16:creationId xmlns:a16="http://schemas.microsoft.com/office/drawing/2014/main" id="{2FE09E3C-32CF-63FB-D0AB-6B6C98BA6122}"/>
              </a:ext>
            </a:extLst>
          </p:cNvPr>
          <p:cNvSpPr/>
          <p:nvPr/>
        </p:nvSpPr>
        <p:spPr>
          <a:xfrm>
            <a:off x="8818781" y="2118916"/>
            <a:ext cx="1693333" cy="76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4. Set </a:t>
            </a:r>
            <a:r>
              <a:rPr lang="en-US" altLang="ja-JP" sz="1050" dirty="0" err="1">
                <a:solidFill>
                  <a:schemeClr val="tx1"/>
                </a:solidFill>
              </a:rPr>
              <a:t>tablepermission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3" name="Picture 29">
            <a:extLst>
              <a:ext uri="{FF2B5EF4-FFF2-40B4-BE49-F238E27FC236}">
                <a16:creationId xmlns:a16="http://schemas.microsoft.com/office/drawing/2014/main" id="{7CA98E95-B31B-47BE-AB81-CCA48C3C5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04453" y="2681362"/>
            <a:ext cx="490061" cy="1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69">
            <a:extLst>
              <a:ext uri="{FF2B5EF4-FFF2-40B4-BE49-F238E27FC236}">
                <a16:creationId xmlns:a16="http://schemas.microsoft.com/office/drawing/2014/main" id="{9EE83572-B8DC-4A13-872B-07C115EE1DB8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8246506" y="2502549"/>
            <a:ext cx="572275" cy="5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8">
            <a:extLst>
              <a:ext uri="{FF2B5EF4-FFF2-40B4-BE49-F238E27FC236}">
                <a16:creationId xmlns:a16="http://schemas.microsoft.com/office/drawing/2014/main" id="{373E50A9-338D-7E66-00F6-E354AA719B1A}"/>
              </a:ext>
            </a:extLst>
          </p:cNvPr>
          <p:cNvSpPr/>
          <p:nvPr/>
        </p:nvSpPr>
        <p:spPr>
          <a:xfrm>
            <a:off x="10078026" y="4733311"/>
            <a:ext cx="1693333" cy="76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6. Run </a:t>
            </a:r>
            <a:r>
              <a:rPr lang="en-US" altLang="ja-JP" sz="1050" dirty="0" err="1">
                <a:solidFill>
                  <a:schemeClr val="tx1"/>
                </a:solidFill>
              </a:rPr>
              <a:t>graphql-codegen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28" name="Picture 39">
            <a:extLst>
              <a:ext uri="{FF2B5EF4-FFF2-40B4-BE49-F238E27FC236}">
                <a16:creationId xmlns:a16="http://schemas.microsoft.com/office/drawing/2014/main" id="{71F4CF0C-38A4-45B5-5A0B-2738C8925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62693" y="5264522"/>
            <a:ext cx="357030" cy="2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69">
            <a:extLst>
              <a:ext uri="{FF2B5EF4-FFF2-40B4-BE49-F238E27FC236}">
                <a16:creationId xmlns:a16="http://schemas.microsoft.com/office/drawing/2014/main" id="{216308B3-D741-D24E-AE50-56415741389B}"/>
              </a:ext>
            </a:extLst>
          </p:cNvPr>
          <p:cNvCxnSpPr>
            <a:cxnSpLocks/>
            <a:stCxn id="39" idx="2"/>
            <a:endCxn id="27" idx="0"/>
          </p:cNvCxnSpPr>
          <p:nvPr/>
        </p:nvCxnSpPr>
        <p:spPr>
          <a:xfrm>
            <a:off x="10917084" y="4305564"/>
            <a:ext cx="7609" cy="427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8">
            <a:extLst>
              <a:ext uri="{FF2B5EF4-FFF2-40B4-BE49-F238E27FC236}">
                <a16:creationId xmlns:a16="http://schemas.microsoft.com/office/drawing/2014/main" id="{878A204B-BBF2-89E1-FDC5-D2433000B00E}"/>
              </a:ext>
            </a:extLst>
          </p:cNvPr>
          <p:cNvSpPr/>
          <p:nvPr/>
        </p:nvSpPr>
        <p:spPr>
          <a:xfrm>
            <a:off x="10078026" y="5928323"/>
            <a:ext cx="1693333" cy="76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7. Call query, mutation (like call API)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36" name="Picture 39">
            <a:extLst>
              <a:ext uri="{FF2B5EF4-FFF2-40B4-BE49-F238E27FC236}">
                <a16:creationId xmlns:a16="http://schemas.microsoft.com/office/drawing/2014/main" id="{532B9029-38AF-0830-5746-F6D3B3FF5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62693" y="6459534"/>
            <a:ext cx="357030" cy="2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69">
            <a:extLst>
              <a:ext uri="{FF2B5EF4-FFF2-40B4-BE49-F238E27FC236}">
                <a16:creationId xmlns:a16="http://schemas.microsoft.com/office/drawing/2014/main" id="{046A66FF-A520-1C7B-4300-E9AF90927FC5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>
            <a:off x="10924693" y="5500576"/>
            <a:ext cx="0" cy="427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77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185</Words>
  <Application>Microsoft Office PowerPoint</Application>
  <PresentationFormat>ワイド画面</PresentationFormat>
  <Paragraphs>37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Doan</dc:creator>
  <cp:lastModifiedBy>doan vanduc(ドアン バンドゥック ＴＳＴ □ＳＹ５○Ｓ開)</cp:lastModifiedBy>
  <cp:revision>7</cp:revision>
  <dcterms:created xsi:type="dcterms:W3CDTF">2023-11-24T13:24:08Z</dcterms:created>
  <dcterms:modified xsi:type="dcterms:W3CDTF">2023-11-27T08:08:14Z</dcterms:modified>
</cp:coreProperties>
</file>