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13921-8F6E-8351-C42C-76B0892FF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6B2C40-D909-7EFC-9C6D-DC12A2437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FA1C51-A4DD-2B13-D759-642212BB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597125-B626-5013-9A07-5E695E22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82AD7D-BE39-C6E1-C64D-B9750DD9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18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0D6B-E61A-3554-9AEB-1ED3E041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FD906F-D809-E638-69F1-7AC5F2114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196388-05B0-5AF4-6201-0B6E1402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6893C2-45DF-4DB1-ADAE-E6F10AB3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02A08-0946-69CB-F48C-1B3FE58C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03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C7B330E-DF07-3A25-EBAB-15F82958A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255193-EEF9-820B-F23A-B344398D1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D59EC5-490D-9DA6-94C4-2053B6FC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42C1BC-410C-2CD6-A428-0C2BD92C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A9C8BE-E85D-F0BD-2F8A-7B130C46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6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E26ABC-3B4C-944F-5DA0-9500FD36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51B784-D1C4-CB69-97A5-A0069346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6EF422-EB66-F621-8805-DF75948D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BECC3-59C3-744D-CBBB-6554ACB8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143449-4EED-32C0-436B-A996653F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37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19EB65-6C7C-8BEB-1B7E-17D6A3E0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EA08AA-62C6-B866-059A-C811D861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6ECBBD-07BA-E82E-AAF7-3DEEA112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2C780B-4CE5-0E32-FCCE-D114F252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00B209-02F0-0494-4991-A2416558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87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E178C-E330-CF70-4091-C36DD7B9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67FB8F-8B4E-B83A-19F4-FC8289EC8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ED1FD0-BA14-91B3-548C-8BBF7EEB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72A571-24F5-C232-0C2E-BB66B01A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74C6A6-63DE-3112-7CE7-6B36C5EA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806E10-486D-CF19-7E8A-5378C138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11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E253A-5FAD-C2EE-FEFE-A330C9DC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C10125-E793-8224-B9C0-E4E77E93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DA577E-D150-65C7-1A9A-B4A840D6A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31FCB62-39AA-34F6-93CD-C0145D663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0996AE-FC87-81A6-3413-02CBBA33A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1E6237-3555-6431-741A-23F67160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03B140-986D-A302-F63C-F4B5B7AB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6C11E5-6D4D-51B2-95D0-2BBE28D0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06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FE740C-7986-6E14-F8F9-A49887A5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086E95-6306-C7FD-A837-7011B115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B4CA76-E41C-2810-4552-D89DD52C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E739F6-E0D0-50FA-23E8-67152AA3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22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8C688C4-4BDB-AC18-13AF-ED7F9367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90D700-DF62-A129-8412-5DFFD456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1BEFE0-B993-1D11-72D4-59628151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5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E20F1-AECA-0ACA-F626-A462D3A3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18C137-127D-E9DA-672F-290045F81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40504B-CC18-EC17-2080-6393FADF0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513201-398C-4950-95A2-C5B2D23A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259003-F97D-A0E6-B8BF-95E9982B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8C2E3F-04A2-3CEE-C5DB-0203D1C6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48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A8C8A3-FB2A-DD15-B589-A3C377E8D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744950-E8F6-7198-93DF-C4173F92D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F8E9F8-4DFC-017E-E3BF-9DD34D215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87516D-3ECD-BC34-D74B-1200BEDD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FBF065-6C3D-C410-C976-F960FB76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FE813B-5F2E-C0C8-2879-6C2EEBDF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57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0AEB95-64F8-C8E8-1A06-9244FE39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8F379-CE1F-319E-B341-44C6D692E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CDD098-C245-AB32-1E6E-1804C6FBE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9A1F0-9058-4557-9352-BCF9D8DCD182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167168-65C3-EE98-907B-ADD8B3425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7F617C-F8A9-3240-A366-96F58A37C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28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A69086F-9FDE-ED77-0A7A-225764731394}"/>
              </a:ext>
            </a:extLst>
          </p:cNvPr>
          <p:cNvCxnSpPr>
            <a:stCxn id="1032" idx="3"/>
            <a:endCxn id="5" idx="1"/>
          </p:cNvCxnSpPr>
          <p:nvPr/>
        </p:nvCxnSpPr>
        <p:spPr>
          <a:xfrm>
            <a:off x="1076671" y="3247302"/>
            <a:ext cx="118074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F5F937-D21C-2B4D-682F-78F283F889B9}"/>
              </a:ext>
            </a:extLst>
          </p:cNvPr>
          <p:cNvSpPr/>
          <p:nvPr/>
        </p:nvSpPr>
        <p:spPr>
          <a:xfrm>
            <a:off x="2257414" y="2749546"/>
            <a:ext cx="1844038" cy="995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2" descr="Docker Logo, symbol, meaning, history, PNG, brand">
            <a:extLst>
              <a:ext uri="{FF2B5EF4-FFF2-40B4-BE49-F238E27FC236}">
                <a16:creationId xmlns:a16="http://schemas.microsoft.com/office/drawing/2014/main" id="{AADA98E1-3A50-9120-A2A6-E94839416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82" y="3390237"/>
            <a:ext cx="480731" cy="27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dvanced Load Balancer, Web Server, &amp; Reverse Proxy - NGINX">
            <a:extLst>
              <a:ext uri="{FF2B5EF4-FFF2-40B4-BE49-F238E27FC236}">
                <a16:creationId xmlns:a16="http://schemas.microsoft.com/office/drawing/2014/main" id="{AE2817BC-1F21-8A80-BEF3-4FCD81CE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413" y="3088287"/>
            <a:ext cx="953246" cy="32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4CFA5C7-7797-D972-1100-B5EADE82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17" y="1101791"/>
            <a:ext cx="963168" cy="19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ssword Manager Comparison: Top Password Managers for 2021">
            <a:extLst>
              <a:ext uri="{FF2B5EF4-FFF2-40B4-BE49-F238E27FC236}">
                <a16:creationId xmlns:a16="http://schemas.microsoft.com/office/drawing/2014/main" id="{326253CF-3424-1DE0-54A1-EA5B8BE4F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07" y="2979843"/>
            <a:ext cx="874864" cy="5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E79A78C-92B6-2A05-282F-6A8986144DEC}"/>
              </a:ext>
            </a:extLst>
          </p:cNvPr>
          <p:cNvSpPr txBox="1"/>
          <p:nvPr/>
        </p:nvSpPr>
        <p:spPr>
          <a:xfrm>
            <a:off x="1609935" y="2981347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80/443</a:t>
            </a:r>
            <a:endParaRPr kumimoji="1" lang="ja-JP" altLang="en-US" sz="1200" dirty="0"/>
          </a:p>
        </p:txBody>
      </p:sp>
      <p:pic>
        <p:nvPicPr>
          <p:cNvPr id="16" name="Picture 2" descr="Docker Logo, symbol, meaning, history, PNG, brand">
            <a:extLst>
              <a:ext uri="{FF2B5EF4-FFF2-40B4-BE49-F238E27FC236}">
                <a16:creationId xmlns:a16="http://schemas.microsoft.com/office/drawing/2014/main" id="{DC8AA0E8-6601-F9CA-F1FA-27B1DFF90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122" y="2394725"/>
            <a:ext cx="480731" cy="27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54D7BCE-C0D7-62E1-5C7B-C5F7C436EFAD}"/>
              </a:ext>
            </a:extLst>
          </p:cNvPr>
          <p:cNvSpPr/>
          <p:nvPr/>
        </p:nvSpPr>
        <p:spPr>
          <a:xfrm>
            <a:off x="5017854" y="3745058"/>
            <a:ext cx="3440440" cy="241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Picture 2" descr="Docker Logo, symbol, meaning, history, PNG, brand">
            <a:extLst>
              <a:ext uri="{FF2B5EF4-FFF2-40B4-BE49-F238E27FC236}">
                <a16:creationId xmlns:a16="http://schemas.microsoft.com/office/drawing/2014/main" id="{8EBE3A0A-AA98-448A-205A-AD0C33B20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196" y="5720122"/>
            <a:ext cx="480731" cy="27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ver image for NestJS: Introduction">
            <a:extLst>
              <a:ext uri="{FF2B5EF4-FFF2-40B4-BE49-F238E27FC236}">
                <a16:creationId xmlns:a16="http://schemas.microsoft.com/office/drawing/2014/main" id="{27AB9EB3-93EA-B45D-41E2-2F231E95D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08" y="4197317"/>
            <a:ext cx="760405" cy="33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3E8AC419-9146-3670-137C-0BA4E00D2308}"/>
              </a:ext>
            </a:extLst>
          </p:cNvPr>
          <p:cNvCxnSpPr>
            <a:cxnSpLocks/>
            <a:stCxn id="5" idx="3"/>
            <a:endCxn id="1025" idx="1"/>
          </p:cNvCxnSpPr>
          <p:nvPr/>
        </p:nvCxnSpPr>
        <p:spPr>
          <a:xfrm flipV="1">
            <a:off x="4101452" y="1569083"/>
            <a:ext cx="904504" cy="1678219"/>
          </a:xfrm>
          <a:prstGeom prst="bent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9ED84A15-F0EB-37A0-0116-D97A052C5E6B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4101452" y="3247302"/>
            <a:ext cx="916402" cy="1707517"/>
          </a:xfrm>
          <a:prstGeom prst="bent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B787CFE-509F-4E06-9377-16D32E7752D5}"/>
              </a:ext>
            </a:extLst>
          </p:cNvPr>
          <p:cNvSpPr txBox="1"/>
          <p:nvPr/>
        </p:nvSpPr>
        <p:spPr>
          <a:xfrm>
            <a:off x="4446065" y="5001054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/</a:t>
            </a:r>
            <a:r>
              <a:rPr kumimoji="1" lang="en-US" altLang="ja-JP" sz="1200" dirty="0" err="1"/>
              <a:t>api</a:t>
            </a:r>
            <a:r>
              <a:rPr kumimoji="1" lang="en-US" altLang="ja-JP" sz="1200" dirty="0"/>
              <a:t>/*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7917C6-21FC-2FE6-36CC-0F8866F08EB7}"/>
              </a:ext>
            </a:extLst>
          </p:cNvPr>
          <p:cNvSpPr txBox="1"/>
          <p:nvPr/>
        </p:nvSpPr>
        <p:spPr>
          <a:xfrm>
            <a:off x="4591137" y="1245849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/*</a:t>
            </a:r>
            <a:endParaRPr kumimoji="1" lang="ja-JP" altLang="en-US" sz="12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491919-AB95-5530-5B8C-9315F00A6876}"/>
              </a:ext>
            </a:extLst>
          </p:cNvPr>
          <p:cNvSpPr/>
          <p:nvPr/>
        </p:nvSpPr>
        <p:spPr>
          <a:xfrm>
            <a:off x="9374696" y="4570736"/>
            <a:ext cx="1844038" cy="995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Picture 2" descr="Docker Logo, symbol, meaning, history, PNG, brand">
            <a:extLst>
              <a:ext uri="{FF2B5EF4-FFF2-40B4-BE49-F238E27FC236}">
                <a16:creationId xmlns:a16="http://schemas.microsoft.com/office/drawing/2014/main" id="{7F2CCCDA-0A39-1942-023B-FFCB8669C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710" y="5068492"/>
            <a:ext cx="480731" cy="27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utoShape 26" descr="PostgreSQL Logo Database management system graphics, sql logo, blue, text  png | PNGEgg">
            <a:extLst>
              <a:ext uri="{FF2B5EF4-FFF2-40B4-BE49-F238E27FC236}">
                <a16:creationId xmlns:a16="http://schemas.microsoft.com/office/drawing/2014/main" id="{F09768DE-AD58-62E3-3F9D-6510AC17B3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56" name="Picture 32" descr="PostgreSQL full logo transparent PNG - StickPNG">
            <a:extLst>
              <a:ext uri="{FF2B5EF4-FFF2-40B4-BE49-F238E27FC236}">
                <a16:creationId xmlns:a16="http://schemas.microsoft.com/office/drawing/2014/main" id="{FC7135C4-E21B-23BC-9CB8-31EAEE6B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028" y="4692965"/>
            <a:ext cx="573402" cy="52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9B3E2DF-8592-B3C5-BB84-F0976805DE57}"/>
              </a:ext>
            </a:extLst>
          </p:cNvPr>
          <p:cNvSpPr/>
          <p:nvPr/>
        </p:nvSpPr>
        <p:spPr>
          <a:xfrm>
            <a:off x="5327316" y="3972960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AAA8CFFF-0EFF-B0B6-F7F1-F42676D6AD53}"/>
              </a:ext>
            </a:extLst>
          </p:cNvPr>
          <p:cNvCxnSpPr>
            <a:cxnSpLocks/>
            <a:stCxn id="55" idx="3"/>
            <a:endCxn id="31" idx="1"/>
          </p:cNvCxnSpPr>
          <p:nvPr/>
        </p:nvCxnSpPr>
        <p:spPr>
          <a:xfrm>
            <a:off x="8188225" y="4336963"/>
            <a:ext cx="1186471" cy="731529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8" name="Picture 34" descr="Prisma - Tech Partners | Cloudflare">
            <a:extLst>
              <a:ext uri="{FF2B5EF4-FFF2-40B4-BE49-F238E27FC236}">
                <a16:creationId xmlns:a16="http://schemas.microsoft.com/office/drawing/2014/main" id="{F21598C0-8055-9CAB-E56C-1812A9B9E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854" y="5425227"/>
            <a:ext cx="973266" cy="29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FC94D8A-2870-D255-A185-A2DE3BD13315}"/>
              </a:ext>
            </a:extLst>
          </p:cNvPr>
          <p:cNvSpPr/>
          <p:nvPr/>
        </p:nvSpPr>
        <p:spPr>
          <a:xfrm>
            <a:off x="6096000" y="5216672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FEBAD8AB-033A-EF49-62C3-04C35D62D088}"/>
              </a:ext>
            </a:extLst>
          </p:cNvPr>
          <p:cNvSpPr/>
          <p:nvPr/>
        </p:nvSpPr>
        <p:spPr>
          <a:xfrm>
            <a:off x="6974345" y="3980960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6836AA72-1C6E-F440-8200-8F9AE4441333}"/>
              </a:ext>
            </a:extLst>
          </p:cNvPr>
          <p:cNvCxnSpPr>
            <a:cxnSpLocks/>
            <a:stCxn id="38" idx="3"/>
            <a:endCxn id="55" idx="1"/>
          </p:cNvCxnSpPr>
          <p:nvPr/>
        </p:nvCxnSpPr>
        <p:spPr>
          <a:xfrm>
            <a:off x="6541196" y="4328963"/>
            <a:ext cx="433149" cy="80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C12CD74F-AE7B-775B-0127-D29B875BC070}"/>
              </a:ext>
            </a:extLst>
          </p:cNvPr>
          <p:cNvCxnSpPr>
            <a:cxnSpLocks/>
            <a:stCxn id="52" idx="3"/>
            <a:endCxn id="31" idx="1"/>
          </p:cNvCxnSpPr>
          <p:nvPr/>
        </p:nvCxnSpPr>
        <p:spPr>
          <a:xfrm flipV="1">
            <a:off x="7309880" y="5068492"/>
            <a:ext cx="2064816" cy="504183"/>
          </a:xfrm>
          <a:prstGeom prst="bentConnector3">
            <a:avLst>
              <a:gd name="adj1" fmla="val 71773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正方形/長方形 1024">
            <a:extLst>
              <a:ext uri="{FF2B5EF4-FFF2-40B4-BE49-F238E27FC236}">
                <a16:creationId xmlns:a16="http://schemas.microsoft.com/office/drawing/2014/main" id="{AF26C3DB-2E98-78F9-AB57-A37E2D7E97EC}"/>
              </a:ext>
            </a:extLst>
          </p:cNvPr>
          <p:cNvSpPr/>
          <p:nvPr/>
        </p:nvSpPr>
        <p:spPr>
          <a:xfrm>
            <a:off x="5005956" y="359322"/>
            <a:ext cx="3440440" cy="241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3" name="正方形/長方形 1032">
            <a:extLst>
              <a:ext uri="{FF2B5EF4-FFF2-40B4-BE49-F238E27FC236}">
                <a16:creationId xmlns:a16="http://schemas.microsoft.com/office/drawing/2014/main" id="{033C4608-A423-BCCA-B465-F416445F82C8}"/>
              </a:ext>
            </a:extLst>
          </p:cNvPr>
          <p:cNvSpPr/>
          <p:nvPr/>
        </p:nvSpPr>
        <p:spPr>
          <a:xfrm>
            <a:off x="5316561" y="843611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Picture 36" descr="GitHub - apollographql/apollo-client: A fully-featured, production ready  caching GraphQL client for every UI framework and GraphQL server.">
            <a:extLst>
              <a:ext uri="{FF2B5EF4-FFF2-40B4-BE49-F238E27FC236}">
                <a16:creationId xmlns:a16="http://schemas.microsoft.com/office/drawing/2014/main" id="{24853828-1347-20A6-F5EA-DD708F53C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948801"/>
            <a:ext cx="827609" cy="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正方形/長方形 1034">
            <a:extLst>
              <a:ext uri="{FF2B5EF4-FFF2-40B4-BE49-F238E27FC236}">
                <a16:creationId xmlns:a16="http://schemas.microsoft.com/office/drawing/2014/main" id="{AB6151B5-3D9C-91E3-0204-3151411147D0}"/>
              </a:ext>
            </a:extLst>
          </p:cNvPr>
          <p:cNvSpPr/>
          <p:nvPr/>
        </p:nvSpPr>
        <p:spPr>
          <a:xfrm>
            <a:off x="6957158" y="843611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6" name="直線矢印コネクタ 1035">
            <a:extLst>
              <a:ext uri="{FF2B5EF4-FFF2-40B4-BE49-F238E27FC236}">
                <a16:creationId xmlns:a16="http://schemas.microsoft.com/office/drawing/2014/main" id="{BBD008EA-AE58-704B-BDC4-D66A8A41A79E}"/>
              </a:ext>
            </a:extLst>
          </p:cNvPr>
          <p:cNvCxnSpPr>
            <a:cxnSpLocks/>
            <a:stCxn id="1033" idx="3"/>
            <a:endCxn id="1035" idx="1"/>
          </p:cNvCxnSpPr>
          <p:nvPr/>
        </p:nvCxnSpPr>
        <p:spPr>
          <a:xfrm>
            <a:off x="6530441" y="1199614"/>
            <a:ext cx="42671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テキスト ボックス 1038">
            <a:extLst>
              <a:ext uri="{FF2B5EF4-FFF2-40B4-BE49-F238E27FC236}">
                <a16:creationId xmlns:a16="http://schemas.microsoft.com/office/drawing/2014/main" id="{E2FB0ED8-A3DB-D048-FBFD-4A148D52FDB9}"/>
              </a:ext>
            </a:extLst>
          </p:cNvPr>
          <p:cNvSpPr txBox="1"/>
          <p:nvPr/>
        </p:nvSpPr>
        <p:spPr>
          <a:xfrm>
            <a:off x="6220598" y="4051175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/</a:t>
            </a:r>
            <a:r>
              <a:rPr kumimoji="1" lang="en-US" altLang="ja-JP" sz="1200" dirty="0" err="1"/>
              <a:t>api</a:t>
            </a:r>
            <a:r>
              <a:rPr kumimoji="1" lang="en-US" altLang="ja-JP" sz="1200" dirty="0"/>
              <a:t>/</a:t>
            </a:r>
            <a:r>
              <a:rPr kumimoji="1" lang="en-US" altLang="ja-JP" sz="1200" dirty="0" err="1"/>
              <a:t>graphql</a:t>
            </a:r>
            <a:endParaRPr kumimoji="1" lang="ja-JP" altLang="en-US" sz="1200" dirty="0"/>
          </a:p>
        </p:txBody>
      </p:sp>
      <p:cxnSp>
        <p:nvCxnSpPr>
          <p:cNvPr id="1053" name="コネクタ: カギ線 1052">
            <a:extLst>
              <a:ext uri="{FF2B5EF4-FFF2-40B4-BE49-F238E27FC236}">
                <a16:creationId xmlns:a16="http://schemas.microsoft.com/office/drawing/2014/main" id="{1CCA7F3D-DEAC-500E-5F08-F8B5C8028896}"/>
              </a:ext>
            </a:extLst>
          </p:cNvPr>
          <p:cNvCxnSpPr>
            <a:cxnSpLocks/>
            <a:stCxn id="1035" idx="2"/>
            <a:endCxn id="19" idx="1"/>
          </p:cNvCxnSpPr>
          <p:nvPr/>
        </p:nvCxnSpPr>
        <p:spPr>
          <a:xfrm rot="5400000">
            <a:off x="4591375" y="1982095"/>
            <a:ext cx="3399203" cy="2546244"/>
          </a:xfrm>
          <a:prstGeom prst="bentConnector4">
            <a:avLst>
              <a:gd name="adj1" fmla="val 54846"/>
              <a:gd name="adj2" fmla="val 11825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コネクタ: カギ線 1066">
            <a:extLst>
              <a:ext uri="{FF2B5EF4-FFF2-40B4-BE49-F238E27FC236}">
                <a16:creationId xmlns:a16="http://schemas.microsoft.com/office/drawing/2014/main" id="{60CAB07A-9296-6479-4038-71CB0CDD1ECA}"/>
              </a:ext>
            </a:extLst>
          </p:cNvPr>
          <p:cNvCxnSpPr>
            <a:cxnSpLocks/>
            <a:stCxn id="1025" idx="1"/>
            <a:endCxn id="1033" idx="1"/>
          </p:cNvCxnSpPr>
          <p:nvPr/>
        </p:nvCxnSpPr>
        <p:spPr>
          <a:xfrm rot="10800000" flipH="1">
            <a:off x="5005955" y="1199615"/>
            <a:ext cx="310605" cy="369469"/>
          </a:xfrm>
          <a:prstGeom prst="bentConnector3">
            <a:avLst>
              <a:gd name="adj1" fmla="val 53972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コネクタ: カギ線 1071">
            <a:extLst>
              <a:ext uri="{FF2B5EF4-FFF2-40B4-BE49-F238E27FC236}">
                <a16:creationId xmlns:a16="http://schemas.microsoft.com/office/drawing/2014/main" id="{5A0F8393-D79F-B2C6-3171-C9A9F2ACFE0A}"/>
              </a:ext>
            </a:extLst>
          </p:cNvPr>
          <p:cNvCxnSpPr>
            <a:cxnSpLocks/>
            <a:stCxn id="19" idx="1"/>
            <a:endCxn id="38" idx="1"/>
          </p:cNvCxnSpPr>
          <p:nvPr/>
        </p:nvCxnSpPr>
        <p:spPr>
          <a:xfrm rot="10800000" flipH="1">
            <a:off x="5017854" y="4328963"/>
            <a:ext cx="309462" cy="625856"/>
          </a:xfrm>
          <a:prstGeom prst="bentConnector3">
            <a:avLst>
              <a:gd name="adj1" fmla="val 39397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7" name="Picture 38" descr="Graphql, logo Icon in Vector Logo">
            <a:extLst>
              <a:ext uri="{FF2B5EF4-FFF2-40B4-BE49-F238E27FC236}">
                <a16:creationId xmlns:a16="http://schemas.microsoft.com/office/drawing/2014/main" id="{70EF429C-3156-B9F0-0C2B-A092CCD6F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1183073"/>
            <a:ext cx="827608" cy="38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36" descr="GitHub - apollographql/apollo-client: A fully-featured, production ready  caching GraphQL client for every UI framework and GraphQL server.">
            <a:extLst>
              <a:ext uri="{FF2B5EF4-FFF2-40B4-BE49-F238E27FC236}">
                <a16:creationId xmlns:a16="http://schemas.microsoft.com/office/drawing/2014/main" id="{8AB8CD02-44FB-B69A-2185-AEC1ADBB4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46" y="4061441"/>
            <a:ext cx="827609" cy="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38" descr="Graphql, logo Icon in Vector Logo">
            <a:extLst>
              <a:ext uri="{FF2B5EF4-FFF2-40B4-BE49-F238E27FC236}">
                <a16:creationId xmlns:a16="http://schemas.microsoft.com/office/drawing/2014/main" id="{8DA646B5-6620-E3A8-7EE4-69E7837EB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46" y="4295713"/>
            <a:ext cx="827608" cy="38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テキスト ボックス 1079">
            <a:extLst>
              <a:ext uri="{FF2B5EF4-FFF2-40B4-BE49-F238E27FC236}">
                <a16:creationId xmlns:a16="http://schemas.microsoft.com/office/drawing/2014/main" id="{DD1AFCE3-43D6-3BE4-A648-02E04BE788EC}"/>
              </a:ext>
            </a:extLst>
          </p:cNvPr>
          <p:cNvSpPr txBox="1"/>
          <p:nvPr/>
        </p:nvSpPr>
        <p:spPr>
          <a:xfrm>
            <a:off x="6136902" y="2781309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Frontend:3000</a:t>
            </a:r>
            <a:endParaRPr kumimoji="1" lang="ja-JP" altLang="en-US" sz="1200" dirty="0"/>
          </a:p>
        </p:txBody>
      </p:sp>
      <p:sp>
        <p:nvSpPr>
          <p:cNvPr id="1081" name="テキスト ボックス 1080">
            <a:extLst>
              <a:ext uri="{FF2B5EF4-FFF2-40B4-BE49-F238E27FC236}">
                <a16:creationId xmlns:a16="http://schemas.microsoft.com/office/drawing/2014/main" id="{4021449D-F1FE-0C54-645E-7729700D11D4}"/>
              </a:ext>
            </a:extLst>
          </p:cNvPr>
          <p:cNvSpPr txBox="1"/>
          <p:nvPr/>
        </p:nvSpPr>
        <p:spPr>
          <a:xfrm>
            <a:off x="6363886" y="6278253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Backend:8080</a:t>
            </a:r>
            <a:endParaRPr kumimoji="1" lang="ja-JP" altLang="en-US" sz="1200" dirty="0"/>
          </a:p>
        </p:txBody>
      </p:sp>
      <p:sp>
        <p:nvSpPr>
          <p:cNvPr id="1082" name="テキスト ボックス 1081">
            <a:extLst>
              <a:ext uri="{FF2B5EF4-FFF2-40B4-BE49-F238E27FC236}">
                <a16:creationId xmlns:a16="http://schemas.microsoft.com/office/drawing/2014/main" id="{E3DA17D4-9952-F6D5-AD71-7F0236AEA905}"/>
              </a:ext>
            </a:extLst>
          </p:cNvPr>
          <p:cNvSpPr txBox="1"/>
          <p:nvPr/>
        </p:nvSpPr>
        <p:spPr>
          <a:xfrm>
            <a:off x="2047087" y="3876852"/>
            <a:ext cx="2207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Reverse proxy server:80/443</a:t>
            </a:r>
            <a:endParaRPr kumimoji="1" lang="ja-JP" altLang="en-US" sz="1200" dirty="0"/>
          </a:p>
        </p:txBody>
      </p:sp>
      <p:sp>
        <p:nvSpPr>
          <p:cNvPr id="1083" name="テキスト ボックス 1082">
            <a:extLst>
              <a:ext uri="{FF2B5EF4-FFF2-40B4-BE49-F238E27FC236}">
                <a16:creationId xmlns:a16="http://schemas.microsoft.com/office/drawing/2014/main" id="{D1659856-F3B3-C8E2-BC91-0E9E56598AA5}"/>
              </a:ext>
            </a:extLst>
          </p:cNvPr>
          <p:cNvSpPr txBox="1"/>
          <p:nvPr/>
        </p:nvSpPr>
        <p:spPr>
          <a:xfrm>
            <a:off x="9802596" y="5661521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Database:5432</a:t>
            </a:r>
            <a:endParaRPr kumimoji="1" lang="ja-JP" altLang="en-US" sz="1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8035C45-287E-500D-B188-E08E1BB628EE}"/>
              </a:ext>
            </a:extLst>
          </p:cNvPr>
          <p:cNvSpPr txBox="1"/>
          <p:nvPr/>
        </p:nvSpPr>
        <p:spPr>
          <a:xfrm>
            <a:off x="262004" y="227128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Infra Architecture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3858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Prisma - Tech Partners | Cloudflare">
            <a:extLst>
              <a:ext uri="{FF2B5EF4-FFF2-40B4-BE49-F238E27FC236}">
                <a16:creationId xmlns:a16="http://schemas.microsoft.com/office/drawing/2014/main" id="{EE5981F6-FA16-59EB-B0BE-81130F9E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438" y="2880072"/>
            <a:ext cx="973266" cy="29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0561CB-486E-1B8C-D8C3-1175A7DF540E}"/>
              </a:ext>
            </a:extLst>
          </p:cNvPr>
          <p:cNvSpPr/>
          <p:nvPr/>
        </p:nvSpPr>
        <p:spPr>
          <a:xfrm>
            <a:off x="1024480" y="657285"/>
            <a:ext cx="9633010" cy="2685006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57149D-EFEF-E40D-787A-D5DFBC2CE87F}"/>
              </a:ext>
            </a:extLst>
          </p:cNvPr>
          <p:cNvSpPr/>
          <p:nvPr/>
        </p:nvSpPr>
        <p:spPr>
          <a:xfrm>
            <a:off x="1247438" y="1131752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Define data model in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schema.prisma</a:t>
            </a:r>
            <a:r>
              <a:rPr kumimoji="1" lang="en-US" altLang="ja-JP" sz="1200" dirty="0">
                <a:solidFill>
                  <a:srgbClr val="FF0000"/>
                </a:solidFill>
              </a:rPr>
              <a:t> </a:t>
            </a:r>
            <a:r>
              <a:rPr kumimoji="1" lang="en-US" altLang="ja-JP" sz="1200" dirty="0"/>
              <a:t>file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581923-9700-B2B5-E344-6CA4914D37B1}"/>
              </a:ext>
            </a:extLst>
          </p:cNvPr>
          <p:cNvSpPr/>
          <p:nvPr/>
        </p:nvSpPr>
        <p:spPr>
          <a:xfrm>
            <a:off x="5403667" y="1131751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Generate SQL files and migrate to database</a:t>
            </a:r>
            <a:endParaRPr kumimoji="1" lang="ja-JP" altLang="en-US" sz="12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FB2F654-FA43-A986-31CB-552886311B6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848164" y="1450215"/>
            <a:ext cx="2555503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AE522C-3CCB-1F28-B2D0-565D688A525D}"/>
              </a:ext>
            </a:extLst>
          </p:cNvPr>
          <p:cNvSpPr txBox="1"/>
          <p:nvPr/>
        </p:nvSpPr>
        <p:spPr>
          <a:xfrm>
            <a:off x="2935367" y="1131751"/>
            <a:ext cx="2478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n</a:t>
            </a:r>
            <a:r>
              <a:rPr lang="en-US" altLang="ja-JP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altLang="ja-JP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run </a:t>
            </a:r>
            <a:r>
              <a:rPr lang="en-US" altLang="ja-JP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migrate:development</a:t>
            </a:r>
            <a:endParaRPr lang="en-US" altLang="ja-JP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9702F23-DFE7-C58D-B07C-178831D0968C}"/>
              </a:ext>
            </a:extLst>
          </p:cNvPr>
          <p:cNvSpPr/>
          <p:nvPr/>
        </p:nvSpPr>
        <p:spPr>
          <a:xfrm>
            <a:off x="5403667" y="2243145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Generate CRUD operations for data models</a:t>
            </a:r>
            <a:endParaRPr kumimoji="1" lang="ja-JP" altLang="en-US" sz="12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57503E7-436C-8FFC-C1F2-D17FC126F866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2848164" y="1450216"/>
            <a:ext cx="2555503" cy="111139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80981AB-F1C6-B565-FC0D-DD19F2FA4158}"/>
              </a:ext>
            </a:extLst>
          </p:cNvPr>
          <p:cNvSpPr txBox="1"/>
          <p:nvPr/>
        </p:nvSpPr>
        <p:spPr>
          <a:xfrm rot="1368162">
            <a:off x="3049195" y="2026305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n</a:t>
            </a:r>
            <a:r>
              <a:rPr lang="en-US" altLang="ja-JP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altLang="ja-JP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run </a:t>
            </a:r>
            <a:r>
              <a:rPr lang="en-US" altLang="ja-JP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prisma:generate</a:t>
            </a:r>
            <a:endParaRPr lang="en-US" altLang="ja-JP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C3814FD-F9A9-94CE-7703-639AC8928A4A}"/>
              </a:ext>
            </a:extLst>
          </p:cNvPr>
          <p:cNvSpPr/>
          <p:nvPr/>
        </p:nvSpPr>
        <p:spPr>
          <a:xfrm>
            <a:off x="8896258" y="2243145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Generate object types, inputs, </a:t>
            </a:r>
            <a:r>
              <a:rPr kumimoji="1" lang="en-US" altLang="ja-JP" sz="1200" dirty="0" err="1"/>
              <a:t>args</a:t>
            </a:r>
            <a:r>
              <a:rPr kumimoji="1" lang="en-US" altLang="ja-JP" sz="1200" dirty="0"/>
              <a:t>,...</a:t>
            </a:r>
            <a:endParaRPr kumimoji="1" lang="ja-JP" altLang="en-US" sz="12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CD829E8-45AD-E7A9-1942-034E0A4AFADC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>
            <a:off x="7004393" y="2561609"/>
            <a:ext cx="189186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223DF35-3779-E1BC-CCAF-C32E1EBEF418}"/>
              </a:ext>
            </a:extLst>
          </p:cNvPr>
          <p:cNvSpPr txBox="1"/>
          <p:nvPr/>
        </p:nvSpPr>
        <p:spPr>
          <a:xfrm>
            <a:off x="7004393" y="2243582"/>
            <a:ext cx="1891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prisma-nestjs-graphql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BB4906C-AA45-CDF2-3721-32AF15B1E69B}"/>
              </a:ext>
            </a:extLst>
          </p:cNvPr>
          <p:cNvSpPr/>
          <p:nvPr/>
        </p:nvSpPr>
        <p:spPr>
          <a:xfrm>
            <a:off x="8896258" y="4034358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Generate </a:t>
            </a:r>
            <a:r>
              <a:rPr kumimoji="1" lang="en-US" altLang="ja-JP" sz="1200" dirty="0" err="1"/>
              <a:t>graphql</a:t>
            </a:r>
            <a:r>
              <a:rPr kumimoji="1" lang="en-US" altLang="ja-JP" sz="1200" dirty="0"/>
              <a:t> Schema</a:t>
            </a:r>
            <a:endParaRPr kumimoji="1" lang="ja-JP" altLang="en-US" sz="12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2E77136-170D-96E8-1F9F-F7C925BC0AE5}"/>
              </a:ext>
            </a:extLst>
          </p:cNvPr>
          <p:cNvSpPr txBox="1"/>
          <p:nvPr/>
        </p:nvSpPr>
        <p:spPr>
          <a:xfrm>
            <a:off x="3497088" y="1484187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(@prisma/client)</a:t>
            </a:r>
            <a:endParaRPr kumimoji="1" lang="ja-JP" altLang="en-US" sz="12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106FC83-473F-8A8F-42B1-9AA775B23FE4}"/>
              </a:ext>
            </a:extLst>
          </p:cNvPr>
          <p:cNvSpPr/>
          <p:nvPr/>
        </p:nvSpPr>
        <p:spPr>
          <a:xfrm>
            <a:off x="1024480" y="3631974"/>
            <a:ext cx="9633010" cy="2685006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38" descr="Graphql, logo Icon in Vector Logo">
            <a:extLst>
              <a:ext uri="{FF2B5EF4-FFF2-40B4-BE49-F238E27FC236}">
                <a16:creationId xmlns:a16="http://schemas.microsoft.com/office/drawing/2014/main" id="{8CF5D544-9ACC-E094-DBBD-C88B8CE69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331" y="5783003"/>
            <a:ext cx="1009373" cy="47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0FC821F9-6B4F-FF0A-C83B-99EBF030A67D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9696621" y="2880072"/>
            <a:ext cx="0" cy="115428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BB0A1DE-71AD-8CF9-2D58-7888CCA10628}"/>
              </a:ext>
            </a:extLst>
          </p:cNvPr>
          <p:cNvSpPr txBox="1"/>
          <p:nvPr/>
        </p:nvSpPr>
        <p:spPr>
          <a:xfrm>
            <a:off x="8580369" y="3342291"/>
            <a:ext cx="2393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n</a:t>
            </a:r>
            <a:r>
              <a:rPr lang="en-US" altLang="ja-JP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altLang="ja-JP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run </a:t>
            </a:r>
            <a:r>
              <a:rPr lang="en-US" altLang="ja-JP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start:developement</a:t>
            </a:r>
            <a:endParaRPr lang="en-US" altLang="ja-JP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DC92F0D-B849-7BAA-F2B4-EB4B563A4F82}"/>
              </a:ext>
            </a:extLst>
          </p:cNvPr>
          <p:cNvSpPr txBox="1"/>
          <p:nvPr/>
        </p:nvSpPr>
        <p:spPr>
          <a:xfrm>
            <a:off x="198942" y="14091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Development Flow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1882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82</Words>
  <Application>Microsoft Office PowerPoint</Application>
  <PresentationFormat>ワイド画面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doan vanduc(ドアン バンドゥック ＴＳＴ □ＳＹ５○Ｓ開)</dc:creator>
  <cp:lastModifiedBy>doan vanduc(ドアン バンドゥック ＴＳＴ □ＳＹ５○Ｓ開)</cp:lastModifiedBy>
  <cp:revision>9</cp:revision>
  <dcterms:created xsi:type="dcterms:W3CDTF">2023-05-23T02:01:23Z</dcterms:created>
  <dcterms:modified xsi:type="dcterms:W3CDTF">2023-05-24T05:30:28Z</dcterms:modified>
</cp:coreProperties>
</file>