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13921-8F6E-8351-C42C-76B0892F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B2C40-D909-7EFC-9C6D-DC12A2437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FA1C51-A4DD-2B13-D759-642212BB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97125-B626-5013-9A07-5E695E2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82AD7D-BE39-C6E1-C64D-B9750DD9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0D6B-E61A-3554-9AEB-1ED3E041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FD906F-D809-E638-69F1-7AC5F211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96388-05B0-5AF4-6201-0B6E1402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893C2-45DF-4DB1-ADAE-E6F10AB3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02A08-0946-69CB-F48C-1B3FE58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3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7B330E-DF07-3A25-EBAB-15F82958A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255193-EEF9-820B-F23A-B344398D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59EC5-490D-9DA6-94C4-2053B6FC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2C1BC-410C-2CD6-A428-0C2BD92C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9C8BE-E85D-F0BD-2F8A-7B130C4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6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26ABC-3B4C-944F-5DA0-9500FD36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1B784-D1C4-CB69-97A5-A0069346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EF422-EB66-F621-8805-DF75948D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BECC3-59C3-744D-CBBB-6554ACB8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43449-4EED-32C0-436B-A996653F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37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9EB65-6C7C-8BEB-1B7E-17D6A3E0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A08AA-62C6-B866-059A-C811D861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ECBBD-07BA-E82E-AAF7-3DEEA112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C780B-4CE5-0E32-FCCE-D114F252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0B209-02F0-0494-4991-A2416558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7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E178C-E330-CF70-4091-C36DD7B9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7FB8F-8B4E-B83A-19F4-FC8289EC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ED1FD0-BA14-91B3-548C-8BBF7EEB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72A571-24F5-C232-0C2E-BB66B01A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4C6A6-63DE-3112-7CE7-6B36C5EA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06E10-486D-CF19-7E8A-5378C138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E253A-5FAD-C2EE-FEFE-A330C9DC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10125-E793-8224-B9C0-E4E77E93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DA577E-D150-65C7-1A9A-B4A840D6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1FCB62-39AA-34F6-93CD-C0145D663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0996AE-FC87-81A6-3413-02CBBA33A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1E6237-3555-6431-741A-23F67160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03B140-986D-A302-F63C-F4B5B7AB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6C11E5-6D4D-51B2-95D0-2BBE28D0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E740C-7986-6E14-F8F9-A49887A5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086E95-6306-C7FD-A837-7011B115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B4CA76-E41C-2810-4552-D89DD52C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E739F6-E0D0-50FA-23E8-67152AA3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22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C688C4-4BDB-AC18-13AF-ED7F9367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90D700-DF62-A129-8412-5DFFD456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1BEFE0-B993-1D11-72D4-5962815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E20F1-AECA-0ACA-F626-A462D3A3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8C137-127D-E9DA-672F-290045F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40504B-CC18-EC17-2080-6393FADF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13201-398C-4950-95A2-C5B2D23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259003-F97D-A0E6-B8BF-95E9982B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C2E3F-04A2-3CEE-C5DB-0203D1C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4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8C8A3-FB2A-DD15-B589-A3C377E8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744950-E8F6-7198-93DF-C4173F92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8E9F8-4DFC-017E-E3BF-9DD34D21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87516D-3ECD-BC34-D74B-1200BED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FBF065-6C3D-C410-C976-F960FB76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FE813B-5F2E-C0C8-2879-6C2EEBD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57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0AEB95-64F8-C8E8-1A06-9244FE39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8F379-CE1F-319E-B341-44C6D692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DD098-C245-AB32-1E6E-1804C6FBE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67168-65C3-EE98-907B-ADD8B3425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F617C-F8A9-3240-A366-96F58A37C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69086F-9FDE-ED77-0A7A-225764731394}"/>
              </a:ext>
            </a:extLst>
          </p:cNvPr>
          <p:cNvCxnSpPr>
            <a:stCxn id="1032" idx="3"/>
            <a:endCxn id="5" idx="1"/>
          </p:cNvCxnSpPr>
          <p:nvPr/>
        </p:nvCxnSpPr>
        <p:spPr>
          <a:xfrm>
            <a:off x="1019916" y="3322922"/>
            <a:ext cx="118074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F5F937-D21C-2B4D-682F-78F283F889B9}"/>
              </a:ext>
            </a:extLst>
          </p:cNvPr>
          <p:cNvSpPr/>
          <p:nvPr/>
        </p:nvSpPr>
        <p:spPr>
          <a:xfrm>
            <a:off x="2200659" y="282516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Docker Logo, symbol, meaning, history, PNG, brand">
            <a:extLst>
              <a:ext uri="{FF2B5EF4-FFF2-40B4-BE49-F238E27FC236}">
                <a16:creationId xmlns:a16="http://schemas.microsoft.com/office/drawing/2014/main" id="{AADA98E1-3A50-9120-A2A6-E9483941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27" y="3465857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vanced Load Balancer, Web Server, &amp; Reverse Proxy - NGINX">
            <a:extLst>
              <a:ext uri="{FF2B5EF4-FFF2-40B4-BE49-F238E27FC236}">
                <a16:creationId xmlns:a16="http://schemas.microsoft.com/office/drawing/2014/main" id="{AE2817BC-1F21-8A80-BEF3-4FCD81CE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58" y="3163907"/>
            <a:ext cx="953246" cy="3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4CFA5C7-7797-D972-1100-B5EADE82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62" y="1177411"/>
            <a:ext cx="963168" cy="19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ssword Manager Comparison: Top Password Managers for 2021">
            <a:extLst>
              <a:ext uri="{FF2B5EF4-FFF2-40B4-BE49-F238E27FC236}">
                <a16:creationId xmlns:a16="http://schemas.microsoft.com/office/drawing/2014/main" id="{326253CF-3424-1DE0-54A1-EA5B8BE4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2" y="3055463"/>
            <a:ext cx="874864" cy="5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79A78C-92B6-2A05-282F-6A8986144DEC}"/>
              </a:ext>
            </a:extLst>
          </p:cNvPr>
          <p:cNvSpPr txBox="1"/>
          <p:nvPr/>
        </p:nvSpPr>
        <p:spPr>
          <a:xfrm>
            <a:off x="1499915" y="3360698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80/443</a:t>
            </a:r>
            <a:endParaRPr kumimoji="1" lang="ja-JP" altLang="en-US" sz="1200" dirty="0"/>
          </a:p>
        </p:txBody>
      </p:sp>
      <p:pic>
        <p:nvPicPr>
          <p:cNvPr id="16" name="Picture 2" descr="Docker Logo, symbol, meaning, history, PNG, brand">
            <a:extLst>
              <a:ext uri="{FF2B5EF4-FFF2-40B4-BE49-F238E27FC236}">
                <a16:creationId xmlns:a16="http://schemas.microsoft.com/office/drawing/2014/main" id="{DC8AA0E8-6601-F9CA-F1FA-27B1DFF9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67" y="2470345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4D7BCE-C0D7-62E1-5C7B-C5F7C436EFAD}"/>
              </a:ext>
            </a:extLst>
          </p:cNvPr>
          <p:cNvSpPr/>
          <p:nvPr/>
        </p:nvSpPr>
        <p:spPr>
          <a:xfrm>
            <a:off x="4961099" y="3820678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2" descr="Docker Logo, symbol, meaning, history, PNG, brand">
            <a:extLst>
              <a:ext uri="{FF2B5EF4-FFF2-40B4-BE49-F238E27FC236}">
                <a16:creationId xmlns:a16="http://schemas.microsoft.com/office/drawing/2014/main" id="{8EBE3A0A-AA98-448A-205A-AD0C33B2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41" y="579574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ver image for NestJS: Introduction">
            <a:extLst>
              <a:ext uri="{FF2B5EF4-FFF2-40B4-BE49-F238E27FC236}">
                <a16:creationId xmlns:a16="http://schemas.microsoft.com/office/drawing/2014/main" id="{27AB9EB3-93EA-B45D-41E2-2F231E95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49" y="4222496"/>
            <a:ext cx="760405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E8AC419-9146-3670-137C-0BA4E00D2308}"/>
              </a:ext>
            </a:extLst>
          </p:cNvPr>
          <p:cNvCxnSpPr>
            <a:cxnSpLocks/>
            <a:stCxn id="5" idx="3"/>
            <a:endCxn id="1025" idx="1"/>
          </p:cNvCxnSpPr>
          <p:nvPr/>
        </p:nvCxnSpPr>
        <p:spPr>
          <a:xfrm flipV="1">
            <a:off x="4044697" y="1644703"/>
            <a:ext cx="904504" cy="1678219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ED84A15-F0EB-37A0-0116-D97A052C5E6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44697" y="3322922"/>
            <a:ext cx="916402" cy="1707517"/>
          </a:xfrm>
          <a:prstGeom prst="bentConnector3">
            <a:avLst>
              <a:gd name="adj1" fmla="val 4931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787CFE-509F-4E06-9377-16D32E7752D5}"/>
              </a:ext>
            </a:extLst>
          </p:cNvPr>
          <p:cNvSpPr txBox="1"/>
          <p:nvPr/>
        </p:nvSpPr>
        <p:spPr>
          <a:xfrm>
            <a:off x="4389310" y="507667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7917C6-21FC-2FE6-36CC-0F8866F08EB7}"/>
              </a:ext>
            </a:extLst>
          </p:cNvPr>
          <p:cNvSpPr txBox="1"/>
          <p:nvPr/>
        </p:nvSpPr>
        <p:spPr>
          <a:xfrm>
            <a:off x="4534382" y="1321469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491919-AB95-5530-5B8C-9315F00A6876}"/>
              </a:ext>
            </a:extLst>
          </p:cNvPr>
          <p:cNvSpPr/>
          <p:nvPr/>
        </p:nvSpPr>
        <p:spPr>
          <a:xfrm>
            <a:off x="9317941" y="464635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2" descr="Docker Logo, symbol, meaning, history, PNG, brand">
            <a:extLst>
              <a:ext uri="{FF2B5EF4-FFF2-40B4-BE49-F238E27FC236}">
                <a16:creationId xmlns:a16="http://schemas.microsoft.com/office/drawing/2014/main" id="{7F2CCCDA-0A39-1942-023B-FFCB8669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55" y="514411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6" descr="PostgreSQL Logo Database management system graphics, sql logo, blue, text  png | PNGEgg">
            <a:extLst>
              <a:ext uri="{FF2B5EF4-FFF2-40B4-BE49-F238E27FC236}">
                <a16:creationId xmlns:a16="http://schemas.microsoft.com/office/drawing/2014/main" id="{F09768DE-AD58-62E3-3F9D-6510AC17B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86845" y="33522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56" name="Picture 32" descr="PostgreSQL full logo transparent PNG - StickPNG">
            <a:extLst>
              <a:ext uri="{FF2B5EF4-FFF2-40B4-BE49-F238E27FC236}">
                <a16:creationId xmlns:a16="http://schemas.microsoft.com/office/drawing/2014/main" id="{FC7135C4-E21B-23BC-9CB8-31EAEE6B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273" y="4768585"/>
            <a:ext cx="573402" cy="5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B3E2DF-8592-B3C5-BB84-F0976805DE57}"/>
              </a:ext>
            </a:extLst>
          </p:cNvPr>
          <p:cNvSpPr/>
          <p:nvPr/>
        </p:nvSpPr>
        <p:spPr>
          <a:xfrm>
            <a:off x="5270561" y="404858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AA8CFFF-0EFF-B0B6-F7F1-F42676D6AD53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>
            <a:off x="8131470" y="4412583"/>
            <a:ext cx="1186471" cy="7315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Prisma - Tech Partners | Cloudflare">
            <a:extLst>
              <a:ext uri="{FF2B5EF4-FFF2-40B4-BE49-F238E27FC236}">
                <a16:creationId xmlns:a16="http://schemas.microsoft.com/office/drawing/2014/main" id="{F21598C0-8055-9CAB-E56C-1812A9B9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99" y="5500847"/>
            <a:ext cx="973266" cy="2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C94D8A-2870-D255-A185-A2DE3BD13315}"/>
              </a:ext>
            </a:extLst>
          </p:cNvPr>
          <p:cNvSpPr/>
          <p:nvPr/>
        </p:nvSpPr>
        <p:spPr>
          <a:xfrm>
            <a:off x="6039245" y="5292292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EBAD8AB-033A-EF49-62C3-04C35D62D088}"/>
              </a:ext>
            </a:extLst>
          </p:cNvPr>
          <p:cNvSpPr/>
          <p:nvPr/>
        </p:nvSpPr>
        <p:spPr>
          <a:xfrm>
            <a:off x="6917590" y="405658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836AA72-1C6E-F440-8200-8F9AE4441333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>
            <a:off x="6484441" y="4404583"/>
            <a:ext cx="433149" cy="8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C12CD74F-AE7B-775B-0127-D29B875BC070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 flipV="1">
            <a:off x="7253125" y="5144112"/>
            <a:ext cx="2064816" cy="504183"/>
          </a:xfrm>
          <a:prstGeom prst="bentConnector3">
            <a:avLst>
              <a:gd name="adj1" fmla="val 711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AF26C3DB-2E98-78F9-AB57-A37E2D7E97EC}"/>
              </a:ext>
            </a:extLst>
          </p:cNvPr>
          <p:cNvSpPr/>
          <p:nvPr/>
        </p:nvSpPr>
        <p:spPr>
          <a:xfrm>
            <a:off x="4949201" y="434942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033C4608-A423-BCCA-B465-F416445F82C8}"/>
              </a:ext>
            </a:extLst>
          </p:cNvPr>
          <p:cNvSpPr/>
          <p:nvPr/>
        </p:nvSpPr>
        <p:spPr>
          <a:xfrm>
            <a:off x="5259806" y="91923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24853828-1347-20A6-F5EA-DD708F53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99" y="1119209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正方形/長方形 1034">
            <a:extLst>
              <a:ext uri="{FF2B5EF4-FFF2-40B4-BE49-F238E27FC236}">
                <a16:creationId xmlns:a16="http://schemas.microsoft.com/office/drawing/2014/main" id="{AB6151B5-3D9C-91E3-0204-3151411147D0}"/>
              </a:ext>
            </a:extLst>
          </p:cNvPr>
          <p:cNvSpPr/>
          <p:nvPr/>
        </p:nvSpPr>
        <p:spPr>
          <a:xfrm>
            <a:off x="6900403" y="91923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BBD008EA-AE58-704B-BDC4-D66A8A41A79E}"/>
              </a:ext>
            </a:extLst>
          </p:cNvPr>
          <p:cNvCxnSpPr>
            <a:cxnSpLocks/>
            <a:stCxn id="1033" idx="3"/>
            <a:endCxn id="1035" idx="1"/>
          </p:cNvCxnSpPr>
          <p:nvPr/>
        </p:nvCxnSpPr>
        <p:spPr>
          <a:xfrm>
            <a:off x="6473686" y="1275234"/>
            <a:ext cx="4267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コネクタ: カギ線 1052">
            <a:extLst>
              <a:ext uri="{FF2B5EF4-FFF2-40B4-BE49-F238E27FC236}">
                <a16:creationId xmlns:a16="http://schemas.microsoft.com/office/drawing/2014/main" id="{1CCA7F3D-DEAC-500E-5F08-F8B5C8028896}"/>
              </a:ext>
            </a:extLst>
          </p:cNvPr>
          <p:cNvCxnSpPr>
            <a:cxnSpLocks/>
            <a:stCxn id="1035" idx="3"/>
            <a:endCxn id="5" idx="1"/>
          </p:cNvCxnSpPr>
          <p:nvPr/>
        </p:nvCxnSpPr>
        <p:spPr>
          <a:xfrm flipH="1">
            <a:off x="2200659" y="1275234"/>
            <a:ext cx="5913624" cy="2047688"/>
          </a:xfrm>
          <a:prstGeom prst="bentConnector5">
            <a:avLst>
              <a:gd name="adj1" fmla="val -2906"/>
              <a:gd name="adj2" fmla="val -29221"/>
              <a:gd name="adj3" fmla="val 10386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コネクタ: カギ線 1066">
            <a:extLst>
              <a:ext uri="{FF2B5EF4-FFF2-40B4-BE49-F238E27FC236}">
                <a16:creationId xmlns:a16="http://schemas.microsoft.com/office/drawing/2014/main" id="{60CAB07A-9296-6479-4038-71CB0CDD1ECA}"/>
              </a:ext>
            </a:extLst>
          </p:cNvPr>
          <p:cNvCxnSpPr>
            <a:cxnSpLocks/>
            <a:stCxn id="1025" idx="1"/>
            <a:endCxn id="1033" idx="1"/>
          </p:cNvCxnSpPr>
          <p:nvPr/>
        </p:nvCxnSpPr>
        <p:spPr>
          <a:xfrm rot="10800000" flipH="1">
            <a:off x="4949200" y="1275235"/>
            <a:ext cx="310605" cy="369469"/>
          </a:xfrm>
          <a:prstGeom prst="bentConnector3">
            <a:avLst>
              <a:gd name="adj1" fmla="val 5397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コネクタ: カギ線 1071">
            <a:extLst>
              <a:ext uri="{FF2B5EF4-FFF2-40B4-BE49-F238E27FC236}">
                <a16:creationId xmlns:a16="http://schemas.microsoft.com/office/drawing/2014/main" id="{5A0F8393-D79F-B2C6-3171-C9A9F2ACFE0A}"/>
              </a:ext>
            </a:extLst>
          </p:cNvPr>
          <p:cNvCxnSpPr>
            <a:cxnSpLocks/>
            <a:stCxn id="19" idx="1"/>
            <a:endCxn id="38" idx="1"/>
          </p:cNvCxnSpPr>
          <p:nvPr/>
        </p:nvCxnSpPr>
        <p:spPr>
          <a:xfrm rot="10800000" flipH="1">
            <a:off x="4961099" y="4404583"/>
            <a:ext cx="309462" cy="625856"/>
          </a:xfrm>
          <a:prstGeom prst="bentConnector3">
            <a:avLst>
              <a:gd name="adj1" fmla="val 39397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7" name="Picture 38" descr="Graphql, logo Icon in Vector Logo">
            <a:extLst>
              <a:ext uri="{FF2B5EF4-FFF2-40B4-BE49-F238E27FC236}">
                <a16:creationId xmlns:a16="http://schemas.microsoft.com/office/drawing/2014/main" id="{70EF429C-3156-B9F0-0C2B-A092CCD6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15" y="1393523"/>
            <a:ext cx="535064" cy="25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8AB8CD02-44FB-B69A-2185-AEC1ADBB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25" y="4287945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38" descr="Graphql, logo Icon in Vector Logo">
            <a:extLst>
              <a:ext uri="{FF2B5EF4-FFF2-40B4-BE49-F238E27FC236}">
                <a16:creationId xmlns:a16="http://schemas.microsoft.com/office/drawing/2014/main" id="{8DA646B5-6620-E3A8-7EE4-69E7837E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46" y="4517467"/>
            <a:ext cx="545653" cy="2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テキスト ボックス 1079">
            <a:extLst>
              <a:ext uri="{FF2B5EF4-FFF2-40B4-BE49-F238E27FC236}">
                <a16:creationId xmlns:a16="http://schemas.microsoft.com/office/drawing/2014/main" id="{DD1AFCE3-43D6-3BE4-A648-02E04BE788EC}"/>
              </a:ext>
            </a:extLst>
          </p:cNvPr>
          <p:cNvSpPr txBox="1"/>
          <p:nvPr/>
        </p:nvSpPr>
        <p:spPr>
          <a:xfrm>
            <a:off x="6080147" y="2856929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Frontend:3000</a:t>
            </a:r>
            <a:endParaRPr kumimoji="1" lang="ja-JP" altLang="en-US" sz="1200" dirty="0"/>
          </a:p>
        </p:txBody>
      </p:sp>
      <p:sp>
        <p:nvSpPr>
          <p:cNvPr id="1081" name="テキスト ボックス 1080">
            <a:extLst>
              <a:ext uri="{FF2B5EF4-FFF2-40B4-BE49-F238E27FC236}">
                <a16:creationId xmlns:a16="http://schemas.microsoft.com/office/drawing/2014/main" id="{4021449D-F1FE-0C54-645E-7729700D11D4}"/>
              </a:ext>
            </a:extLst>
          </p:cNvPr>
          <p:cNvSpPr txBox="1"/>
          <p:nvPr/>
        </p:nvSpPr>
        <p:spPr>
          <a:xfrm>
            <a:off x="6307131" y="6353873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Backend:8080</a:t>
            </a:r>
            <a:endParaRPr kumimoji="1" lang="ja-JP" altLang="en-US" sz="1200" dirty="0"/>
          </a:p>
        </p:txBody>
      </p:sp>
      <p:sp>
        <p:nvSpPr>
          <p:cNvPr id="1082" name="テキスト ボックス 1081">
            <a:extLst>
              <a:ext uri="{FF2B5EF4-FFF2-40B4-BE49-F238E27FC236}">
                <a16:creationId xmlns:a16="http://schemas.microsoft.com/office/drawing/2014/main" id="{E3DA17D4-9952-F6D5-AD71-7F0236AEA905}"/>
              </a:ext>
            </a:extLst>
          </p:cNvPr>
          <p:cNvSpPr txBox="1"/>
          <p:nvPr/>
        </p:nvSpPr>
        <p:spPr>
          <a:xfrm>
            <a:off x="1990332" y="3952472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Reverse proxy server:80/443</a:t>
            </a:r>
            <a:endParaRPr kumimoji="1" lang="ja-JP" altLang="en-US" sz="1200" dirty="0"/>
          </a:p>
        </p:txBody>
      </p:sp>
      <p:sp>
        <p:nvSpPr>
          <p:cNvPr id="1083" name="テキスト ボックス 1082">
            <a:extLst>
              <a:ext uri="{FF2B5EF4-FFF2-40B4-BE49-F238E27FC236}">
                <a16:creationId xmlns:a16="http://schemas.microsoft.com/office/drawing/2014/main" id="{D1659856-F3B3-C8E2-BC91-0E9E56598AA5}"/>
              </a:ext>
            </a:extLst>
          </p:cNvPr>
          <p:cNvSpPr txBox="1"/>
          <p:nvPr/>
        </p:nvSpPr>
        <p:spPr>
          <a:xfrm>
            <a:off x="9745841" y="573714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Database:5432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035C45-287E-500D-B188-E08E1BB628EE}"/>
              </a:ext>
            </a:extLst>
          </p:cNvPr>
          <p:cNvSpPr txBox="1"/>
          <p:nvPr/>
        </p:nvSpPr>
        <p:spPr>
          <a:xfrm>
            <a:off x="262004" y="227128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Infra Architecture</a:t>
            </a:r>
            <a:endParaRPr kumimoji="1" lang="ja-JP" altLang="en-US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0F2EAA-C375-9384-2CB3-6A3CA1F45775}"/>
              </a:ext>
            </a:extLst>
          </p:cNvPr>
          <p:cNvSpPr txBox="1"/>
          <p:nvPr/>
        </p:nvSpPr>
        <p:spPr>
          <a:xfrm>
            <a:off x="8364401" y="88592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graphql</a:t>
            </a:r>
            <a:br>
              <a:rPr kumimoji="1" lang="en-US" altLang="ja-JP" sz="1200" dirty="0"/>
            </a:br>
            <a:r>
              <a:rPr kumimoji="1" lang="en-US" altLang="ja-JP" sz="1200" dirty="0"/>
              <a:t>{ query/mutation/subscription }</a:t>
            </a:r>
            <a:endParaRPr kumimoji="1" lang="ja-JP" altLang="en-US" sz="1200" dirty="0"/>
          </a:p>
        </p:txBody>
      </p:sp>
      <p:pic>
        <p:nvPicPr>
          <p:cNvPr id="1026" name="Picture 2" descr="How to use TypeScript with Nodejs | Simplilearn">
            <a:extLst>
              <a:ext uri="{FF2B5EF4-FFF2-40B4-BE49-F238E27FC236}">
                <a16:creationId xmlns:a16="http://schemas.microsoft.com/office/drawing/2014/main" id="{A5EB936A-EFC7-B9CD-6E1B-FC5B9313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51" y="1358083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ow to use TypeScript with Nodejs | Simplilearn">
            <a:extLst>
              <a:ext uri="{FF2B5EF4-FFF2-40B4-BE49-F238E27FC236}">
                <a16:creationId xmlns:a16="http://schemas.microsoft.com/office/drawing/2014/main" id="{EBA51B38-BACC-4C2F-A2C2-BFAC1FAC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34" y="4490813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ow to use TypeScript with Nodejs | Simplilearn">
            <a:extLst>
              <a:ext uri="{FF2B5EF4-FFF2-40B4-BE49-F238E27FC236}">
                <a16:creationId xmlns:a16="http://schemas.microsoft.com/office/drawing/2014/main" id="{C7AD0B8D-A786-8A8E-6F94-1BCC0C15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47" y="5743416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w to use TypeScript with Nodejs | Simplilearn">
            <a:extLst>
              <a:ext uri="{FF2B5EF4-FFF2-40B4-BE49-F238E27FC236}">
                <a16:creationId xmlns:a16="http://schemas.microsoft.com/office/drawing/2014/main" id="{2259AD49-4BC1-3124-E3E8-194C3C26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46" y="4490813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w to use TypeScript with Nodejs | Simplilearn">
            <a:extLst>
              <a:ext uri="{FF2B5EF4-FFF2-40B4-BE49-F238E27FC236}">
                <a16:creationId xmlns:a16="http://schemas.microsoft.com/office/drawing/2014/main" id="{0CE842A3-B551-0BC6-A209-865DD5DC0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63" y="1328784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850F160D-7624-E57C-A3BB-6523477075B0}"/>
              </a:ext>
            </a:extLst>
          </p:cNvPr>
          <p:cNvCxnSpPr>
            <a:cxnSpLocks/>
            <a:stCxn id="1033" idx="2"/>
            <a:endCxn id="1032" idx="0"/>
          </p:cNvCxnSpPr>
          <p:nvPr/>
        </p:nvCxnSpPr>
        <p:spPr>
          <a:xfrm rot="5400000">
            <a:off x="2512502" y="-298782"/>
            <a:ext cx="1424227" cy="528426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2261845-9CA1-FE3D-ED1F-5663C107C95B}"/>
              </a:ext>
            </a:extLst>
          </p:cNvPr>
          <p:cNvSpPr txBox="1"/>
          <p:nvPr/>
        </p:nvSpPr>
        <p:spPr>
          <a:xfrm>
            <a:off x="2929228" y="2082212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➊ </a:t>
            </a:r>
            <a:r>
              <a:rPr kumimoji="1" lang="en-US" altLang="ja-JP" sz="1200" dirty="0"/>
              <a:t>Static rendering</a:t>
            </a:r>
            <a:endParaRPr kumimoji="1" lang="ja-JP" altLang="en-US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B9869F2-9979-F45B-E12E-C6D2D9DDC678}"/>
              </a:ext>
            </a:extLst>
          </p:cNvPr>
          <p:cNvSpPr txBox="1"/>
          <p:nvPr/>
        </p:nvSpPr>
        <p:spPr>
          <a:xfrm>
            <a:off x="3259296" y="657093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❷ </a:t>
            </a:r>
            <a:r>
              <a:rPr kumimoji="1" lang="en-US" altLang="ja-JP" sz="1200" dirty="0"/>
              <a:t>Dynamic rendering</a:t>
            </a:r>
            <a:endParaRPr kumimoji="1" lang="ja-JP" altLang="en-US" sz="120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BBCC802-332A-69BA-026D-868DDDD25D25}"/>
              </a:ext>
            </a:extLst>
          </p:cNvPr>
          <p:cNvCxnSpPr>
            <a:cxnSpLocks/>
          </p:cNvCxnSpPr>
          <p:nvPr/>
        </p:nvCxnSpPr>
        <p:spPr>
          <a:xfrm flipV="1">
            <a:off x="1031154" y="3200809"/>
            <a:ext cx="1168773" cy="155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Prisma - Tech Partners | Cloudflare">
            <a:extLst>
              <a:ext uri="{FF2B5EF4-FFF2-40B4-BE49-F238E27FC236}">
                <a16:creationId xmlns:a16="http://schemas.microsoft.com/office/drawing/2014/main" id="{EE5981F6-FA16-59EB-B0BE-81130F9E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0" y="4015189"/>
            <a:ext cx="973266" cy="2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0561CB-486E-1B8C-D8C3-1175A7DF540E}"/>
              </a:ext>
            </a:extLst>
          </p:cNvPr>
          <p:cNvSpPr/>
          <p:nvPr/>
        </p:nvSpPr>
        <p:spPr>
          <a:xfrm>
            <a:off x="1137992" y="1792402"/>
            <a:ext cx="9633010" cy="268500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57149D-EFEF-E40D-787A-D5DFBC2CE87F}"/>
              </a:ext>
            </a:extLst>
          </p:cNvPr>
          <p:cNvSpPr/>
          <p:nvPr/>
        </p:nvSpPr>
        <p:spPr>
          <a:xfrm>
            <a:off x="1360950" y="2266869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Define data model in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schema.prisma</a:t>
            </a:r>
            <a:r>
              <a:rPr kumimoji="1" lang="en-US" altLang="ja-JP" sz="12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/>
              <a:t>file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581923-9700-B2B5-E344-6CA4914D37B1}"/>
              </a:ext>
            </a:extLst>
          </p:cNvPr>
          <p:cNvSpPr/>
          <p:nvPr/>
        </p:nvSpPr>
        <p:spPr>
          <a:xfrm>
            <a:off x="5966989" y="2275708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SQL files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FB2F654-FA43-A986-31CB-552886311B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61676" y="2585333"/>
            <a:ext cx="3005313" cy="88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E522C-3CCB-1F28-B2D0-565D688A525D}"/>
              </a:ext>
            </a:extLst>
          </p:cNvPr>
          <p:cNvSpPr txBox="1"/>
          <p:nvPr/>
        </p:nvSpPr>
        <p:spPr>
          <a:xfrm>
            <a:off x="2947871" y="229830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migrate dev --name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(*)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702F23-DFE7-C58D-B07C-178831D0968C}"/>
              </a:ext>
            </a:extLst>
          </p:cNvPr>
          <p:cNvSpPr/>
          <p:nvPr/>
        </p:nvSpPr>
        <p:spPr>
          <a:xfrm>
            <a:off x="5517179" y="3378262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CRUD operations for data models</a:t>
            </a:r>
            <a:endParaRPr kumimoji="1" lang="ja-JP" altLang="en-US" sz="12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57503E7-436C-8FFC-C1F2-D17FC126F86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961676" y="2585333"/>
            <a:ext cx="2555503" cy="11113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0981AB-F1C6-B565-FC0D-DD19F2FA4158}"/>
              </a:ext>
            </a:extLst>
          </p:cNvPr>
          <p:cNvSpPr txBox="1"/>
          <p:nvPr/>
        </p:nvSpPr>
        <p:spPr>
          <a:xfrm rot="1368162">
            <a:off x="3162707" y="3161422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prisma:generate</a:t>
            </a:r>
            <a:endParaRPr lang="en-US" altLang="ja-JP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C3814FD-F9A9-94CE-7703-639AC8928A4A}"/>
              </a:ext>
            </a:extLst>
          </p:cNvPr>
          <p:cNvSpPr/>
          <p:nvPr/>
        </p:nvSpPr>
        <p:spPr>
          <a:xfrm>
            <a:off x="9009770" y="3378262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object types, inputs, </a:t>
            </a:r>
            <a:r>
              <a:rPr kumimoji="1" lang="en-US" altLang="ja-JP" sz="1200" dirty="0" err="1"/>
              <a:t>args</a:t>
            </a:r>
            <a:r>
              <a:rPr kumimoji="1" lang="en-US" altLang="ja-JP" sz="1200" dirty="0"/>
              <a:t>,...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CD829E8-45AD-E7A9-1942-034E0A4AFADC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7117905" y="3696726"/>
            <a:ext cx="189186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223DF35-3779-E1BC-CCAF-C32E1EBEF418}"/>
              </a:ext>
            </a:extLst>
          </p:cNvPr>
          <p:cNvSpPr txBox="1"/>
          <p:nvPr/>
        </p:nvSpPr>
        <p:spPr>
          <a:xfrm>
            <a:off x="7117905" y="3378699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prisma-nestjs-graphql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BB4906C-AA45-CDF2-3721-32AF15B1E69B}"/>
              </a:ext>
            </a:extLst>
          </p:cNvPr>
          <p:cNvSpPr/>
          <p:nvPr/>
        </p:nvSpPr>
        <p:spPr>
          <a:xfrm>
            <a:off x="9009770" y="5169475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</a:t>
            </a:r>
            <a:r>
              <a:rPr kumimoji="1" lang="en-US" altLang="ja-JP" sz="1200" dirty="0" err="1"/>
              <a:t>graphql</a:t>
            </a:r>
            <a:r>
              <a:rPr kumimoji="1" lang="en-US" altLang="ja-JP" sz="1200" dirty="0"/>
              <a:t> Schema</a:t>
            </a:r>
            <a:endParaRPr kumimoji="1" lang="ja-JP" altLang="en-US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2E77136-170D-96E8-1F9F-F7C925BC0AE5}"/>
              </a:ext>
            </a:extLst>
          </p:cNvPr>
          <p:cNvSpPr txBox="1"/>
          <p:nvPr/>
        </p:nvSpPr>
        <p:spPr>
          <a:xfrm>
            <a:off x="3610600" y="2619304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(@prisma/client)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106FC83-473F-8A8F-42B1-9AA775B23FE4}"/>
              </a:ext>
            </a:extLst>
          </p:cNvPr>
          <p:cNvSpPr/>
          <p:nvPr/>
        </p:nvSpPr>
        <p:spPr>
          <a:xfrm>
            <a:off x="8645810" y="4767091"/>
            <a:ext cx="2125192" cy="175983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38" descr="Graphql, logo Icon in Vector Logo">
            <a:extLst>
              <a:ext uri="{FF2B5EF4-FFF2-40B4-BE49-F238E27FC236}">
                <a16:creationId xmlns:a16="http://schemas.microsoft.com/office/drawing/2014/main" id="{8CF5D544-9ACC-E094-DBBD-C88B8CE6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43" y="6054072"/>
            <a:ext cx="1009373" cy="47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FC821F9-6B4F-FF0A-C83B-99EBF030A67D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9810133" y="4015189"/>
            <a:ext cx="0" cy="11542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B0A1DE-71AD-8CF9-2D58-7888CCA10628}"/>
              </a:ext>
            </a:extLst>
          </p:cNvPr>
          <p:cNvSpPr txBox="1"/>
          <p:nvPr/>
        </p:nvSpPr>
        <p:spPr>
          <a:xfrm>
            <a:off x="8693881" y="4477408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start:developement</a:t>
            </a:r>
            <a:endParaRPr lang="en-US" altLang="ja-JP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C92F0D-B849-7BAA-F2B4-EB4B563A4F82}"/>
              </a:ext>
            </a:extLst>
          </p:cNvPr>
          <p:cNvSpPr txBox="1"/>
          <p:nvPr/>
        </p:nvSpPr>
        <p:spPr>
          <a:xfrm>
            <a:off x="198942" y="14091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Development Flow</a:t>
            </a:r>
            <a:endParaRPr kumimoji="1" lang="ja-JP" altLang="en-US" sz="2000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9EE3D6F-D8EE-85E8-CEBA-128DFE24A4D4}"/>
              </a:ext>
            </a:extLst>
          </p:cNvPr>
          <p:cNvSpPr/>
          <p:nvPr/>
        </p:nvSpPr>
        <p:spPr>
          <a:xfrm>
            <a:off x="8144090" y="2266868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Migrate to database</a:t>
            </a:r>
            <a:endParaRPr kumimoji="1" lang="ja-JP" altLang="en-US" sz="12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62C26D-282E-1D8C-3887-B184B87B96B5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7567715" y="2585332"/>
            <a:ext cx="576375" cy="88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19AF467-F504-DC20-B7CF-23BB6D2A6106}"/>
              </a:ext>
            </a:extLst>
          </p:cNvPr>
          <p:cNvCxnSpPr>
            <a:cxnSpLocks/>
            <a:stCxn id="6" idx="0"/>
            <a:endCxn id="2" idx="0"/>
          </p:cNvCxnSpPr>
          <p:nvPr/>
        </p:nvCxnSpPr>
        <p:spPr>
          <a:xfrm rot="5400000" flipH="1" flipV="1">
            <a:off x="5552883" y="-1124701"/>
            <a:ext cx="1" cy="6783140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0392EF-DCA0-2D37-0A0B-97F2AB2264DF}"/>
              </a:ext>
            </a:extLst>
          </p:cNvPr>
          <p:cNvSpPr txBox="1"/>
          <p:nvPr/>
        </p:nvSpPr>
        <p:spPr>
          <a:xfrm>
            <a:off x="4995916" y="1788687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migrate dev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A2652E-FFBA-0C09-BDB0-0632B41278C0}"/>
              </a:ext>
            </a:extLst>
          </p:cNvPr>
          <p:cNvSpPr txBox="1"/>
          <p:nvPr/>
        </p:nvSpPr>
        <p:spPr>
          <a:xfrm>
            <a:off x="890146" y="748598"/>
            <a:ext cx="806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(*) Requirements: </a:t>
            </a:r>
          </a:p>
          <a:p>
            <a:r>
              <a:rPr lang="en-US" altLang="ja-JP" sz="1200" dirty="0"/>
              <a:t>- Start backend in </a:t>
            </a:r>
            <a:r>
              <a:rPr lang="en-US" altLang="ja-JP" sz="1200" dirty="0" err="1"/>
              <a:t>machind</a:t>
            </a:r>
            <a:r>
              <a:rPr lang="en-US" altLang="ja-JP" sz="1200" dirty="0"/>
              <a:t> environment (not docker </a:t>
            </a:r>
            <a:r>
              <a:rPr lang="en-US" altLang="ja-JP" sz="1200" dirty="0" err="1"/>
              <a:t>enviroment</a:t>
            </a:r>
            <a:r>
              <a:rPr lang="en-US" altLang="ja-JP" sz="1200" dirty="0"/>
              <a:t>)</a:t>
            </a:r>
            <a:br>
              <a:rPr kumimoji="1" lang="en-US" altLang="ja-JP" sz="1200" dirty="0"/>
            </a:br>
            <a:r>
              <a:rPr kumimoji="1" lang="en-US" altLang="ja-JP" sz="1200" dirty="0"/>
              <a:t>- Change </a:t>
            </a:r>
            <a:r>
              <a:rPr lang="en-US" altLang="ja-JP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altLang="ja-JP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postgresql://postgres:password@localhost:5432/postgres?</a:t>
            </a:r>
            <a:r>
              <a:rPr lang="en-US" altLang="ja-JP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altLang="ja-JP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1" lang="en-US" altLang="ja-JP" sz="1200" dirty="0"/>
              <a:t>in .env file</a:t>
            </a:r>
            <a:endParaRPr lang="en-US" altLang="ja-JP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2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9C1040-E997-C870-B178-F412F0A97600}"/>
              </a:ext>
            </a:extLst>
          </p:cNvPr>
          <p:cNvSpPr txBox="1"/>
          <p:nvPr/>
        </p:nvSpPr>
        <p:spPr>
          <a:xfrm>
            <a:off x="198942" y="140910"/>
            <a:ext cx="459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Start dev &amp; Start deploy production</a:t>
            </a:r>
            <a:endParaRPr kumimoji="1" lang="ja-JP" altLang="en-US" sz="2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9C3B31-9F54-36D8-FFA3-90250598E4B5}"/>
              </a:ext>
            </a:extLst>
          </p:cNvPr>
          <p:cNvSpPr txBox="1"/>
          <p:nvPr/>
        </p:nvSpPr>
        <p:spPr>
          <a:xfrm>
            <a:off x="978433" y="754905"/>
            <a:ext cx="2509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Development Environment</a:t>
            </a:r>
          </a:p>
          <a:p>
            <a:pPr marL="228600" indent="-228600">
              <a:buAutoNum type="arabicPeriod"/>
            </a:pPr>
            <a:r>
              <a:rPr lang="en-US" altLang="ja-JP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Check .env file</a:t>
            </a:r>
          </a:p>
          <a:p>
            <a:pPr marL="228600" indent="-228600">
              <a:buAutoNum type="arabicPeriod"/>
            </a:pP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docker-compose build</a:t>
            </a:r>
          </a:p>
          <a:p>
            <a:pPr marL="228600" indent="-228600">
              <a:buAutoNum type="arabicPeriod"/>
            </a:pP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ja-JP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ocker-compose up -d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9D671C-36A7-EDE0-E9D8-5D976B9F1B81}"/>
              </a:ext>
            </a:extLst>
          </p:cNvPr>
          <p:cNvSpPr txBox="1"/>
          <p:nvPr/>
        </p:nvSpPr>
        <p:spPr>
          <a:xfrm>
            <a:off x="978433" y="2357733"/>
            <a:ext cx="23695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Production Environment</a:t>
            </a:r>
          </a:p>
          <a:p>
            <a:pPr marL="228600" indent="-228600">
              <a:buAutoNum type="arabicPeriod"/>
            </a:pPr>
            <a:r>
              <a:rPr lang="en-US" altLang="ja-JP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Check .env file</a:t>
            </a:r>
          </a:p>
          <a:p>
            <a:pPr marL="228600" indent="-228600">
              <a:buAutoNum type="arabicPeriod"/>
            </a:pPr>
            <a:r>
              <a:rPr lang="en-US" altLang="ja-JP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deploy_production.sh</a:t>
            </a:r>
          </a:p>
        </p:txBody>
      </p:sp>
    </p:spTree>
    <p:extLst>
      <p:ext uri="{BB962C8B-B14F-4D97-AF65-F5344CB8AC3E}">
        <p14:creationId xmlns:p14="http://schemas.microsoft.com/office/powerpoint/2010/main" val="16405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170</Words>
  <Application>Microsoft Office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doan vanduc(ドアン バンドゥック ＴＳＴ □ＳＹ５○Ｓ開)</dc:creator>
  <cp:lastModifiedBy>doan vanduc(ドアン バンドゥック ＴＳＴ □ＳＹ５○Ｓ開)</cp:lastModifiedBy>
  <cp:revision>19</cp:revision>
  <dcterms:created xsi:type="dcterms:W3CDTF">2023-05-23T02:01:23Z</dcterms:created>
  <dcterms:modified xsi:type="dcterms:W3CDTF">2023-05-25T02:02:44Z</dcterms:modified>
</cp:coreProperties>
</file>