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38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F13921-8F6E-8351-C42C-76B0892FF1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36B2C40-D909-7EFC-9C6D-DC12A24370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FA1C51-A4DD-2B13-D759-642212BBE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A1F0-9058-4557-9352-BCF9D8DCD182}" type="datetimeFigureOut">
              <a:rPr kumimoji="1" lang="ja-JP" altLang="en-US" smtClean="0"/>
              <a:t>2023/5/25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597125-B626-5013-9A07-5E695E22C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82AD7D-BE39-C6E1-C64D-B9750DD9B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255B-3E14-43A9-8DDB-8481174CE1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4183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3A0D6B-E61A-3554-9AEB-1ED3E041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0FD906F-D809-E638-69F1-7AC5F2114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196388-05B0-5AF4-6201-0B6E14020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A1F0-9058-4557-9352-BCF9D8DCD182}" type="datetimeFigureOut">
              <a:rPr kumimoji="1" lang="ja-JP" altLang="en-US" smtClean="0"/>
              <a:t>2023/5/25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6893C2-45DF-4DB1-ADAE-E6F10AB3E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402A08-0946-69CB-F48C-1B3FE58C8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255B-3E14-43A9-8DDB-8481174CE1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1035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C7B330E-DF07-3A25-EBAB-15F82958A4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A255193-EEF9-820B-F23A-B344398D1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D59EC5-490D-9DA6-94C4-2053B6FCA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A1F0-9058-4557-9352-BCF9D8DCD182}" type="datetimeFigureOut">
              <a:rPr kumimoji="1" lang="ja-JP" altLang="en-US" smtClean="0"/>
              <a:t>2023/5/25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42C1BC-410C-2CD6-A428-0C2BD92C6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A9C8BE-E85D-F0BD-2F8A-7B130C46A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255B-3E14-43A9-8DDB-8481174CE1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46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E26ABC-3B4C-944F-5DA0-9500FD36C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51B784-D1C4-CB69-97A5-A00693467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6EF422-EB66-F621-8805-DF75948DD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A1F0-9058-4557-9352-BCF9D8DCD182}" type="datetimeFigureOut">
              <a:rPr kumimoji="1" lang="ja-JP" altLang="en-US" smtClean="0"/>
              <a:t>2023/5/25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CBECC3-59C3-744D-CBBB-6554ACB80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143449-4EED-32C0-436B-A996653FD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255B-3E14-43A9-8DDB-8481174CE1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4378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19EB65-6C7C-8BEB-1B7E-17D6A3E0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EA08AA-62C6-B866-059A-C811D861A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6ECBBD-07BA-E82E-AAF7-3DEEA1124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A1F0-9058-4557-9352-BCF9D8DCD182}" type="datetimeFigureOut">
              <a:rPr kumimoji="1" lang="ja-JP" altLang="en-US" smtClean="0"/>
              <a:t>2023/5/25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2C780B-4CE5-0E32-FCCE-D114F252B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00B209-02F0-0494-4991-A2416558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255B-3E14-43A9-8DDB-8481174CE1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4871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2E178C-E330-CF70-4091-C36DD7B99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67FB8F-8B4E-B83A-19F4-FC8289EC8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7ED1FD0-BA14-91B3-548C-8BBF7EEB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972A571-24F5-C232-0C2E-BB66B01AB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A1F0-9058-4557-9352-BCF9D8DCD182}" type="datetimeFigureOut">
              <a:rPr kumimoji="1" lang="ja-JP" altLang="en-US" smtClean="0"/>
              <a:t>2023/5/25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F74C6A6-63DE-3112-7CE7-6B36C5EAA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0806E10-486D-CF19-7E8A-5378C1386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255B-3E14-43A9-8DDB-8481174CE1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011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0E253A-5FAD-C2EE-FEFE-A330C9DCE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C10125-E793-8224-B9C0-E4E77E931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0DA577E-D150-65C7-1A9A-B4A840D6A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31FCB62-39AA-34F6-93CD-C0145D6631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E0996AE-FC87-81A6-3413-02CBBA33A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21E6237-3555-6431-741A-23F67160E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A1F0-9058-4557-9352-BCF9D8DCD182}" type="datetimeFigureOut">
              <a:rPr kumimoji="1" lang="ja-JP" altLang="en-US" smtClean="0"/>
              <a:t>2023/5/25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603B140-986D-A302-F63C-F4B5B7AB3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F6C11E5-6D4D-51B2-95D0-2BBE28D00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255B-3E14-43A9-8DDB-8481174CE1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706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FE740C-7986-6E14-F8F9-A49887A55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E086E95-6306-C7FD-A837-7011B115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A1F0-9058-4557-9352-BCF9D8DCD182}" type="datetimeFigureOut">
              <a:rPr kumimoji="1" lang="ja-JP" altLang="en-US" smtClean="0"/>
              <a:t>2023/5/25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1B4CA76-E41C-2810-4552-D89DD52C2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8E739F6-E0D0-50FA-23E8-67152AA3F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255B-3E14-43A9-8DDB-8481174CE1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2221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8C688C4-4BDB-AC18-13AF-ED7F93678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A1F0-9058-4557-9352-BCF9D8DCD182}" type="datetimeFigureOut">
              <a:rPr kumimoji="1" lang="ja-JP" altLang="en-US" smtClean="0"/>
              <a:t>2023/5/25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D90D700-DF62-A129-8412-5DFFD456F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11BEFE0-B993-1D11-72D4-59628151B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255B-3E14-43A9-8DDB-8481174CE1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952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8E20F1-AECA-0ACA-F626-A462D3A30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18C137-127D-E9DA-672F-290045F81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940504B-CC18-EC17-2080-6393FADF0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E513201-398C-4950-95A2-C5B2D23AC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A1F0-9058-4557-9352-BCF9D8DCD182}" type="datetimeFigureOut">
              <a:rPr kumimoji="1" lang="ja-JP" altLang="en-US" smtClean="0"/>
              <a:t>2023/5/25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259003-F97D-A0E6-B8BF-95E9982BC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88C2E3F-04A2-3CEE-C5DB-0203D1C6A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255B-3E14-43A9-8DDB-8481174CE1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6480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A8C8A3-FB2A-DD15-B589-A3C377E8D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4744950-E8F6-7198-93DF-C4173F92D3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2F8E9F8-4DFC-017E-E3BF-9DD34D215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87516D-3ECD-BC34-D74B-1200BEDD5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A1F0-9058-4557-9352-BCF9D8DCD182}" type="datetimeFigureOut">
              <a:rPr kumimoji="1" lang="ja-JP" altLang="en-US" smtClean="0"/>
              <a:t>2023/5/25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CFBF065-6C3D-C410-C976-F960FB76C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AFE813B-5F2E-C0C8-2879-6C2EEBDF5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255B-3E14-43A9-8DDB-8481174CE1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1571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D0AEB95-64F8-C8E8-1A06-9244FE390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88F379-CE1F-319E-B341-44C6D692E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CDD098-C245-AB32-1E6E-1804C6FBEE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9A1F0-9058-4557-9352-BCF9D8DCD182}" type="datetimeFigureOut">
              <a:rPr kumimoji="1" lang="ja-JP" altLang="en-US" smtClean="0"/>
              <a:t>2023/5/25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167168-65C3-EE98-907B-ADD8B3425E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7F617C-F8A9-3240-A366-96F58A37C2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8255B-3E14-43A9-8DDB-8481174CE1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9289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3A69086F-9FDE-ED77-0A7A-225764731394}"/>
              </a:ext>
            </a:extLst>
          </p:cNvPr>
          <p:cNvCxnSpPr>
            <a:stCxn id="1032" idx="3"/>
            <a:endCxn id="5" idx="1"/>
          </p:cNvCxnSpPr>
          <p:nvPr/>
        </p:nvCxnSpPr>
        <p:spPr>
          <a:xfrm>
            <a:off x="1019916" y="3322922"/>
            <a:ext cx="1180743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BF5F937-D21C-2B4D-682F-78F283F889B9}"/>
              </a:ext>
            </a:extLst>
          </p:cNvPr>
          <p:cNvSpPr/>
          <p:nvPr/>
        </p:nvSpPr>
        <p:spPr>
          <a:xfrm>
            <a:off x="2200659" y="2825166"/>
            <a:ext cx="1844038" cy="995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Picture 2" descr="Docker Logo, symbol, meaning, history, PNG, brand">
            <a:extLst>
              <a:ext uri="{FF2B5EF4-FFF2-40B4-BE49-F238E27FC236}">
                <a16:creationId xmlns:a16="http://schemas.microsoft.com/office/drawing/2014/main" id="{AADA98E1-3A50-9120-A2A6-E94839416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927" y="3465857"/>
            <a:ext cx="480731" cy="27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dvanced Load Balancer, Web Server, &amp; Reverse Proxy - NGINX">
            <a:extLst>
              <a:ext uri="{FF2B5EF4-FFF2-40B4-BE49-F238E27FC236}">
                <a16:creationId xmlns:a16="http://schemas.microsoft.com/office/drawing/2014/main" id="{AE2817BC-1F21-8A80-BEF3-4FCD81CE5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658" y="3163907"/>
            <a:ext cx="953246" cy="32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B4CFA5C7-7797-D972-1100-B5EADE828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162" y="1177411"/>
            <a:ext cx="963168" cy="195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ssword Manager Comparison: Top Password Managers for 2021">
            <a:extLst>
              <a:ext uri="{FF2B5EF4-FFF2-40B4-BE49-F238E27FC236}">
                <a16:creationId xmlns:a16="http://schemas.microsoft.com/office/drawing/2014/main" id="{326253CF-3424-1DE0-54A1-EA5B8BE4F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52" y="3055463"/>
            <a:ext cx="874864" cy="534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E79A78C-92B6-2A05-282F-6A8986144DEC}"/>
              </a:ext>
            </a:extLst>
          </p:cNvPr>
          <p:cNvSpPr txBox="1"/>
          <p:nvPr/>
        </p:nvSpPr>
        <p:spPr>
          <a:xfrm>
            <a:off x="1499915" y="3360698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80/443</a:t>
            </a:r>
            <a:endParaRPr kumimoji="1" lang="ja-JP" altLang="en-US" sz="1200" dirty="0"/>
          </a:p>
        </p:txBody>
      </p:sp>
      <p:pic>
        <p:nvPicPr>
          <p:cNvPr id="16" name="Picture 2" descr="Docker Logo, symbol, meaning, history, PNG, brand">
            <a:extLst>
              <a:ext uri="{FF2B5EF4-FFF2-40B4-BE49-F238E27FC236}">
                <a16:creationId xmlns:a16="http://schemas.microsoft.com/office/drawing/2014/main" id="{DC8AA0E8-6601-F9CA-F1FA-27B1DFF90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367" y="2470345"/>
            <a:ext cx="480731" cy="27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54D7BCE-C0D7-62E1-5C7B-C5F7C436EFAD}"/>
              </a:ext>
            </a:extLst>
          </p:cNvPr>
          <p:cNvSpPr/>
          <p:nvPr/>
        </p:nvSpPr>
        <p:spPr>
          <a:xfrm>
            <a:off x="4961099" y="3820678"/>
            <a:ext cx="3440440" cy="24195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Picture 2" descr="Docker Logo, symbol, meaning, history, PNG, brand">
            <a:extLst>
              <a:ext uri="{FF2B5EF4-FFF2-40B4-BE49-F238E27FC236}">
                <a16:creationId xmlns:a16="http://schemas.microsoft.com/office/drawing/2014/main" id="{8EBE3A0A-AA98-448A-205A-AD0C33B20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441" y="5795742"/>
            <a:ext cx="480731" cy="27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over image for NestJS: Introduction">
            <a:extLst>
              <a:ext uri="{FF2B5EF4-FFF2-40B4-BE49-F238E27FC236}">
                <a16:creationId xmlns:a16="http://schemas.microsoft.com/office/drawing/2014/main" id="{27AB9EB3-93EA-B45D-41E2-2F231E95D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849" y="4222496"/>
            <a:ext cx="760405" cy="33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3E8AC419-9146-3670-137C-0BA4E00D2308}"/>
              </a:ext>
            </a:extLst>
          </p:cNvPr>
          <p:cNvCxnSpPr>
            <a:cxnSpLocks/>
            <a:stCxn id="5" idx="3"/>
            <a:endCxn id="1025" idx="1"/>
          </p:cNvCxnSpPr>
          <p:nvPr/>
        </p:nvCxnSpPr>
        <p:spPr>
          <a:xfrm flipV="1">
            <a:off x="4044697" y="1644703"/>
            <a:ext cx="904504" cy="1678219"/>
          </a:xfrm>
          <a:prstGeom prst="bentConnector3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9ED84A15-F0EB-37A0-0116-D97A052C5E6B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4044697" y="3322922"/>
            <a:ext cx="916402" cy="1707517"/>
          </a:xfrm>
          <a:prstGeom prst="bentConnector3">
            <a:avLst>
              <a:gd name="adj1" fmla="val 49312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B787CFE-509F-4E06-9377-16D32E7752D5}"/>
              </a:ext>
            </a:extLst>
          </p:cNvPr>
          <p:cNvSpPr txBox="1"/>
          <p:nvPr/>
        </p:nvSpPr>
        <p:spPr>
          <a:xfrm>
            <a:off x="4389310" y="5076674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/</a:t>
            </a:r>
            <a:r>
              <a:rPr kumimoji="1" lang="en-US" altLang="ja-JP" sz="1200" dirty="0" err="1"/>
              <a:t>api</a:t>
            </a:r>
            <a:r>
              <a:rPr kumimoji="1" lang="en-US" altLang="ja-JP" sz="1200" dirty="0"/>
              <a:t>/*</a:t>
            </a:r>
            <a:endParaRPr kumimoji="1" lang="ja-JP" altLang="en-US" sz="12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57917C6-21FC-2FE6-36CC-0F8866F08EB7}"/>
              </a:ext>
            </a:extLst>
          </p:cNvPr>
          <p:cNvSpPr txBox="1"/>
          <p:nvPr/>
        </p:nvSpPr>
        <p:spPr>
          <a:xfrm>
            <a:off x="4534382" y="1321469"/>
            <a:ext cx="332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/*</a:t>
            </a:r>
            <a:endParaRPr kumimoji="1" lang="ja-JP" altLang="en-US" sz="1200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BE491919-AB95-5530-5B8C-9315F00A6876}"/>
              </a:ext>
            </a:extLst>
          </p:cNvPr>
          <p:cNvSpPr/>
          <p:nvPr/>
        </p:nvSpPr>
        <p:spPr>
          <a:xfrm>
            <a:off x="9317941" y="4646356"/>
            <a:ext cx="1844038" cy="995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Picture 2" descr="Docker Logo, symbol, meaning, history, PNG, brand">
            <a:extLst>
              <a:ext uri="{FF2B5EF4-FFF2-40B4-BE49-F238E27FC236}">
                <a16:creationId xmlns:a16="http://schemas.microsoft.com/office/drawing/2014/main" id="{7F2CCCDA-0A39-1942-023B-FFCB8669C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9955" y="5144112"/>
            <a:ext cx="480731" cy="27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AutoShape 26" descr="PostgreSQL Logo Database management system graphics, sql logo, blue, text  png | PNGEgg">
            <a:extLst>
              <a:ext uri="{FF2B5EF4-FFF2-40B4-BE49-F238E27FC236}">
                <a16:creationId xmlns:a16="http://schemas.microsoft.com/office/drawing/2014/main" id="{F09768DE-AD58-62E3-3F9D-6510AC17B3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86845" y="335222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1056" name="Picture 32" descr="PostgreSQL full logo transparent PNG - StickPNG">
            <a:extLst>
              <a:ext uri="{FF2B5EF4-FFF2-40B4-BE49-F238E27FC236}">
                <a16:creationId xmlns:a16="http://schemas.microsoft.com/office/drawing/2014/main" id="{FC7135C4-E21B-23BC-9CB8-31EAEE6B1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5273" y="4768585"/>
            <a:ext cx="573402" cy="52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9B3E2DF-8592-B3C5-BB84-F0976805DE57}"/>
              </a:ext>
            </a:extLst>
          </p:cNvPr>
          <p:cNvSpPr/>
          <p:nvPr/>
        </p:nvSpPr>
        <p:spPr>
          <a:xfrm>
            <a:off x="5270561" y="4048580"/>
            <a:ext cx="1213880" cy="712005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コネクタ: カギ線 43">
            <a:extLst>
              <a:ext uri="{FF2B5EF4-FFF2-40B4-BE49-F238E27FC236}">
                <a16:creationId xmlns:a16="http://schemas.microsoft.com/office/drawing/2014/main" id="{AAA8CFFF-0EFF-B0B6-F7F1-F42676D6AD53}"/>
              </a:ext>
            </a:extLst>
          </p:cNvPr>
          <p:cNvCxnSpPr>
            <a:cxnSpLocks/>
            <a:stCxn id="55" idx="3"/>
            <a:endCxn id="31" idx="1"/>
          </p:cNvCxnSpPr>
          <p:nvPr/>
        </p:nvCxnSpPr>
        <p:spPr>
          <a:xfrm>
            <a:off x="8131470" y="4412583"/>
            <a:ext cx="1186471" cy="73152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8" name="Picture 34" descr="Prisma - Tech Partners | Cloudflare">
            <a:extLst>
              <a:ext uri="{FF2B5EF4-FFF2-40B4-BE49-F238E27FC236}">
                <a16:creationId xmlns:a16="http://schemas.microsoft.com/office/drawing/2014/main" id="{F21598C0-8055-9CAB-E56C-1812A9B9E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099" y="5500847"/>
            <a:ext cx="973266" cy="294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9FC94D8A-2870-D255-A185-A2DE3BD13315}"/>
              </a:ext>
            </a:extLst>
          </p:cNvPr>
          <p:cNvSpPr/>
          <p:nvPr/>
        </p:nvSpPr>
        <p:spPr>
          <a:xfrm>
            <a:off x="6039245" y="5292292"/>
            <a:ext cx="1213880" cy="712005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FEBAD8AB-033A-EF49-62C3-04C35D62D088}"/>
              </a:ext>
            </a:extLst>
          </p:cNvPr>
          <p:cNvSpPr/>
          <p:nvPr/>
        </p:nvSpPr>
        <p:spPr>
          <a:xfrm>
            <a:off x="6917590" y="4056580"/>
            <a:ext cx="1213880" cy="712005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6836AA72-1C6E-F440-8200-8F9AE4441333}"/>
              </a:ext>
            </a:extLst>
          </p:cNvPr>
          <p:cNvCxnSpPr>
            <a:cxnSpLocks/>
            <a:stCxn id="38" idx="3"/>
            <a:endCxn id="55" idx="1"/>
          </p:cNvCxnSpPr>
          <p:nvPr/>
        </p:nvCxnSpPr>
        <p:spPr>
          <a:xfrm>
            <a:off x="6484441" y="4404583"/>
            <a:ext cx="433149" cy="800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コネクタ: カギ線 59">
            <a:extLst>
              <a:ext uri="{FF2B5EF4-FFF2-40B4-BE49-F238E27FC236}">
                <a16:creationId xmlns:a16="http://schemas.microsoft.com/office/drawing/2014/main" id="{C12CD74F-AE7B-775B-0127-D29B875BC070}"/>
              </a:ext>
            </a:extLst>
          </p:cNvPr>
          <p:cNvCxnSpPr>
            <a:cxnSpLocks/>
            <a:stCxn id="52" idx="3"/>
            <a:endCxn id="31" idx="1"/>
          </p:cNvCxnSpPr>
          <p:nvPr/>
        </p:nvCxnSpPr>
        <p:spPr>
          <a:xfrm flipV="1">
            <a:off x="7253125" y="5144112"/>
            <a:ext cx="2064816" cy="504183"/>
          </a:xfrm>
          <a:prstGeom prst="bentConnector3">
            <a:avLst>
              <a:gd name="adj1" fmla="val 7116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正方形/長方形 1024">
            <a:extLst>
              <a:ext uri="{FF2B5EF4-FFF2-40B4-BE49-F238E27FC236}">
                <a16:creationId xmlns:a16="http://schemas.microsoft.com/office/drawing/2014/main" id="{AF26C3DB-2E98-78F9-AB57-A37E2D7E97EC}"/>
              </a:ext>
            </a:extLst>
          </p:cNvPr>
          <p:cNvSpPr/>
          <p:nvPr/>
        </p:nvSpPr>
        <p:spPr>
          <a:xfrm>
            <a:off x="4949201" y="434942"/>
            <a:ext cx="3440440" cy="24195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3" name="正方形/長方形 1032">
            <a:extLst>
              <a:ext uri="{FF2B5EF4-FFF2-40B4-BE49-F238E27FC236}">
                <a16:creationId xmlns:a16="http://schemas.microsoft.com/office/drawing/2014/main" id="{033C4608-A423-BCCA-B465-F416445F82C8}"/>
              </a:ext>
            </a:extLst>
          </p:cNvPr>
          <p:cNvSpPr/>
          <p:nvPr/>
        </p:nvSpPr>
        <p:spPr>
          <a:xfrm>
            <a:off x="5259806" y="919231"/>
            <a:ext cx="1213880" cy="712005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4" name="Picture 36" descr="GitHub - apollographql/apollo-client: A fully-featured, production ready  caching GraphQL client for every UI framework and GraphQL server.">
            <a:extLst>
              <a:ext uri="{FF2B5EF4-FFF2-40B4-BE49-F238E27FC236}">
                <a16:creationId xmlns:a16="http://schemas.microsoft.com/office/drawing/2014/main" id="{24853828-1347-20A6-F5EA-DD708F53C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199" y="1119209"/>
            <a:ext cx="827609" cy="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正方形/長方形 1034">
            <a:extLst>
              <a:ext uri="{FF2B5EF4-FFF2-40B4-BE49-F238E27FC236}">
                <a16:creationId xmlns:a16="http://schemas.microsoft.com/office/drawing/2014/main" id="{AB6151B5-3D9C-91E3-0204-3151411147D0}"/>
              </a:ext>
            </a:extLst>
          </p:cNvPr>
          <p:cNvSpPr/>
          <p:nvPr/>
        </p:nvSpPr>
        <p:spPr>
          <a:xfrm>
            <a:off x="6900403" y="919231"/>
            <a:ext cx="1213880" cy="712005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36" name="直線矢印コネクタ 1035">
            <a:extLst>
              <a:ext uri="{FF2B5EF4-FFF2-40B4-BE49-F238E27FC236}">
                <a16:creationId xmlns:a16="http://schemas.microsoft.com/office/drawing/2014/main" id="{BBD008EA-AE58-704B-BDC4-D66A8A41A79E}"/>
              </a:ext>
            </a:extLst>
          </p:cNvPr>
          <p:cNvCxnSpPr>
            <a:cxnSpLocks/>
            <a:stCxn id="1033" idx="3"/>
            <a:endCxn id="1035" idx="1"/>
          </p:cNvCxnSpPr>
          <p:nvPr/>
        </p:nvCxnSpPr>
        <p:spPr>
          <a:xfrm>
            <a:off x="6473686" y="1275234"/>
            <a:ext cx="42671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コネクタ: カギ線 1052">
            <a:extLst>
              <a:ext uri="{FF2B5EF4-FFF2-40B4-BE49-F238E27FC236}">
                <a16:creationId xmlns:a16="http://schemas.microsoft.com/office/drawing/2014/main" id="{1CCA7F3D-DEAC-500E-5F08-F8B5C8028896}"/>
              </a:ext>
            </a:extLst>
          </p:cNvPr>
          <p:cNvCxnSpPr>
            <a:cxnSpLocks/>
            <a:stCxn id="1035" idx="3"/>
            <a:endCxn id="5" idx="1"/>
          </p:cNvCxnSpPr>
          <p:nvPr/>
        </p:nvCxnSpPr>
        <p:spPr>
          <a:xfrm flipH="1">
            <a:off x="2200659" y="1275234"/>
            <a:ext cx="5913624" cy="2047688"/>
          </a:xfrm>
          <a:prstGeom prst="bentConnector5">
            <a:avLst>
              <a:gd name="adj1" fmla="val -2906"/>
              <a:gd name="adj2" fmla="val -29221"/>
              <a:gd name="adj3" fmla="val 103866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7" name="コネクタ: カギ線 1066">
            <a:extLst>
              <a:ext uri="{FF2B5EF4-FFF2-40B4-BE49-F238E27FC236}">
                <a16:creationId xmlns:a16="http://schemas.microsoft.com/office/drawing/2014/main" id="{60CAB07A-9296-6479-4038-71CB0CDD1ECA}"/>
              </a:ext>
            </a:extLst>
          </p:cNvPr>
          <p:cNvCxnSpPr>
            <a:cxnSpLocks/>
            <a:stCxn id="1025" idx="1"/>
            <a:endCxn id="1033" idx="1"/>
          </p:cNvCxnSpPr>
          <p:nvPr/>
        </p:nvCxnSpPr>
        <p:spPr>
          <a:xfrm rot="10800000" flipH="1">
            <a:off x="4949200" y="1275235"/>
            <a:ext cx="310605" cy="369469"/>
          </a:xfrm>
          <a:prstGeom prst="bentConnector3">
            <a:avLst>
              <a:gd name="adj1" fmla="val 53972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コネクタ: カギ線 1071">
            <a:extLst>
              <a:ext uri="{FF2B5EF4-FFF2-40B4-BE49-F238E27FC236}">
                <a16:creationId xmlns:a16="http://schemas.microsoft.com/office/drawing/2014/main" id="{5A0F8393-D79F-B2C6-3171-C9A9F2ACFE0A}"/>
              </a:ext>
            </a:extLst>
          </p:cNvPr>
          <p:cNvCxnSpPr>
            <a:cxnSpLocks/>
            <a:stCxn id="19" idx="1"/>
            <a:endCxn id="38" idx="1"/>
          </p:cNvCxnSpPr>
          <p:nvPr/>
        </p:nvCxnSpPr>
        <p:spPr>
          <a:xfrm rot="10800000" flipH="1">
            <a:off x="4961099" y="4404583"/>
            <a:ext cx="309462" cy="625856"/>
          </a:xfrm>
          <a:prstGeom prst="bentConnector3">
            <a:avLst>
              <a:gd name="adj1" fmla="val 39397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7" name="Picture 38" descr="Graphql, logo Icon in Vector Logo">
            <a:extLst>
              <a:ext uri="{FF2B5EF4-FFF2-40B4-BE49-F238E27FC236}">
                <a16:creationId xmlns:a16="http://schemas.microsoft.com/office/drawing/2014/main" id="{70EF429C-3156-B9F0-0C2B-A092CCD6F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715" y="1393523"/>
            <a:ext cx="535064" cy="25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8" name="Picture 36" descr="GitHub - apollographql/apollo-client: A fully-featured, production ready  caching GraphQL client for every UI framework and GraphQL server.">
            <a:extLst>
              <a:ext uri="{FF2B5EF4-FFF2-40B4-BE49-F238E27FC236}">
                <a16:creationId xmlns:a16="http://schemas.microsoft.com/office/drawing/2014/main" id="{8AB8CD02-44FB-B69A-2185-AEC1ADBB4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725" y="4287945"/>
            <a:ext cx="827609" cy="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9" name="Picture 38" descr="Graphql, logo Icon in Vector Logo">
            <a:extLst>
              <a:ext uri="{FF2B5EF4-FFF2-40B4-BE49-F238E27FC236}">
                <a16:creationId xmlns:a16="http://schemas.microsoft.com/office/drawing/2014/main" id="{8DA646B5-6620-E3A8-7EE4-69E7837EB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246" y="4517467"/>
            <a:ext cx="545653" cy="255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0" name="テキスト ボックス 1079">
            <a:extLst>
              <a:ext uri="{FF2B5EF4-FFF2-40B4-BE49-F238E27FC236}">
                <a16:creationId xmlns:a16="http://schemas.microsoft.com/office/drawing/2014/main" id="{DD1AFCE3-43D6-3BE4-A648-02E04BE788EC}"/>
              </a:ext>
            </a:extLst>
          </p:cNvPr>
          <p:cNvSpPr txBox="1"/>
          <p:nvPr/>
        </p:nvSpPr>
        <p:spPr>
          <a:xfrm>
            <a:off x="6080147" y="2856929"/>
            <a:ext cx="1213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Frontend:3000</a:t>
            </a:r>
            <a:endParaRPr kumimoji="1" lang="ja-JP" altLang="en-US" sz="1200" dirty="0"/>
          </a:p>
        </p:txBody>
      </p:sp>
      <p:sp>
        <p:nvSpPr>
          <p:cNvPr id="1081" name="テキスト ボックス 1080">
            <a:extLst>
              <a:ext uri="{FF2B5EF4-FFF2-40B4-BE49-F238E27FC236}">
                <a16:creationId xmlns:a16="http://schemas.microsoft.com/office/drawing/2014/main" id="{4021449D-F1FE-0C54-645E-7729700D11D4}"/>
              </a:ext>
            </a:extLst>
          </p:cNvPr>
          <p:cNvSpPr txBox="1"/>
          <p:nvPr/>
        </p:nvSpPr>
        <p:spPr>
          <a:xfrm>
            <a:off x="6307131" y="6353873"/>
            <a:ext cx="1186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Backend:8080</a:t>
            </a:r>
            <a:endParaRPr kumimoji="1" lang="ja-JP" altLang="en-US" sz="1200" dirty="0"/>
          </a:p>
        </p:txBody>
      </p:sp>
      <p:sp>
        <p:nvSpPr>
          <p:cNvPr id="1082" name="テキスト ボックス 1081">
            <a:extLst>
              <a:ext uri="{FF2B5EF4-FFF2-40B4-BE49-F238E27FC236}">
                <a16:creationId xmlns:a16="http://schemas.microsoft.com/office/drawing/2014/main" id="{E3DA17D4-9952-F6D5-AD71-7F0236AEA905}"/>
              </a:ext>
            </a:extLst>
          </p:cNvPr>
          <p:cNvSpPr txBox="1"/>
          <p:nvPr/>
        </p:nvSpPr>
        <p:spPr>
          <a:xfrm>
            <a:off x="1990332" y="3952472"/>
            <a:ext cx="2207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Reverse proxy server:80/443</a:t>
            </a:r>
            <a:endParaRPr kumimoji="1" lang="ja-JP" altLang="en-US" sz="1200" dirty="0"/>
          </a:p>
        </p:txBody>
      </p:sp>
      <p:sp>
        <p:nvSpPr>
          <p:cNvPr id="1083" name="テキスト ボックス 1082">
            <a:extLst>
              <a:ext uri="{FF2B5EF4-FFF2-40B4-BE49-F238E27FC236}">
                <a16:creationId xmlns:a16="http://schemas.microsoft.com/office/drawing/2014/main" id="{D1659856-F3B3-C8E2-BC91-0E9E56598AA5}"/>
              </a:ext>
            </a:extLst>
          </p:cNvPr>
          <p:cNvSpPr txBox="1"/>
          <p:nvPr/>
        </p:nvSpPr>
        <p:spPr>
          <a:xfrm>
            <a:off x="9745841" y="5737141"/>
            <a:ext cx="1252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Database:5432</a:t>
            </a:r>
            <a:endParaRPr kumimoji="1" lang="ja-JP" altLang="en-US" sz="12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8035C45-287E-500D-B188-E08E1BB628EE}"/>
              </a:ext>
            </a:extLst>
          </p:cNvPr>
          <p:cNvSpPr txBox="1"/>
          <p:nvPr/>
        </p:nvSpPr>
        <p:spPr>
          <a:xfrm>
            <a:off x="262004" y="227128"/>
            <a:ext cx="2393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/>
              <a:t>Infra Architecture</a:t>
            </a:r>
            <a:endParaRPr kumimoji="1" lang="ja-JP" altLang="en-US" sz="2000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90F2EAA-C375-9384-2CB3-6A3CA1F45775}"/>
              </a:ext>
            </a:extLst>
          </p:cNvPr>
          <p:cNvSpPr txBox="1"/>
          <p:nvPr/>
        </p:nvSpPr>
        <p:spPr>
          <a:xfrm>
            <a:off x="8364401" y="885921"/>
            <a:ext cx="2443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/</a:t>
            </a:r>
            <a:r>
              <a:rPr kumimoji="1" lang="en-US" altLang="ja-JP" sz="1200" dirty="0" err="1"/>
              <a:t>api</a:t>
            </a:r>
            <a:r>
              <a:rPr kumimoji="1" lang="en-US" altLang="ja-JP" sz="1200" dirty="0"/>
              <a:t>/</a:t>
            </a:r>
            <a:r>
              <a:rPr kumimoji="1" lang="en-US" altLang="ja-JP" sz="1200" dirty="0" err="1"/>
              <a:t>graphql</a:t>
            </a:r>
            <a:br>
              <a:rPr kumimoji="1" lang="en-US" altLang="ja-JP" sz="1200" dirty="0"/>
            </a:br>
            <a:r>
              <a:rPr kumimoji="1" lang="en-US" altLang="ja-JP" sz="1200" dirty="0"/>
              <a:t>{ query/mutation/subscription }</a:t>
            </a:r>
            <a:endParaRPr kumimoji="1" lang="ja-JP" altLang="en-US" sz="1200" dirty="0"/>
          </a:p>
        </p:txBody>
      </p:sp>
      <p:pic>
        <p:nvPicPr>
          <p:cNvPr id="1026" name="Picture 2" descr="How to use TypeScript with Nodejs | Simplilearn">
            <a:extLst>
              <a:ext uri="{FF2B5EF4-FFF2-40B4-BE49-F238E27FC236}">
                <a16:creationId xmlns:a16="http://schemas.microsoft.com/office/drawing/2014/main" id="{A5EB936A-EFC7-B9CD-6E1B-FC5B9313C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551" y="1358083"/>
            <a:ext cx="308924" cy="308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ow to use TypeScript with Nodejs | Simplilearn">
            <a:extLst>
              <a:ext uri="{FF2B5EF4-FFF2-40B4-BE49-F238E27FC236}">
                <a16:creationId xmlns:a16="http://schemas.microsoft.com/office/drawing/2014/main" id="{EBA51B38-BACC-4C2F-A2C2-BFAC1FAC4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234" y="4490813"/>
            <a:ext cx="308924" cy="308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ow to use TypeScript with Nodejs | Simplilearn">
            <a:extLst>
              <a:ext uri="{FF2B5EF4-FFF2-40B4-BE49-F238E27FC236}">
                <a16:creationId xmlns:a16="http://schemas.microsoft.com/office/drawing/2014/main" id="{C7AD0B8D-A786-8A8E-6F94-1BCC0C157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47" y="5743416"/>
            <a:ext cx="308924" cy="308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ow to use TypeScript with Nodejs | Simplilearn">
            <a:extLst>
              <a:ext uri="{FF2B5EF4-FFF2-40B4-BE49-F238E27FC236}">
                <a16:creationId xmlns:a16="http://schemas.microsoft.com/office/drawing/2014/main" id="{2259AD49-4BC1-3124-E3E8-194C3C269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346" y="4490813"/>
            <a:ext cx="308924" cy="308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ow to use TypeScript with Nodejs | Simplilearn">
            <a:extLst>
              <a:ext uri="{FF2B5EF4-FFF2-40B4-BE49-F238E27FC236}">
                <a16:creationId xmlns:a16="http://schemas.microsoft.com/office/drawing/2014/main" id="{0CE842A3-B551-0BC6-A209-865DD5DC0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563" y="1328784"/>
            <a:ext cx="308924" cy="308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850F160D-7624-E57C-A3BB-6523477075B0}"/>
              </a:ext>
            </a:extLst>
          </p:cNvPr>
          <p:cNvCxnSpPr>
            <a:cxnSpLocks/>
            <a:stCxn id="1033" idx="2"/>
            <a:endCxn id="1032" idx="0"/>
          </p:cNvCxnSpPr>
          <p:nvPr/>
        </p:nvCxnSpPr>
        <p:spPr>
          <a:xfrm rot="5400000">
            <a:off x="2512502" y="-298782"/>
            <a:ext cx="1424227" cy="5284262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82261845-9CA1-FE3D-ED1F-5663C107C95B}"/>
              </a:ext>
            </a:extLst>
          </p:cNvPr>
          <p:cNvSpPr txBox="1"/>
          <p:nvPr/>
        </p:nvSpPr>
        <p:spPr>
          <a:xfrm>
            <a:off x="2929228" y="2082212"/>
            <a:ext cx="1516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➊ </a:t>
            </a:r>
            <a:r>
              <a:rPr kumimoji="1" lang="en-US" altLang="ja-JP" sz="1200" dirty="0"/>
              <a:t>Static rendering</a:t>
            </a:r>
            <a:endParaRPr kumimoji="1" lang="ja-JP" altLang="en-US" sz="12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3B9869F2-9979-F45B-E12E-C6D2D9DDC678}"/>
              </a:ext>
            </a:extLst>
          </p:cNvPr>
          <p:cNvSpPr txBox="1"/>
          <p:nvPr/>
        </p:nvSpPr>
        <p:spPr>
          <a:xfrm>
            <a:off x="3259296" y="657093"/>
            <a:ext cx="17251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❷ </a:t>
            </a:r>
            <a:r>
              <a:rPr kumimoji="1" lang="en-US" altLang="ja-JP" sz="1200" dirty="0"/>
              <a:t>Dynamic rendering</a:t>
            </a:r>
            <a:endParaRPr kumimoji="1" lang="ja-JP" altLang="en-US" sz="1200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BBBCC802-332A-69BA-026D-868DDDD25D25}"/>
              </a:ext>
            </a:extLst>
          </p:cNvPr>
          <p:cNvCxnSpPr>
            <a:cxnSpLocks/>
          </p:cNvCxnSpPr>
          <p:nvPr/>
        </p:nvCxnSpPr>
        <p:spPr>
          <a:xfrm flipV="1">
            <a:off x="1031154" y="3200809"/>
            <a:ext cx="1168773" cy="155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582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10561CB-486E-1B8C-D8C3-1175A7DF540E}"/>
              </a:ext>
            </a:extLst>
          </p:cNvPr>
          <p:cNvSpPr/>
          <p:nvPr/>
        </p:nvSpPr>
        <p:spPr>
          <a:xfrm>
            <a:off x="1111456" y="1678891"/>
            <a:ext cx="9633010" cy="2685006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657149D-EFEF-E40D-787A-D5DFBC2CE87F}"/>
              </a:ext>
            </a:extLst>
          </p:cNvPr>
          <p:cNvSpPr/>
          <p:nvPr/>
        </p:nvSpPr>
        <p:spPr>
          <a:xfrm>
            <a:off x="1233589" y="2653895"/>
            <a:ext cx="1600726" cy="636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Define </a:t>
            </a:r>
            <a:r>
              <a:rPr kumimoji="1" lang="en-US" altLang="ja-JP" sz="1200" dirty="0" err="1"/>
              <a:t>gql</a:t>
            </a:r>
            <a:r>
              <a:rPr kumimoji="1" lang="en-US" altLang="ja-JP" sz="1200" dirty="0"/>
              <a:t> query</a:t>
            </a:r>
            <a:endParaRPr kumimoji="1" lang="ja-JP" altLang="en-US" sz="12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E581923-9700-B2B5-E344-6CA4914D37B1}"/>
              </a:ext>
            </a:extLst>
          </p:cNvPr>
          <p:cNvSpPr/>
          <p:nvPr/>
        </p:nvSpPr>
        <p:spPr>
          <a:xfrm>
            <a:off x="5682018" y="2653894"/>
            <a:ext cx="1600726" cy="636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Generate </a:t>
            </a:r>
            <a:r>
              <a:rPr lang="en-US" altLang="ja-JP" sz="1200" dirty="0"/>
              <a:t>typed definition file)</a:t>
            </a:r>
            <a:endParaRPr kumimoji="1" lang="ja-JP" altLang="en-US" sz="1200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DFB2F654-FA43-A986-31CB-552886311B63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2834315" y="2972358"/>
            <a:ext cx="2847703" cy="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1AE522C-3CCB-1F28-B2D0-565D688A525D}"/>
              </a:ext>
            </a:extLst>
          </p:cNvPr>
          <p:cNvSpPr txBox="1"/>
          <p:nvPr/>
        </p:nvSpPr>
        <p:spPr>
          <a:xfrm>
            <a:off x="2863618" y="2653894"/>
            <a:ext cx="2818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npm</a:t>
            </a:r>
            <a:r>
              <a:rPr lang="en-US" altLang="ja-JP" sz="1200" dirty="0">
                <a:solidFill>
                  <a:srgbClr val="FF0000"/>
                </a:solidFill>
                <a:latin typeface="Consolas" panose="020B0609020204030204" pitchFamily="49" charset="0"/>
              </a:rPr>
              <a:t> run </a:t>
            </a:r>
            <a:r>
              <a:rPr lang="en-US" altLang="ja-JP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graphql-codegen:compile</a:t>
            </a:r>
            <a:endParaRPr lang="en-US" altLang="ja-JP" sz="12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ADC92F0D-B849-7BAA-F2B4-EB4B563A4F82}"/>
              </a:ext>
            </a:extLst>
          </p:cNvPr>
          <p:cNvSpPr txBox="1"/>
          <p:nvPr/>
        </p:nvSpPr>
        <p:spPr>
          <a:xfrm>
            <a:off x="198942" y="140910"/>
            <a:ext cx="3736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/>
              <a:t>Development</a:t>
            </a:r>
            <a:r>
              <a:rPr lang="ja-JP" altLang="en-US" sz="2000" b="1" dirty="0"/>
              <a:t> </a:t>
            </a:r>
            <a:r>
              <a:rPr lang="en-US" altLang="ja-JP" sz="2000" b="1" dirty="0"/>
              <a:t>Frontend Flow</a:t>
            </a:r>
            <a:endParaRPr kumimoji="1" lang="ja-JP" altLang="en-US" sz="2000" b="1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B824F06-FDF5-6FB1-1802-38394D2B949C}"/>
              </a:ext>
            </a:extLst>
          </p:cNvPr>
          <p:cNvSpPr/>
          <p:nvPr/>
        </p:nvSpPr>
        <p:spPr>
          <a:xfrm>
            <a:off x="8960070" y="1804060"/>
            <a:ext cx="1600726" cy="636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Use query, mutation, subscription hooks</a:t>
            </a:r>
            <a:endParaRPr kumimoji="1" lang="ja-JP" altLang="en-US" sz="12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DF4DAA0-80F8-B084-5B0C-8B44D25F3E56}"/>
              </a:ext>
            </a:extLst>
          </p:cNvPr>
          <p:cNvSpPr/>
          <p:nvPr/>
        </p:nvSpPr>
        <p:spPr>
          <a:xfrm>
            <a:off x="8960070" y="3561432"/>
            <a:ext cx="1600726" cy="636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Use </a:t>
            </a:r>
            <a:r>
              <a:rPr lang="en-US" altLang="ja-JP" sz="1200" dirty="0" err="1"/>
              <a:t>apolloClient</a:t>
            </a:r>
            <a:r>
              <a:rPr lang="en-US" altLang="ja-JP" sz="1200" dirty="0"/>
              <a:t> object</a:t>
            </a:r>
            <a:endParaRPr kumimoji="1" lang="ja-JP" altLang="en-US" sz="1200" dirty="0"/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C04A4427-7797-637C-638A-1217141DB20F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7282744" y="2122524"/>
            <a:ext cx="1677326" cy="849834"/>
          </a:xfrm>
          <a:prstGeom prst="bentConnector3">
            <a:avLst>
              <a:gd name="adj1" fmla="val 13907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BF39A064-CB08-ABC7-8323-E8CD04D183B5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7282744" y="2972358"/>
            <a:ext cx="1677326" cy="907538"/>
          </a:xfrm>
          <a:prstGeom prst="bentConnector3">
            <a:avLst>
              <a:gd name="adj1" fmla="val 13907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92B016D-57E4-74FB-FE8D-D24417D2093C}"/>
              </a:ext>
            </a:extLst>
          </p:cNvPr>
          <p:cNvSpPr txBox="1"/>
          <p:nvPr/>
        </p:nvSpPr>
        <p:spPr>
          <a:xfrm>
            <a:off x="7496208" y="1824793"/>
            <a:ext cx="1463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Client Component</a:t>
            </a:r>
            <a:endParaRPr kumimoji="1" lang="ja-JP" altLang="en-US" sz="12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34FBB13D-BAC6-F2FA-3326-4174000E9AA8}"/>
              </a:ext>
            </a:extLst>
          </p:cNvPr>
          <p:cNvSpPr txBox="1"/>
          <p:nvPr/>
        </p:nvSpPr>
        <p:spPr>
          <a:xfrm>
            <a:off x="7496208" y="3887701"/>
            <a:ext cx="1505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Server Component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18824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4" descr="Prisma - Tech Partners | Cloudflare">
            <a:extLst>
              <a:ext uri="{FF2B5EF4-FFF2-40B4-BE49-F238E27FC236}">
                <a16:creationId xmlns:a16="http://schemas.microsoft.com/office/drawing/2014/main" id="{EE5981F6-FA16-59EB-B0BE-81130F9E4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950" y="4015189"/>
            <a:ext cx="973266" cy="294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10561CB-486E-1B8C-D8C3-1175A7DF540E}"/>
              </a:ext>
            </a:extLst>
          </p:cNvPr>
          <p:cNvSpPr/>
          <p:nvPr/>
        </p:nvSpPr>
        <p:spPr>
          <a:xfrm>
            <a:off x="1137992" y="1792402"/>
            <a:ext cx="9633010" cy="2685006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657149D-EFEF-E40D-787A-D5DFBC2CE87F}"/>
              </a:ext>
            </a:extLst>
          </p:cNvPr>
          <p:cNvSpPr/>
          <p:nvPr/>
        </p:nvSpPr>
        <p:spPr>
          <a:xfrm>
            <a:off x="1360950" y="2266869"/>
            <a:ext cx="1600726" cy="636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Define data model in </a:t>
            </a:r>
            <a:r>
              <a:rPr kumimoji="1" lang="en-US" altLang="ja-JP" sz="1200" dirty="0" err="1">
                <a:solidFill>
                  <a:srgbClr val="FF0000"/>
                </a:solidFill>
              </a:rPr>
              <a:t>schema.prisma</a:t>
            </a:r>
            <a:r>
              <a:rPr kumimoji="1" lang="en-US" altLang="ja-JP" sz="1200" dirty="0">
                <a:solidFill>
                  <a:srgbClr val="FF0000"/>
                </a:solidFill>
              </a:rPr>
              <a:t> </a:t>
            </a:r>
            <a:r>
              <a:rPr kumimoji="1" lang="en-US" altLang="ja-JP" sz="1200" dirty="0"/>
              <a:t>file</a:t>
            </a:r>
            <a:endParaRPr kumimoji="1" lang="ja-JP" altLang="en-US" sz="12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E581923-9700-B2B5-E344-6CA4914D37B1}"/>
              </a:ext>
            </a:extLst>
          </p:cNvPr>
          <p:cNvSpPr/>
          <p:nvPr/>
        </p:nvSpPr>
        <p:spPr>
          <a:xfrm>
            <a:off x="5966989" y="2275708"/>
            <a:ext cx="1600726" cy="636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Generate SQL files</a:t>
            </a:r>
            <a:endParaRPr kumimoji="1" lang="ja-JP" altLang="en-US" sz="1200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DFB2F654-FA43-A986-31CB-552886311B63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961676" y="2585333"/>
            <a:ext cx="3005313" cy="8839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1AE522C-3CCB-1F28-B2D0-565D688A525D}"/>
              </a:ext>
            </a:extLst>
          </p:cNvPr>
          <p:cNvSpPr txBox="1"/>
          <p:nvPr/>
        </p:nvSpPr>
        <p:spPr>
          <a:xfrm>
            <a:off x="2947871" y="2298308"/>
            <a:ext cx="3073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prisma</a:t>
            </a:r>
            <a:r>
              <a:rPr lang="en-US" altLang="ja-JP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migrate dev --name </a:t>
            </a:r>
            <a:r>
              <a:rPr lang="en-US" altLang="ja-JP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ja-JP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(*)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9702F23-DFE7-C58D-B07C-178831D0968C}"/>
              </a:ext>
            </a:extLst>
          </p:cNvPr>
          <p:cNvSpPr/>
          <p:nvPr/>
        </p:nvSpPr>
        <p:spPr>
          <a:xfrm>
            <a:off x="5517179" y="3378262"/>
            <a:ext cx="1600726" cy="636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Generate CRUD operations for data models</a:t>
            </a:r>
            <a:endParaRPr kumimoji="1" lang="ja-JP" altLang="en-US" sz="1200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57503E7-436C-8FFC-C1F2-D17FC126F866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>
            <a:off x="2961676" y="2585333"/>
            <a:ext cx="2555503" cy="111139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80981AB-F1C6-B565-FC0D-DD19F2FA4158}"/>
              </a:ext>
            </a:extLst>
          </p:cNvPr>
          <p:cNvSpPr txBox="1"/>
          <p:nvPr/>
        </p:nvSpPr>
        <p:spPr>
          <a:xfrm rot="1368162">
            <a:off x="3162707" y="3161422"/>
            <a:ext cx="2138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en-US" altLang="ja-JP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altLang="ja-JP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run </a:t>
            </a:r>
            <a:r>
              <a:rPr lang="en-US" altLang="ja-JP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prisma:generate</a:t>
            </a:r>
            <a:endParaRPr lang="en-US" altLang="ja-JP" sz="12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EC3814FD-F9A9-94CE-7703-639AC8928A4A}"/>
              </a:ext>
            </a:extLst>
          </p:cNvPr>
          <p:cNvSpPr/>
          <p:nvPr/>
        </p:nvSpPr>
        <p:spPr>
          <a:xfrm>
            <a:off x="9009770" y="3378262"/>
            <a:ext cx="1600726" cy="636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Generate object types, inputs, </a:t>
            </a:r>
            <a:r>
              <a:rPr kumimoji="1" lang="en-US" altLang="ja-JP" sz="1200" dirty="0" err="1"/>
              <a:t>args</a:t>
            </a:r>
            <a:r>
              <a:rPr kumimoji="1" lang="en-US" altLang="ja-JP" sz="1200" dirty="0"/>
              <a:t>,...</a:t>
            </a:r>
            <a:endParaRPr kumimoji="1" lang="ja-JP" altLang="en-US" sz="1200" dirty="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9CD829E8-45AD-E7A9-1942-034E0A4AFADC}"/>
              </a:ext>
            </a:extLst>
          </p:cNvPr>
          <p:cNvCxnSpPr>
            <a:cxnSpLocks/>
            <a:stCxn id="18" idx="3"/>
            <a:endCxn id="34" idx="1"/>
          </p:cNvCxnSpPr>
          <p:nvPr/>
        </p:nvCxnSpPr>
        <p:spPr>
          <a:xfrm>
            <a:off x="7117905" y="3696726"/>
            <a:ext cx="1891865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223DF35-3779-E1BC-CCAF-C32E1EBEF418}"/>
              </a:ext>
            </a:extLst>
          </p:cNvPr>
          <p:cNvSpPr txBox="1"/>
          <p:nvPr/>
        </p:nvSpPr>
        <p:spPr>
          <a:xfrm>
            <a:off x="7117905" y="3378699"/>
            <a:ext cx="1891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prisma-nestjs-graphql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6BB4906C-AA45-CDF2-3721-32AF15B1E69B}"/>
              </a:ext>
            </a:extLst>
          </p:cNvPr>
          <p:cNvSpPr/>
          <p:nvPr/>
        </p:nvSpPr>
        <p:spPr>
          <a:xfrm>
            <a:off x="9009770" y="5169475"/>
            <a:ext cx="1600726" cy="636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Generate </a:t>
            </a:r>
            <a:r>
              <a:rPr kumimoji="1" lang="en-US" altLang="ja-JP" sz="1200" dirty="0" err="1"/>
              <a:t>graphql</a:t>
            </a:r>
            <a:r>
              <a:rPr kumimoji="1" lang="en-US" altLang="ja-JP" sz="1200" dirty="0"/>
              <a:t> Schema</a:t>
            </a:r>
            <a:endParaRPr kumimoji="1" lang="ja-JP" altLang="en-US" sz="120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82E77136-170D-96E8-1F9F-F7C925BC0AE5}"/>
              </a:ext>
            </a:extLst>
          </p:cNvPr>
          <p:cNvSpPr txBox="1"/>
          <p:nvPr/>
        </p:nvSpPr>
        <p:spPr>
          <a:xfrm>
            <a:off x="3610600" y="2619304"/>
            <a:ext cx="1385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(@prisma/client)</a:t>
            </a:r>
            <a:endParaRPr kumimoji="1" lang="ja-JP" altLang="en-US" sz="1200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0106FC83-473F-8A8F-42B1-9AA775B23FE4}"/>
              </a:ext>
            </a:extLst>
          </p:cNvPr>
          <p:cNvSpPr/>
          <p:nvPr/>
        </p:nvSpPr>
        <p:spPr>
          <a:xfrm>
            <a:off x="8645810" y="4767091"/>
            <a:ext cx="2125192" cy="1759833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4" name="Picture 38" descr="Graphql, logo Icon in Vector Logo">
            <a:extLst>
              <a:ext uri="{FF2B5EF4-FFF2-40B4-BE49-F238E27FC236}">
                <a16:creationId xmlns:a16="http://schemas.microsoft.com/office/drawing/2014/main" id="{8CF5D544-9ACC-E094-DBBD-C88B8CE69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443" y="6054072"/>
            <a:ext cx="1009373" cy="472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0FC821F9-6B4F-FF0A-C83B-99EBF030A67D}"/>
              </a:ext>
            </a:extLst>
          </p:cNvPr>
          <p:cNvCxnSpPr>
            <a:cxnSpLocks/>
            <a:stCxn id="34" idx="2"/>
            <a:endCxn id="40" idx="0"/>
          </p:cNvCxnSpPr>
          <p:nvPr/>
        </p:nvCxnSpPr>
        <p:spPr>
          <a:xfrm>
            <a:off x="9810133" y="4015189"/>
            <a:ext cx="0" cy="115428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BB0A1DE-71AD-8CF9-2D58-7888CCA10628}"/>
              </a:ext>
            </a:extLst>
          </p:cNvPr>
          <p:cNvSpPr txBox="1"/>
          <p:nvPr/>
        </p:nvSpPr>
        <p:spPr>
          <a:xfrm>
            <a:off x="8693881" y="4477408"/>
            <a:ext cx="2393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en-US" altLang="ja-JP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altLang="ja-JP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run </a:t>
            </a:r>
            <a:r>
              <a:rPr lang="en-US" altLang="ja-JP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start:developement</a:t>
            </a:r>
            <a:endParaRPr lang="en-US" altLang="ja-JP" sz="12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ADC92F0D-B849-7BAA-F2B4-EB4B563A4F82}"/>
              </a:ext>
            </a:extLst>
          </p:cNvPr>
          <p:cNvSpPr txBox="1"/>
          <p:nvPr/>
        </p:nvSpPr>
        <p:spPr>
          <a:xfrm>
            <a:off x="198942" y="140910"/>
            <a:ext cx="3680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/>
              <a:t>Development Backend Flow</a:t>
            </a:r>
            <a:endParaRPr kumimoji="1" lang="ja-JP" altLang="en-US" sz="2000" b="1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9EE3D6F-D8EE-85E8-CEBA-128DFE24A4D4}"/>
              </a:ext>
            </a:extLst>
          </p:cNvPr>
          <p:cNvSpPr/>
          <p:nvPr/>
        </p:nvSpPr>
        <p:spPr>
          <a:xfrm>
            <a:off x="8144090" y="2266868"/>
            <a:ext cx="1600726" cy="636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Migrate to database</a:t>
            </a:r>
            <a:endParaRPr kumimoji="1" lang="ja-JP" altLang="en-US" sz="1200" dirty="0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0962C26D-282E-1D8C-3887-B184B87B96B5}"/>
              </a:ext>
            </a:extLst>
          </p:cNvPr>
          <p:cNvCxnSpPr>
            <a:cxnSpLocks/>
            <a:stCxn id="7" idx="3"/>
            <a:endCxn id="2" idx="1"/>
          </p:cNvCxnSpPr>
          <p:nvPr/>
        </p:nvCxnSpPr>
        <p:spPr>
          <a:xfrm flipV="1">
            <a:off x="7567715" y="2585332"/>
            <a:ext cx="576375" cy="884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019AF467-F504-DC20-B7CF-23BB6D2A6106}"/>
              </a:ext>
            </a:extLst>
          </p:cNvPr>
          <p:cNvCxnSpPr>
            <a:cxnSpLocks/>
            <a:stCxn id="6" idx="0"/>
            <a:endCxn id="2" idx="0"/>
          </p:cNvCxnSpPr>
          <p:nvPr/>
        </p:nvCxnSpPr>
        <p:spPr>
          <a:xfrm rot="5400000" flipH="1" flipV="1">
            <a:off x="5552883" y="-1124701"/>
            <a:ext cx="1" cy="6783140"/>
          </a:xfrm>
          <a:prstGeom prst="bentConnector3">
            <a:avLst>
              <a:gd name="adj1" fmla="val 2286010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40392EF-DCA0-2D37-0A0B-97F2AB2264DF}"/>
              </a:ext>
            </a:extLst>
          </p:cNvPr>
          <p:cNvSpPr txBox="1"/>
          <p:nvPr/>
        </p:nvSpPr>
        <p:spPr>
          <a:xfrm>
            <a:off x="4995916" y="1788687"/>
            <a:ext cx="1713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prisma</a:t>
            </a:r>
            <a:r>
              <a:rPr lang="en-US" altLang="ja-JP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migrate dev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FA2652E-FFBA-0C09-BDB0-0632B41278C0}"/>
              </a:ext>
            </a:extLst>
          </p:cNvPr>
          <p:cNvSpPr txBox="1"/>
          <p:nvPr/>
        </p:nvSpPr>
        <p:spPr>
          <a:xfrm>
            <a:off x="890146" y="748598"/>
            <a:ext cx="8065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(*) Requirements: </a:t>
            </a:r>
          </a:p>
          <a:p>
            <a:r>
              <a:rPr lang="en-US" altLang="ja-JP" sz="1200" dirty="0"/>
              <a:t>- Start backend in </a:t>
            </a:r>
            <a:r>
              <a:rPr lang="en-US" altLang="ja-JP" sz="1200" dirty="0" err="1"/>
              <a:t>machind</a:t>
            </a:r>
            <a:r>
              <a:rPr lang="en-US" altLang="ja-JP" sz="1200" dirty="0"/>
              <a:t> environment (not docker </a:t>
            </a:r>
            <a:r>
              <a:rPr lang="en-US" altLang="ja-JP" sz="1200" dirty="0" err="1"/>
              <a:t>enviroment</a:t>
            </a:r>
            <a:r>
              <a:rPr lang="en-US" altLang="ja-JP" sz="1200" dirty="0"/>
              <a:t>)</a:t>
            </a:r>
            <a:br>
              <a:rPr kumimoji="1" lang="en-US" altLang="ja-JP" sz="1200" dirty="0"/>
            </a:br>
            <a:r>
              <a:rPr kumimoji="1" lang="en-US" altLang="ja-JP" sz="1200" dirty="0"/>
              <a:t>- Change </a:t>
            </a:r>
            <a:r>
              <a:rPr lang="en-US" altLang="ja-JP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DB_URL</a:t>
            </a:r>
            <a:r>
              <a:rPr lang="en-US" altLang="ja-JP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12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postgresql://postgres:password@localhost:5432/postgres?</a:t>
            </a:r>
            <a:r>
              <a:rPr lang="en-US" altLang="ja-JP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en-US" altLang="ja-JP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12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1" lang="en-US" altLang="ja-JP" sz="1200" dirty="0"/>
              <a:t>in .env file</a:t>
            </a:r>
            <a:endParaRPr lang="en-US" altLang="ja-JP" sz="12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609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69C1040-E997-C870-B178-F412F0A97600}"/>
              </a:ext>
            </a:extLst>
          </p:cNvPr>
          <p:cNvSpPr txBox="1"/>
          <p:nvPr/>
        </p:nvSpPr>
        <p:spPr>
          <a:xfrm>
            <a:off x="198942" y="140910"/>
            <a:ext cx="4596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/>
              <a:t>Start dev &amp; Start deploy production</a:t>
            </a:r>
            <a:endParaRPr kumimoji="1" lang="ja-JP" altLang="en-US" sz="20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B9C3B31-9F54-36D8-FFA3-90250598E4B5}"/>
              </a:ext>
            </a:extLst>
          </p:cNvPr>
          <p:cNvSpPr txBox="1"/>
          <p:nvPr/>
        </p:nvSpPr>
        <p:spPr>
          <a:xfrm>
            <a:off x="978433" y="754905"/>
            <a:ext cx="25090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/>
              <a:t>Development Environment</a:t>
            </a:r>
          </a:p>
          <a:p>
            <a:pPr marL="228600" indent="-228600">
              <a:buAutoNum type="arabicPeriod"/>
            </a:pPr>
            <a:r>
              <a:rPr lang="en-US" altLang="ja-JP" sz="1200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Check .env file</a:t>
            </a:r>
          </a:p>
          <a:p>
            <a:pPr marL="228600" indent="-228600">
              <a:buAutoNum type="arabicPeriod"/>
            </a:pPr>
            <a:r>
              <a:rPr lang="en-US" altLang="ja-JP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docker-compose build</a:t>
            </a:r>
          </a:p>
          <a:p>
            <a:pPr marL="228600" indent="-228600">
              <a:buAutoNum type="arabicPeriod"/>
            </a:pPr>
            <a:r>
              <a:rPr lang="en-US" altLang="ja-JP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</a:t>
            </a:r>
            <a:r>
              <a:rPr lang="en-US" altLang="ja-JP" sz="1200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ocker-compose up -d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19D671C-36A7-EDE0-E9D8-5D976B9F1B81}"/>
              </a:ext>
            </a:extLst>
          </p:cNvPr>
          <p:cNvSpPr txBox="1"/>
          <p:nvPr/>
        </p:nvSpPr>
        <p:spPr>
          <a:xfrm>
            <a:off x="978433" y="2357733"/>
            <a:ext cx="236955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/>
              <a:t>Production Environment</a:t>
            </a:r>
          </a:p>
          <a:p>
            <a:pPr marL="228600" indent="-228600">
              <a:buAutoNum type="arabicPeriod"/>
            </a:pPr>
            <a:r>
              <a:rPr lang="en-US" altLang="ja-JP" sz="1200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Check .env file</a:t>
            </a:r>
          </a:p>
          <a:p>
            <a:pPr marL="228600" indent="-228600">
              <a:buAutoNum type="arabicPeriod"/>
            </a:pPr>
            <a:r>
              <a:rPr lang="en-US" altLang="ja-JP" sz="1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sh</a:t>
            </a:r>
            <a:r>
              <a:rPr lang="en-US" altLang="ja-JP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deploy_production.sh</a:t>
            </a:r>
          </a:p>
        </p:txBody>
      </p:sp>
    </p:spTree>
    <p:extLst>
      <p:ext uri="{BB962C8B-B14F-4D97-AF65-F5344CB8AC3E}">
        <p14:creationId xmlns:p14="http://schemas.microsoft.com/office/powerpoint/2010/main" val="164056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201</Words>
  <Application>Microsoft Office PowerPoint</Application>
  <PresentationFormat>ワイド画面</PresentationFormat>
  <Paragraphs>42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游ゴシック</vt:lpstr>
      <vt:lpstr>游ゴシック Light</vt:lpstr>
      <vt:lpstr>Arial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doan vanduc(ドアン バンドゥック ＴＳＴ □ＳＹ５○Ｓ開)</dc:creator>
  <cp:lastModifiedBy>doan vanduc(ドアン バンドゥック ＴＳＴ □ＳＹ５○Ｓ開)</cp:lastModifiedBy>
  <cp:revision>23</cp:revision>
  <dcterms:created xsi:type="dcterms:W3CDTF">2023-05-23T02:01:23Z</dcterms:created>
  <dcterms:modified xsi:type="dcterms:W3CDTF">2023-05-25T07:37:29Z</dcterms:modified>
</cp:coreProperties>
</file>