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14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389-6FD6-4187-B07A-B52CBDFC0EA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806A-E391-4C03-922D-23C411BA48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2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389-6FD6-4187-B07A-B52CBDFC0EA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806A-E391-4C03-922D-23C411BA48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8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389-6FD6-4187-B07A-B52CBDFC0EA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806A-E391-4C03-922D-23C411BA48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4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389-6FD6-4187-B07A-B52CBDFC0EA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806A-E391-4C03-922D-23C411BA48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0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389-6FD6-4187-B07A-B52CBDFC0EA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806A-E391-4C03-922D-23C411BA48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5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389-6FD6-4187-B07A-B52CBDFC0EA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806A-E391-4C03-922D-23C411BA48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1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389-6FD6-4187-B07A-B52CBDFC0EA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806A-E391-4C03-922D-23C411BA48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389-6FD6-4187-B07A-B52CBDFC0EA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806A-E391-4C03-922D-23C411BA48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6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389-6FD6-4187-B07A-B52CBDFC0EA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806A-E391-4C03-922D-23C411BA48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5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389-6FD6-4187-B07A-B52CBDFC0EA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806A-E391-4C03-922D-23C411BA48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5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389-6FD6-4187-B07A-B52CBDFC0EA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806A-E391-4C03-922D-23C411BA48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B389-6FD6-4187-B07A-B52CBDFC0EA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D806A-E391-4C03-922D-23C411BA48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Valuing</a:t>
            </a:r>
            <a:r>
              <a:rPr lang="nl-NL" dirty="0" smtClean="0"/>
              <a:t> Road-Transport </a:t>
            </a:r>
            <a:r>
              <a:rPr lang="nl-NL" dirty="0" err="1" smtClean="0"/>
              <a:t>Noise</a:t>
            </a:r>
            <a:r>
              <a:rPr lang="nl-NL" dirty="0"/>
              <a:t> </a:t>
            </a:r>
            <a:r>
              <a:rPr lang="nl-NL" dirty="0" err="1" smtClean="0"/>
              <a:t>Abatement</a:t>
            </a:r>
            <a:r>
              <a:rPr lang="nl-NL" dirty="0" smtClean="0"/>
              <a:t> </a:t>
            </a:r>
            <a:r>
              <a:rPr lang="nl-NL" dirty="0" err="1" smtClean="0"/>
              <a:t>Measures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Duco de 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9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Research </a:t>
            </a:r>
            <a:r>
              <a:rPr lang="nl-NL" dirty="0" err="1" smtClean="0"/>
              <a:t>suggestions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HP analysis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obtain</a:t>
            </a:r>
            <a:r>
              <a:rPr lang="nl-NL" dirty="0" smtClean="0"/>
              <a:t> WTP </a:t>
            </a:r>
            <a:r>
              <a:rPr lang="nl-NL" dirty="0" err="1" smtClean="0"/>
              <a:t>values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road-noise</a:t>
            </a:r>
            <a:r>
              <a:rPr lang="nl-NL" dirty="0" smtClean="0"/>
              <a:t> </a:t>
            </a:r>
            <a:r>
              <a:rPr lang="nl-NL" dirty="0" err="1" smtClean="0"/>
              <a:t>reduction</a:t>
            </a:r>
            <a:r>
              <a:rPr lang="nl-NL" dirty="0" smtClean="0"/>
              <a:t> in the Netherlands</a:t>
            </a:r>
          </a:p>
          <a:p>
            <a:r>
              <a:rPr lang="nl-NL" dirty="0" err="1" smtClean="0"/>
              <a:t>Cost-effectiveness</a:t>
            </a:r>
            <a:r>
              <a:rPr lang="nl-NL" dirty="0" smtClean="0"/>
              <a:t> of </a:t>
            </a:r>
            <a:r>
              <a:rPr lang="nl-NL" dirty="0" err="1" smtClean="0"/>
              <a:t>noise-barriers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housing</a:t>
            </a:r>
            <a:r>
              <a:rPr lang="nl-NL" dirty="0" smtClean="0"/>
              <a:t> </a:t>
            </a:r>
            <a:r>
              <a:rPr lang="nl-NL" dirty="0" err="1" smtClean="0"/>
              <a:t>insulation</a:t>
            </a:r>
            <a:endParaRPr lang="nl-NL" dirty="0" smtClean="0"/>
          </a:p>
          <a:p>
            <a:r>
              <a:rPr lang="nl-NL" dirty="0" err="1" smtClean="0"/>
              <a:t>Digging</a:t>
            </a:r>
            <a:r>
              <a:rPr lang="nl-NL" dirty="0" smtClean="0"/>
              <a:t> </a:t>
            </a:r>
            <a:r>
              <a:rPr lang="nl-NL" dirty="0" err="1" smtClean="0"/>
              <a:t>into</a:t>
            </a:r>
            <a:r>
              <a:rPr lang="nl-NL" dirty="0" smtClean="0"/>
              <a:t> the </a:t>
            </a:r>
            <a:r>
              <a:rPr lang="nl-NL" dirty="0" err="1" smtClean="0"/>
              <a:t>appropriateness</a:t>
            </a:r>
            <a:r>
              <a:rPr lang="nl-NL" dirty="0" smtClean="0"/>
              <a:t> of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happiness</a:t>
            </a:r>
            <a:r>
              <a:rPr lang="nl-NL" dirty="0" smtClean="0"/>
              <a:t> </a:t>
            </a:r>
            <a:r>
              <a:rPr lang="nl-NL" dirty="0" err="1" smtClean="0"/>
              <a:t>surveys</a:t>
            </a:r>
            <a:r>
              <a:rPr lang="nl-NL" dirty="0" smtClean="0"/>
              <a:t> in </a:t>
            </a:r>
            <a:r>
              <a:rPr lang="nl-NL" dirty="0" err="1" smtClean="0"/>
              <a:t>externality-valuation</a:t>
            </a:r>
            <a:r>
              <a:rPr lang="nl-NL" dirty="0" smtClean="0"/>
              <a:t> studies</a:t>
            </a:r>
          </a:p>
          <a:p>
            <a:r>
              <a:rPr lang="nl-NL" dirty="0" smtClean="0"/>
              <a:t>Search </a:t>
            </a:r>
            <a:r>
              <a:rPr lang="nl-NL" dirty="0" err="1" smtClean="0"/>
              <a:t>for</a:t>
            </a:r>
            <a:r>
              <a:rPr lang="nl-NL" dirty="0" smtClean="0"/>
              <a:t> quasi-experiment </a:t>
            </a:r>
            <a:r>
              <a:rPr lang="nl-NL" dirty="0" err="1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3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Road </a:t>
            </a:r>
            <a:r>
              <a:rPr lang="nl-NL" dirty="0" err="1" smtClean="0"/>
              <a:t>Noise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External</a:t>
            </a:r>
            <a:r>
              <a:rPr lang="nl-NL" dirty="0" smtClean="0"/>
              <a:t> effect of </a:t>
            </a:r>
            <a:r>
              <a:rPr lang="nl-NL" dirty="0" err="1" smtClean="0"/>
              <a:t>road</a:t>
            </a:r>
            <a:r>
              <a:rPr lang="nl-NL" dirty="0" smtClean="0"/>
              <a:t> transport</a:t>
            </a:r>
          </a:p>
          <a:p>
            <a:pPr lvl="1"/>
            <a:r>
              <a:rPr lang="nl-NL" dirty="0" smtClean="0"/>
              <a:t>‘missing market’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tranquillity</a:t>
            </a:r>
            <a:endParaRPr lang="nl-NL" dirty="0" smtClean="0"/>
          </a:p>
          <a:p>
            <a:r>
              <a:rPr lang="nl-NL" dirty="0" err="1" smtClean="0"/>
              <a:t>Social</a:t>
            </a:r>
            <a:r>
              <a:rPr lang="nl-NL" dirty="0" smtClean="0"/>
              <a:t> </a:t>
            </a:r>
            <a:r>
              <a:rPr lang="nl-NL" dirty="0" err="1" smtClean="0"/>
              <a:t>cost</a:t>
            </a:r>
            <a:r>
              <a:rPr lang="nl-NL" dirty="0" smtClean="0"/>
              <a:t> of €17 </a:t>
            </a:r>
            <a:r>
              <a:rPr lang="nl-NL" dirty="0" err="1" smtClean="0"/>
              <a:t>billion</a:t>
            </a:r>
            <a:r>
              <a:rPr lang="nl-NL" dirty="0" smtClean="0"/>
              <a:t>/</a:t>
            </a:r>
            <a:r>
              <a:rPr lang="nl-NL" dirty="0" err="1" smtClean="0"/>
              <a:t>year</a:t>
            </a:r>
            <a:r>
              <a:rPr lang="nl-NL" dirty="0" smtClean="0"/>
              <a:t> (</a:t>
            </a:r>
            <a:r>
              <a:rPr lang="nl-NL" dirty="0" err="1" smtClean="0"/>
              <a:t>CEDelft</a:t>
            </a:r>
            <a:r>
              <a:rPr lang="nl-NL" dirty="0" smtClean="0"/>
              <a:t>, 2011)</a:t>
            </a:r>
          </a:p>
          <a:p>
            <a:pPr lvl="1"/>
            <a:r>
              <a:rPr lang="nl-NL" dirty="0" err="1" smtClean="0"/>
              <a:t>Annoyance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health-</a:t>
            </a:r>
            <a:r>
              <a:rPr lang="nl-NL" dirty="0" err="1" smtClean="0"/>
              <a:t>costs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Environmental</a:t>
            </a:r>
            <a:r>
              <a:rPr lang="nl-NL" dirty="0" smtClean="0"/>
              <a:t> </a:t>
            </a:r>
            <a:r>
              <a:rPr lang="nl-NL" dirty="0" err="1" smtClean="0"/>
              <a:t>Noise</a:t>
            </a:r>
            <a:r>
              <a:rPr lang="nl-NL" dirty="0" smtClean="0"/>
              <a:t> Directive (EU, 2002)</a:t>
            </a:r>
          </a:p>
          <a:p>
            <a:pPr lvl="1"/>
            <a:r>
              <a:rPr lang="nl-NL" dirty="0" err="1" smtClean="0"/>
              <a:t>Reduce</a:t>
            </a:r>
            <a:r>
              <a:rPr lang="nl-NL" dirty="0" smtClean="0"/>
              <a:t> </a:t>
            </a:r>
            <a:r>
              <a:rPr lang="nl-NL" dirty="0" err="1" smtClean="0"/>
              <a:t>harmful</a:t>
            </a:r>
            <a:r>
              <a:rPr lang="nl-NL" dirty="0" smtClean="0"/>
              <a:t> </a:t>
            </a:r>
            <a:r>
              <a:rPr lang="nl-NL" dirty="0" err="1" smtClean="0"/>
              <a:t>noise</a:t>
            </a:r>
            <a:r>
              <a:rPr lang="nl-NL" dirty="0" smtClean="0"/>
              <a:t> exposure</a:t>
            </a:r>
          </a:p>
          <a:p>
            <a:pPr lvl="1"/>
            <a:r>
              <a:rPr lang="nl-NL" dirty="0" smtClean="0"/>
              <a:t>No hard limit </a:t>
            </a:r>
            <a:r>
              <a:rPr lang="nl-NL" dirty="0" err="1" smtClean="0"/>
              <a:t>noise-values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6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36" y="260648"/>
            <a:ext cx="9144000" cy="629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1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Political</a:t>
            </a:r>
            <a:r>
              <a:rPr lang="nl-NL" dirty="0" smtClean="0"/>
              <a:t> environment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Political</a:t>
            </a:r>
            <a:r>
              <a:rPr lang="nl-NL" dirty="0" smtClean="0"/>
              <a:t> support</a:t>
            </a:r>
          </a:p>
          <a:p>
            <a:pPr lvl="1"/>
            <a:r>
              <a:rPr lang="nl-NL" dirty="0" err="1" smtClean="0"/>
              <a:t>Providing</a:t>
            </a:r>
            <a:r>
              <a:rPr lang="nl-NL" dirty="0" smtClean="0"/>
              <a:t> accurate information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raise</a:t>
            </a:r>
            <a:r>
              <a:rPr lang="nl-NL" dirty="0" smtClean="0"/>
              <a:t> support</a:t>
            </a:r>
          </a:p>
          <a:p>
            <a:pPr lvl="1"/>
            <a:r>
              <a:rPr lang="nl-NL" dirty="0" err="1" smtClean="0"/>
              <a:t>Combining</a:t>
            </a:r>
            <a:r>
              <a:rPr lang="nl-NL" dirty="0" smtClean="0"/>
              <a:t> </a:t>
            </a:r>
            <a:r>
              <a:rPr lang="nl-NL" dirty="0" err="1" smtClean="0"/>
              <a:t>restrictive</a:t>
            </a:r>
            <a:r>
              <a:rPr lang="nl-NL" dirty="0" smtClean="0"/>
              <a:t> traffic-</a:t>
            </a:r>
            <a:r>
              <a:rPr lang="nl-NL" dirty="0" err="1" smtClean="0"/>
              <a:t>measures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promotion of </a:t>
            </a:r>
            <a:r>
              <a:rPr lang="nl-NL" dirty="0" err="1" smtClean="0"/>
              <a:t>other</a:t>
            </a:r>
            <a:r>
              <a:rPr lang="nl-NL" dirty="0" smtClean="0"/>
              <a:t> transport modes</a:t>
            </a:r>
            <a:endParaRPr lang="nl-NL" dirty="0"/>
          </a:p>
          <a:p>
            <a:r>
              <a:rPr lang="nl-NL" dirty="0" err="1" smtClean="0"/>
              <a:t>Taxation</a:t>
            </a:r>
            <a:r>
              <a:rPr lang="nl-NL" dirty="0" smtClean="0"/>
              <a:t> / </a:t>
            </a:r>
            <a:r>
              <a:rPr lang="nl-NL" dirty="0" err="1" smtClean="0"/>
              <a:t>Compensation</a:t>
            </a:r>
            <a:endParaRPr lang="nl-NL" dirty="0" smtClean="0"/>
          </a:p>
          <a:p>
            <a:pPr lvl="1"/>
            <a:r>
              <a:rPr lang="nl-NL" dirty="0" smtClean="0"/>
              <a:t>Electronic Road Pricing </a:t>
            </a:r>
            <a:r>
              <a:rPr lang="nl-NL" dirty="0" err="1" smtClean="0"/>
              <a:t>lacks</a:t>
            </a:r>
            <a:r>
              <a:rPr lang="nl-NL" dirty="0" smtClean="0"/>
              <a:t> public support</a:t>
            </a:r>
          </a:p>
          <a:p>
            <a:pPr lvl="1"/>
            <a:r>
              <a:rPr lang="nl-NL" dirty="0" err="1" smtClean="0"/>
              <a:t>Compensation</a:t>
            </a:r>
            <a:r>
              <a:rPr lang="nl-NL" dirty="0" smtClean="0"/>
              <a:t> </a:t>
            </a:r>
            <a:r>
              <a:rPr lang="nl-NL" dirty="0" err="1" smtClean="0"/>
              <a:t>schemes</a:t>
            </a:r>
            <a:r>
              <a:rPr lang="nl-NL" dirty="0" smtClean="0"/>
              <a:t> are </a:t>
            </a:r>
            <a:r>
              <a:rPr lang="nl-NL" dirty="0" err="1" smtClean="0"/>
              <a:t>especially</a:t>
            </a:r>
            <a:r>
              <a:rPr lang="nl-NL" dirty="0" smtClean="0"/>
              <a:t> relevant </a:t>
            </a:r>
            <a:r>
              <a:rPr lang="nl-NL" dirty="0" err="1" smtClean="0"/>
              <a:t>for</a:t>
            </a:r>
            <a:r>
              <a:rPr lang="nl-NL" dirty="0" smtClean="0"/>
              <a:t> airport </a:t>
            </a:r>
            <a:r>
              <a:rPr lang="nl-NL" dirty="0" err="1" smtClean="0"/>
              <a:t>noise</a:t>
            </a:r>
            <a:endParaRPr lang="nl-NL" dirty="0"/>
          </a:p>
          <a:p>
            <a:pPr lvl="1"/>
            <a:endParaRPr lang="nl-NL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1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Noise</a:t>
            </a:r>
            <a:r>
              <a:rPr lang="nl-NL" dirty="0" smtClean="0"/>
              <a:t> </a:t>
            </a:r>
            <a:r>
              <a:rPr lang="nl-NL" dirty="0" err="1" smtClean="0"/>
              <a:t>abatement</a:t>
            </a:r>
            <a:r>
              <a:rPr lang="nl-NL" dirty="0" smtClean="0"/>
              <a:t> </a:t>
            </a:r>
            <a:r>
              <a:rPr lang="nl-NL" dirty="0" err="1" smtClean="0"/>
              <a:t>measures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Noise</a:t>
            </a:r>
            <a:r>
              <a:rPr lang="nl-NL" dirty="0" smtClean="0"/>
              <a:t> </a:t>
            </a:r>
            <a:r>
              <a:rPr lang="nl-NL" dirty="0" err="1" smtClean="0"/>
              <a:t>generation</a:t>
            </a:r>
            <a:endParaRPr lang="nl-NL" dirty="0" smtClean="0"/>
          </a:p>
          <a:p>
            <a:pPr lvl="1"/>
            <a:r>
              <a:rPr lang="nl-NL" dirty="0" err="1" smtClean="0"/>
              <a:t>Silent</a:t>
            </a:r>
            <a:r>
              <a:rPr lang="nl-NL" dirty="0" smtClean="0"/>
              <a:t> </a:t>
            </a:r>
            <a:r>
              <a:rPr lang="nl-NL" dirty="0" err="1" smtClean="0"/>
              <a:t>tires</a:t>
            </a:r>
            <a:r>
              <a:rPr lang="nl-NL" dirty="0" smtClean="0"/>
              <a:t>, </a:t>
            </a:r>
            <a:r>
              <a:rPr lang="nl-NL" dirty="0" err="1" smtClean="0"/>
              <a:t>silent</a:t>
            </a:r>
            <a:r>
              <a:rPr lang="nl-NL" dirty="0" smtClean="0"/>
              <a:t> tarmac, vehicle </a:t>
            </a:r>
            <a:r>
              <a:rPr lang="nl-NL" dirty="0" err="1" smtClean="0"/>
              <a:t>specifications</a:t>
            </a:r>
            <a:r>
              <a:rPr lang="nl-NL" dirty="0" smtClean="0"/>
              <a:t>, traffic volume/speed (Traffic Management)</a:t>
            </a:r>
          </a:p>
          <a:p>
            <a:r>
              <a:rPr lang="nl-NL" dirty="0" err="1" smtClean="0"/>
              <a:t>Noise</a:t>
            </a:r>
            <a:r>
              <a:rPr lang="nl-NL" dirty="0" smtClean="0"/>
              <a:t> </a:t>
            </a:r>
            <a:r>
              <a:rPr lang="nl-NL" dirty="0" err="1" smtClean="0"/>
              <a:t>propagation</a:t>
            </a:r>
            <a:endParaRPr lang="nl-NL" dirty="0" smtClean="0"/>
          </a:p>
          <a:p>
            <a:pPr lvl="1"/>
            <a:r>
              <a:rPr lang="nl-NL" dirty="0" err="1"/>
              <a:t>N</a:t>
            </a:r>
            <a:r>
              <a:rPr lang="nl-NL" dirty="0" err="1" smtClean="0"/>
              <a:t>oise</a:t>
            </a:r>
            <a:r>
              <a:rPr lang="nl-NL" dirty="0" smtClean="0"/>
              <a:t> </a:t>
            </a:r>
            <a:r>
              <a:rPr lang="nl-NL" dirty="0" err="1" smtClean="0"/>
              <a:t>barrier</a:t>
            </a:r>
            <a:r>
              <a:rPr lang="nl-NL" dirty="0" smtClean="0"/>
              <a:t> </a:t>
            </a:r>
            <a:r>
              <a:rPr lang="nl-NL" dirty="0" err="1" smtClean="0"/>
              <a:t>walls</a:t>
            </a:r>
            <a:r>
              <a:rPr lang="nl-NL" dirty="0" smtClean="0"/>
              <a:t>, </a:t>
            </a:r>
            <a:r>
              <a:rPr lang="nl-NL" dirty="0" err="1" smtClean="0"/>
              <a:t>housing</a:t>
            </a:r>
            <a:r>
              <a:rPr lang="nl-NL" dirty="0" smtClean="0"/>
              <a:t> </a:t>
            </a:r>
            <a:r>
              <a:rPr lang="nl-NL" dirty="0" err="1" smtClean="0"/>
              <a:t>insulation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err="1" smtClean="0"/>
              <a:t>Costs</a:t>
            </a:r>
            <a:r>
              <a:rPr lang="nl-NL" dirty="0" smtClean="0"/>
              <a:t> are </a:t>
            </a:r>
            <a:r>
              <a:rPr lang="nl-NL" dirty="0" err="1" smtClean="0"/>
              <a:t>largely</a:t>
            </a:r>
            <a:r>
              <a:rPr lang="nl-NL" dirty="0" smtClean="0"/>
              <a:t> </a:t>
            </a:r>
            <a:r>
              <a:rPr lang="nl-NL" dirty="0" err="1" smtClean="0"/>
              <a:t>ignored</a:t>
            </a:r>
            <a:r>
              <a:rPr lang="nl-NL" dirty="0" smtClean="0"/>
              <a:t> in </a:t>
            </a:r>
            <a:r>
              <a:rPr lang="nl-NL" dirty="0" err="1" smtClean="0"/>
              <a:t>academic</a:t>
            </a:r>
            <a:r>
              <a:rPr lang="nl-NL" dirty="0" smtClean="0"/>
              <a:t> research</a:t>
            </a:r>
            <a:endParaRPr lang="nl-NL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0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Willingness-to-pay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noise</a:t>
            </a:r>
            <a:r>
              <a:rPr lang="nl-NL" dirty="0" smtClean="0"/>
              <a:t> </a:t>
            </a:r>
            <a:r>
              <a:rPr lang="nl-NL" dirty="0" err="1" smtClean="0"/>
              <a:t>reduction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 smtClean="0"/>
              <a:t>Hedonic</a:t>
            </a:r>
            <a:r>
              <a:rPr lang="nl-NL" dirty="0" smtClean="0"/>
              <a:t> Pricing </a:t>
            </a:r>
            <a:r>
              <a:rPr lang="nl-NL" dirty="0" err="1" smtClean="0"/>
              <a:t>method</a:t>
            </a:r>
            <a:endParaRPr lang="nl-NL" dirty="0" smtClean="0"/>
          </a:p>
          <a:p>
            <a:pPr lvl="1"/>
            <a:r>
              <a:rPr lang="nl-NL" dirty="0" smtClean="0"/>
              <a:t>WTP is </a:t>
            </a:r>
            <a:r>
              <a:rPr lang="nl-NL" dirty="0" err="1" smtClean="0"/>
              <a:t>subdivided</a:t>
            </a:r>
            <a:r>
              <a:rPr lang="nl-NL" dirty="0" smtClean="0"/>
              <a:t> in </a:t>
            </a:r>
            <a:r>
              <a:rPr lang="nl-NL" dirty="0" err="1" smtClean="0"/>
              <a:t>terms</a:t>
            </a:r>
            <a:r>
              <a:rPr lang="nl-NL" dirty="0" smtClean="0"/>
              <a:t> of product </a:t>
            </a:r>
            <a:r>
              <a:rPr lang="nl-NL" dirty="0" err="1" smtClean="0"/>
              <a:t>characteristics</a:t>
            </a:r>
            <a:r>
              <a:rPr lang="nl-NL" dirty="0" smtClean="0"/>
              <a:t> (</a:t>
            </a:r>
            <a:r>
              <a:rPr lang="nl-NL" dirty="0" err="1" smtClean="0"/>
              <a:t>Rosen</a:t>
            </a:r>
            <a:r>
              <a:rPr lang="nl-NL" dirty="0" smtClean="0"/>
              <a:t>, 1974)</a:t>
            </a:r>
          </a:p>
          <a:p>
            <a:r>
              <a:rPr lang="nl-NL" dirty="0" err="1" smtClean="0"/>
              <a:t>Assumptions</a:t>
            </a:r>
            <a:r>
              <a:rPr lang="nl-NL" dirty="0" smtClean="0"/>
              <a:t> (</a:t>
            </a:r>
            <a:r>
              <a:rPr lang="nl-NL" dirty="0" err="1" smtClean="0"/>
              <a:t>Bateman</a:t>
            </a:r>
            <a:r>
              <a:rPr lang="nl-NL" dirty="0" smtClean="0"/>
              <a:t>, 1993)</a:t>
            </a:r>
          </a:p>
          <a:p>
            <a:pPr lvl="1"/>
            <a:r>
              <a:rPr lang="nl-NL" dirty="0" err="1" smtClean="0"/>
              <a:t>Aggregate</a:t>
            </a:r>
            <a:r>
              <a:rPr lang="nl-NL" dirty="0" smtClean="0"/>
              <a:t> WTP </a:t>
            </a:r>
            <a:r>
              <a:rPr lang="nl-NL" dirty="0" err="1" smtClean="0"/>
              <a:t>reflects</a:t>
            </a:r>
            <a:r>
              <a:rPr lang="nl-NL" dirty="0" smtClean="0"/>
              <a:t> </a:t>
            </a:r>
            <a:r>
              <a:rPr lang="nl-NL" dirty="0" err="1" smtClean="0"/>
              <a:t>social</a:t>
            </a:r>
            <a:r>
              <a:rPr lang="nl-NL" dirty="0" smtClean="0"/>
              <a:t> benefit</a:t>
            </a:r>
          </a:p>
          <a:p>
            <a:pPr lvl="1"/>
            <a:r>
              <a:rPr lang="nl-NL" dirty="0" err="1" smtClean="0"/>
              <a:t>Environmental</a:t>
            </a:r>
            <a:r>
              <a:rPr lang="nl-NL" dirty="0" smtClean="0"/>
              <a:t> </a:t>
            </a:r>
            <a:r>
              <a:rPr lang="nl-NL" dirty="0" err="1" smtClean="0"/>
              <a:t>quality</a:t>
            </a:r>
            <a:r>
              <a:rPr lang="nl-NL" dirty="0" smtClean="0"/>
              <a:t> changes are </a:t>
            </a:r>
            <a:r>
              <a:rPr lang="nl-NL" dirty="0" err="1" smtClean="0"/>
              <a:t>perceivable</a:t>
            </a:r>
            <a:r>
              <a:rPr lang="nl-NL" dirty="0" smtClean="0"/>
              <a:t> (i.e. </a:t>
            </a:r>
            <a:r>
              <a:rPr lang="nl-NL" dirty="0" err="1" smtClean="0"/>
              <a:t>they</a:t>
            </a:r>
            <a:r>
              <a:rPr lang="nl-NL" dirty="0" smtClean="0"/>
              <a:t> affect </a:t>
            </a:r>
            <a:r>
              <a:rPr lang="nl-NL" dirty="0" err="1" smtClean="0"/>
              <a:t>housing</a:t>
            </a:r>
            <a:r>
              <a:rPr lang="nl-NL" dirty="0" smtClean="0"/>
              <a:t> </a:t>
            </a:r>
            <a:r>
              <a:rPr lang="nl-NL" dirty="0" err="1" smtClean="0"/>
              <a:t>prices</a:t>
            </a:r>
            <a:r>
              <a:rPr lang="nl-NL" dirty="0" smtClean="0"/>
              <a:t>)</a:t>
            </a:r>
          </a:p>
          <a:p>
            <a:pPr lvl="1"/>
            <a:r>
              <a:rPr lang="nl-NL" dirty="0" err="1" smtClean="0"/>
              <a:t>Competitive</a:t>
            </a:r>
            <a:r>
              <a:rPr lang="nl-NL" dirty="0" smtClean="0"/>
              <a:t> </a:t>
            </a:r>
            <a:r>
              <a:rPr lang="nl-NL" dirty="0" err="1" smtClean="0"/>
              <a:t>housing</a:t>
            </a:r>
            <a:r>
              <a:rPr lang="nl-NL" dirty="0" smtClean="0"/>
              <a:t> market, free acces, perfect information</a:t>
            </a:r>
          </a:p>
          <a:p>
            <a:pPr lvl="1"/>
            <a:r>
              <a:rPr lang="nl-NL" dirty="0" smtClean="0"/>
              <a:t>The </a:t>
            </a:r>
            <a:r>
              <a:rPr lang="nl-NL" dirty="0" err="1" smtClean="0"/>
              <a:t>housing</a:t>
            </a:r>
            <a:r>
              <a:rPr lang="nl-NL" dirty="0" smtClean="0"/>
              <a:t> market is </a:t>
            </a:r>
            <a:r>
              <a:rPr lang="nl-NL" dirty="0" err="1" smtClean="0"/>
              <a:t>always</a:t>
            </a:r>
            <a:r>
              <a:rPr lang="nl-NL" dirty="0" smtClean="0"/>
              <a:t> in </a:t>
            </a:r>
            <a:r>
              <a:rPr lang="nl-NL" dirty="0" err="1" smtClean="0"/>
              <a:t>equilbrium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03949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Willingness-to-pay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noise</a:t>
            </a:r>
            <a:r>
              <a:rPr lang="nl-NL" dirty="0" smtClean="0"/>
              <a:t> </a:t>
            </a:r>
            <a:r>
              <a:rPr lang="nl-NL" dirty="0" err="1" smtClean="0"/>
              <a:t>reduction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Stated</a:t>
            </a:r>
            <a:r>
              <a:rPr lang="nl-NL" dirty="0" smtClean="0"/>
              <a:t> </a:t>
            </a:r>
            <a:r>
              <a:rPr lang="nl-NL" dirty="0" err="1" smtClean="0"/>
              <a:t>preference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endParaRPr lang="nl-NL" dirty="0" smtClean="0"/>
          </a:p>
          <a:p>
            <a:pPr lvl="1"/>
            <a:r>
              <a:rPr lang="nl-NL" dirty="0" err="1" smtClean="0"/>
              <a:t>Simulated</a:t>
            </a:r>
            <a:r>
              <a:rPr lang="nl-NL" dirty="0" smtClean="0"/>
              <a:t> market </a:t>
            </a:r>
            <a:r>
              <a:rPr lang="nl-NL" dirty="0" err="1" smtClean="0"/>
              <a:t>for</a:t>
            </a:r>
            <a:r>
              <a:rPr lang="nl-NL" dirty="0" smtClean="0"/>
              <a:t> the </a:t>
            </a:r>
            <a:r>
              <a:rPr lang="nl-NL" dirty="0" err="1" smtClean="0"/>
              <a:t>externality</a:t>
            </a:r>
            <a:endParaRPr lang="nl-NL" dirty="0" smtClean="0"/>
          </a:p>
          <a:p>
            <a:pPr lvl="1"/>
            <a:r>
              <a:rPr lang="nl-NL" dirty="0" smtClean="0"/>
              <a:t>Questionnaire </a:t>
            </a:r>
            <a:r>
              <a:rPr lang="nl-NL" dirty="0" err="1" smtClean="0"/>
              <a:t>techniques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nl-NL" dirty="0" smtClean="0"/>
              <a:t>HP vs. SP</a:t>
            </a:r>
          </a:p>
          <a:p>
            <a:pPr lvl="1"/>
            <a:r>
              <a:rPr lang="nl-NL" dirty="0" smtClean="0"/>
              <a:t>HP </a:t>
            </a:r>
            <a:r>
              <a:rPr lang="nl-NL" dirty="0" err="1" smtClean="0"/>
              <a:t>based</a:t>
            </a:r>
            <a:r>
              <a:rPr lang="nl-NL" dirty="0" smtClean="0"/>
              <a:t> on real </a:t>
            </a:r>
            <a:r>
              <a:rPr lang="nl-NL" dirty="0" err="1" smtClean="0"/>
              <a:t>choices</a:t>
            </a:r>
            <a:r>
              <a:rPr lang="nl-NL" dirty="0" smtClean="0"/>
              <a:t>, SP is </a:t>
            </a:r>
            <a:r>
              <a:rPr lang="nl-NL" dirty="0" err="1" smtClean="0"/>
              <a:t>hypothetical</a:t>
            </a:r>
            <a:endParaRPr lang="nl-NL" dirty="0" smtClean="0"/>
          </a:p>
          <a:p>
            <a:pPr lvl="1"/>
            <a:r>
              <a:rPr lang="nl-NL" dirty="0" smtClean="0"/>
              <a:t>SP takes </a:t>
            </a:r>
            <a:r>
              <a:rPr lang="nl-NL" dirty="0" err="1" smtClean="0"/>
              <a:t>into</a:t>
            </a:r>
            <a:r>
              <a:rPr lang="nl-NL" dirty="0" smtClean="0"/>
              <a:t> account non-user </a:t>
            </a:r>
            <a:r>
              <a:rPr lang="nl-NL" dirty="0" err="1" smtClean="0"/>
              <a:t>valuations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3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Earlier</a:t>
            </a:r>
            <a:r>
              <a:rPr lang="nl-NL" dirty="0" smtClean="0"/>
              <a:t> research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Many</a:t>
            </a:r>
            <a:r>
              <a:rPr lang="nl-NL" dirty="0" smtClean="0"/>
              <a:t> studies </a:t>
            </a:r>
            <a:r>
              <a:rPr lang="nl-NL" dirty="0" err="1" smtClean="0"/>
              <a:t>use</a:t>
            </a:r>
            <a:r>
              <a:rPr lang="nl-NL" dirty="0" smtClean="0"/>
              <a:t> ‘benefit transfer’</a:t>
            </a:r>
          </a:p>
          <a:p>
            <a:pPr lvl="1"/>
            <a:r>
              <a:rPr lang="nl-NL" dirty="0" smtClean="0"/>
              <a:t>WTP </a:t>
            </a:r>
            <a:r>
              <a:rPr lang="nl-NL" dirty="0" err="1" smtClean="0"/>
              <a:t>values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on a few meta-analyses</a:t>
            </a:r>
          </a:p>
          <a:p>
            <a:r>
              <a:rPr lang="nl-NL" dirty="0" err="1" smtClean="0"/>
              <a:t>Importance</a:t>
            </a:r>
            <a:r>
              <a:rPr lang="nl-NL" dirty="0" smtClean="0"/>
              <a:t> of </a:t>
            </a:r>
            <a:r>
              <a:rPr lang="nl-NL" dirty="0" err="1" smtClean="0"/>
              <a:t>Spatial</a:t>
            </a:r>
            <a:r>
              <a:rPr lang="nl-NL" dirty="0" smtClean="0"/>
              <a:t> </a:t>
            </a:r>
            <a:r>
              <a:rPr lang="nl-NL" dirty="0" err="1" smtClean="0"/>
              <a:t>confounders</a:t>
            </a:r>
            <a:r>
              <a:rPr lang="nl-NL" dirty="0" smtClean="0"/>
              <a:t> in HP</a:t>
            </a:r>
          </a:p>
          <a:p>
            <a:pPr lvl="1"/>
            <a:r>
              <a:rPr lang="nl-NL" dirty="0" err="1" smtClean="0"/>
              <a:t>Spatial</a:t>
            </a:r>
            <a:r>
              <a:rPr lang="nl-NL" dirty="0" smtClean="0"/>
              <a:t> </a:t>
            </a:r>
            <a:r>
              <a:rPr lang="nl-NL" dirty="0" err="1" smtClean="0"/>
              <a:t>econometrics</a:t>
            </a:r>
            <a:r>
              <a:rPr lang="nl-NL" dirty="0" smtClean="0"/>
              <a:t> is </a:t>
            </a:r>
            <a:r>
              <a:rPr lang="nl-NL" dirty="0" err="1" smtClean="0"/>
              <a:t>widely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endParaRPr lang="nl-NL" dirty="0" smtClean="0"/>
          </a:p>
          <a:p>
            <a:r>
              <a:rPr lang="nl-NL" dirty="0" smtClean="0"/>
              <a:t>Quasi-</a:t>
            </a:r>
            <a:r>
              <a:rPr lang="nl-NL" dirty="0" err="1" smtClean="0"/>
              <a:t>experimental</a:t>
            </a:r>
            <a:r>
              <a:rPr lang="nl-NL" dirty="0" smtClean="0"/>
              <a:t> set-up is rare</a:t>
            </a:r>
          </a:p>
          <a:p>
            <a:pPr lvl="1"/>
            <a:r>
              <a:rPr lang="nl-NL" dirty="0" smtClean="0"/>
              <a:t>A </a:t>
            </a:r>
            <a:r>
              <a:rPr lang="nl-NL" dirty="0" err="1" smtClean="0"/>
              <a:t>study</a:t>
            </a:r>
            <a:r>
              <a:rPr lang="nl-NL" dirty="0" smtClean="0"/>
              <a:t> </a:t>
            </a:r>
            <a:r>
              <a:rPr lang="nl-NL" dirty="0" err="1" smtClean="0"/>
              <a:t>concerning</a:t>
            </a:r>
            <a:r>
              <a:rPr lang="nl-NL" dirty="0" smtClean="0"/>
              <a:t> </a:t>
            </a:r>
            <a:r>
              <a:rPr lang="nl-NL" dirty="0" err="1" smtClean="0"/>
              <a:t>aircraft</a:t>
            </a:r>
            <a:r>
              <a:rPr lang="nl-NL" dirty="0" smtClean="0"/>
              <a:t> </a:t>
            </a:r>
            <a:r>
              <a:rPr lang="nl-NL" dirty="0" err="1" smtClean="0"/>
              <a:t>noise</a:t>
            </a:r>
            <a:r>
              <a:rPr lang="nl-NL" dirty="0" smtClean="0"/>
              <a:t> (Pope, 2008) </a:t>
            </a:r>
            <a:r>
              <a:rPr lang="nl-NL" dirty="0" err="1" smtClean="0"/>
              <a:t>indicates</a:t>
            </a:r>
            <a:r>
              <a:rPr lang="nl-NL" dirty="0" smtClean="0"/>
              <a:t> the </a:t>
            </a:r>
            <a:r>
              <a:rPr lang="nl-NL" dirty="0" err="1" smtClean="0"/>
              <a:t>importance</a:t>
            </a:r>
            <a:r>
              <a:rPr lang="nl-NL" dirty="0" smtClean="0"/>
              <a:t> of the information environment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quasi-experiments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015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Novel</a:t>
            </a:r>
            <a:r>
              <a:rPr lang="nl-NL" dirty="0" smtClean="0"/>
              <a:t> research </a:t>
            </a:r>
            <a:r>
              <a:rPr lang="nl-NL" dirty="0" err="1" smtClean="0"/>
              <a:t>methods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“Using </a:t>
            </a:r>
            <a:r>
              <a:rPr lang="nl-NL" dirty="0" err="1" smtClean="0"/>
              <a:t>happiness</a:t>
            </a:r>
            <a:r>
              <a:rPr lang="nl-NL" dirty="0" smtClean="0"/>
              <a:t> </a:t>
            </a:r>
            <a:r>
              <a:rPr lang="nl-NL" dirty="0" err="1" smtClean="0"/>
              <a:t>surveys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dirty="0" err="1" smtClean="0"/>
              <a:t>intangibles</a:t>
            </a:r>
            <a:r>
              <a:rPr lang="nl-NL" dirty="0" smtClean="0"/>
              <a:t>: The case of airport </a:t>
            </a:r>
            <a:r>
              <a:rPr lang="nl-NL" dirty="0" err="1" smtClean="0"/>
              <a:t>noise</a:t>
            </a:r>
            <a:r>
              <a:rPr lang="nl-NL" dirty="0" smtClean="0"/>
              <a:t>.” (Van Praag &amp; </a:t>
            </a:r>
            <a:r>
              <a:rPr lang="nl-NL" dirty="0" err="1" smtClean="0"/>
              <a:t>Baarsma</a:t>
            </a:r>
            <a:r>
              <a:rPr lang="nl-NL" dirty="0" smtClean="0"/>
              <a:t>, 2005)</a:t>
            </a:r>
          </a:p>
          <a:p>
            <a:pPr lvl="1"/>
            <a:r>
              <a:rPr lang="nl-NL" dirty="0" err="1" smtClean="0"/>
              <a:t>Happiness</a:t>
            </a:r>
            <a:r>
              <a:rPr lang="nl-NL" dirty="0" smtClean="0"/>
              <a:t> as a </a:t>
            </a:r>
            <a:r>
              <a:rPr lang="nl-NL" dirty="0" err="1" smtClean="0"/>
              <a:t>function</a:t>
            </a:r>
            <a:r>
              <a:rPr lang="nl-NL" dirty="0" smtClean="0"/>
              <a:t> of </a:t>
            </a:r>
            <a:r>
              <a:rPr lang="nl-NL" dirty="0" err="1" smtClean="0"/>
              <a:t>income</a:t>
            </a:r>
            <a:r>
              <a:rPr lang="nl-NL" dirty="0" smtClean="0"/>
              <a:t>, </a:t>
            </a:r>
            <a:r>
              <a:rPr lang="nl-NL" dirty="0" err="1" smtClean="0"/>
              <a:t>noise</a:t>
            </a:r>
            <a:r>
              <a:rPr lang="nl-NL" dirty="0" smtClean="0"/>
              <a:t>, etc.</a:t>
            </a:r>
          </a:p>
          <a:p>
            <a:pPr lvl="1"/>
            <a:r>
              <a:rPr lang="nl-NL" dirty="0" smtClean="0"/>
              <a:t>Does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assume</a:t>
            </a:r>
            <a:r>
              <a:rPr lang="nl-NL" dirty="0" smtClean="0"/>
              <a:t> </a:t>
            </a:r>
            <a:r>
              <a:rPr lang="nl-NL" dirty="0" err="1" smtClean="0"/>
              <a:t>housing</a:t>
            </a:r>
            <a:r>
              <a:rPr lang="nl-NL" dirty="0" smtClean="0"/>
              <a:t> market equilibrium</a:t>
            </a:r>
          </a:p>
          <a:p>
            <a:pPr lvl="1"/>
            <a:r>
              <a:rPr lang="nl-NL" dirty="0" err="1" smtClean="0"/>
              <a:t>Might</a:t>
            </a:r>
            <a:r>
              <a:rPr lang="nl-NL" dirty="0" smtClean="0"/>
              <a:t> deal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strategic</a:t>
            </a:r>
            <a:r>
              <a:rPr lang="nl-NL" dirty="0" smtClean="0"/>
              <a:t> response </a:t>
            </a:r>
            <a:r>
              <a:rPr lang="nl-NL" dirty="0" err="1" smtClean="0"/>
              <a:t>behavior</a:t>
            </a:r>
            <a:endParaRPr lang="nl-NL" dirty="0" smtClean="0"/>
          </a:p>
          <a:p>
            <a:pPr lvl="1"/>
            <a:r>
              <a:rPr lang="nl-NL" dirty="0" err="1" smtClean="0"/>
              <a:t>Methodological</a:t>
            </a:r>
            <a:r>
              <a:rPr lang="nl-NL" dirty="0" smtClean="0"/>
              <a:t> issues…</a:t>
            </a:r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0779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351</Words>
  <Application>Microsoft Office PowerPoint</Application>
  <PresentationFormat>Diavoorstelling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Kantoorthema</vt:lpstr>
      <vt:lpstr>Valuing Road-Transport Noise Abatement Measures</vt:lpstr>
      <vt:lpstr>Road Noise</vt:lpstr>
      <vt:lpstr>PowerPoint-presentatie</vt:lpstr>
      <vt:lpstr>Political environment</vt:lpstr>
      <vt:lpstr>Noise abatement measures</vt:lpstr>
      <vt:lpstr>Willingness-to-pay for noise reduction</vt:lpstr>
      <vt:lpstr>Willingness-to-pay for noise reduction</vt:lpstr>
      <vt:lpstr>Earlier research</vt:lpstr>
      <vt:lpstr>Novel research methods</vt:lpstr>
      <vt:lpstr>Research suggestions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Valuing Road-Transport Noise Abatement Measures</dc:title>
  <dc:creator>Pieter</dc:creator>
  <cp:lastModifiedBy>Pieter</cp:lastModifiedBy>
  <cp:revision>8</cp:revision>
  <dcterms:created xsi:type="dcterms:W3CDTF">2015-01-29T12:16:08Z</dcterms:created>
  <dcterms:modified xsi:type="dcterms:W3CDTF">2015-01-29T13:34:22Z</dcterms:modified>
</cp:coreProperties>
</file>