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5" r:id="rId5"/>
    <p:sldId id="268" r:id="rId6"/>
    <p:sldId id="258" r:id="rId7"/>
    <p:sldId id="259" r:id="rId8"/>
    <p:sldId id="266" r:id="rId9"/>
    <p:sldId id="267" r:id="rId10"/>
    <p:sldId id="269" r:id="rId11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D5E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 autoAdjust="0"/>
    <p:restoredTop sz="95000" autoAdjust="0"/>
  </p:normalViewPr>
  <p:slideViewPr>
    <p:cSldViewPr snapToGrid="0">
      <p:cViewPr varScale="1">
        <p:scale>
          <a:sx n="85" d="100"/>
          <a:sy n="85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CAEE89F-D898-4674-B9CF-28C003E75B8E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DFC70AE-2BDA-4F48-AB13-43812BB0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85BA44-DE2F-415B-A2AA-26801884943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B4CFBCC-68C0-4458-8CC1-AA37EFD2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Walled Gardens of Information </a:t>
            </a:r>
          </a:p>
          <a:p>
            <a:endParaRPr lang="en-US" dirty="0"/>
          </a:p>
          <a:p>
            <a:r>
              <a:rPr lang="en-US" dirty="0"/>
              <a:t>41% of non-federal acute care hospitals had clinical information from their patients' outside encounters at the point-of-care, according to the ONC.</a:t>
            </a:r>
          </a:p>
          <a:p>
            <a:endParaRPr lang="en-US" dirty="0"/>
          </a:p>
          <a:p>
            <a:r>
              <a:rPr lang="en-US" dirty="0"/>
              <a:t>Additionally, when seeking care for a medical problem within the last year, about one in three individuals reported experiencing one or more gaps in information exchange,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CC-68C0-4458-8CC1-AA37EFD21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CC-68C0-4458-8CC1-AA37EFD21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9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2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1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5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74CE-D4D1-4930-B399-7DC529740B5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68F184-BC0C-46CF-8D2D-5C514ECC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7.jpg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gif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8.jpg"/><Relationship Id="rId18" Type="http://schemas.openxmlformats.org/officeDocument/2006/relationships/image" Target="../media/image19.jpg"/><Relationship Id="rId3" Type="http://schemas.microsoft.com/office/2007/relationships/hdphoto" Target="../media/hdphoto1.wdp"/><Relationship Id="rId7" Type="http://schemas.openxmlformats.org/officeDocument/2006/relationships/image" Target="../media/image24.sv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20.png"/><Relationship Id="rId1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4.png"/><Relationship Id="rId1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jpg"/><Relationship Id="rId5" Type="http://schemas.openxmlformats.org/officeDocument/2006/relationships/image" Target="../media/image5.jp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Digitally Democratized Data (D3)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 Health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Culver</a:t>
            </a:r>
          </a:p>
          <a:p>
            <a:r>
              <a:rPr lang="en-US" dirty="0"/>
              <a:t>Joshua Kaelin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619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Blockchain in Healthcare Code-A-Thon</a:t>
            </a:r>
          </a:p>
          <a:p>
            <a:r>
              <a:rPr lang="en-US" i="1" dirty="0"/>
              <a:t>Health IT Track #3: Data Aggregation and Linkage</a:t>
            </a:r>
          </a:p>
        </p:txBody>
      </p:sp>
    </p:spTree>
    <p:extLst>
      <p:ext uri="{BB962C8B-B14F-4D97-AF65-F5344CB8AC3E}">
        <p14:creationId xmlns:p14="http://schemas.microsoft.com/office/powerpoint/2010/main" val="312179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3253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86" y="459670"/>
            <a:ext cx="8596668" cy="682752"/>
          </a:xfrm>
        </p:spPr>
        <p:txBody>
          <a:bodyPr/>
          <a:lstStyle/>
          <a:p>
            <a:r>
              <a:rPr lang="en-US" dirty="0"/>
              <a:t>Current Landscape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79613" y="1849275"/>
            <a:ext cx="3180587" cy="3238130"/>
            <a:chOff x="965637" y="1930400"/>
            <a:chExt cx="3180587" cy="32381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37" y="1930400"/>
              <a:ext cx="3180587" cy="31169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743456" y="2028496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6351" y="2031212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77395" y="2985728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4385" y="4068855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73050" y="4645310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680" y="4068855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8724" y="2985727"/>
              <a:ext cx="365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62023" y="3858383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32560" y="3421793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1516" y="3832657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8362" y="3421792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07488" y="2515460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5915" y="2515460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05409" y="2228550"/>
              <a:ext cx="383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$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45928" y="944708"/>
            <a:ext cx="55542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Expensive</a:t>
            </a:r>
            <a:r>
              <a:rPr lang="en-US" sz="2000" b="1" dirty="0"/>
              <a:t> </a:t>
            </a:r>
            <a:r>
              <a:rPr lang="en-US" sz="2000" dirty="0"/>
              <a:t>one-off integrations - $10,000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Missing </a:t>
            </a:r>
            <a:r>
              <a:rPr lang="en-US" sz="2000" dirty="0"/>
              <a:t>data between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Undervalued </a:t>
            </a:r>
            <a:r>
              <a:rPr lang="en-US" sz="2000" b="1" dirty="0">
                <a:solidFill>
                  <a:schemeClr val="accent5"/>
                </a:solidFill>
              </a:rPr>
              <a:t>Risk </a:t>
            </a:r>
            <a:r>
              <a:rPr lang="en-US" sz="2000" b="1" dirty="0"/>
              <a:t>(MRA)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Decreased</a:t>
            </a:r>
            <a:r>
              <a:rPr lang="en-US" sz="2000" b="1" dirty="0"/>
              <a:t> </a:t>
            </a:r>
            <a:r>
              <a:rPr lang="en-US" sz="2000" dirty="0"/>
              <a:t>Quality</a:t>
            </a:r>
            <a:r>
              <a:rPr lang="en-US" sz="2000" b="1" dirty="0"/>
              <a:t> (HEDIS)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Technology</a:t>
            </a:r>
            <a:r>
              <a:rPr lang="en-US" sz="2000" b="1" dirty="0">
                <a:solidFill>
                  <a:schemeClr val="accent5"/>
                </a:solidFill>
              </a:rPr>
              <a:t>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Economies of </a:t>
            </a:r>
            <a:r>
              <a:rPr lang="en-US" sz="2000" b="1" dirty="0">
                <a:solidFill>
                  <a:srgbClr val="FF0000"/>
                </a:solidFill>
              </a:rPr>
              <a:t>scale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driving consolidation</a:t>
            </a:r>
          </a:p>
          <a:p>
            <a:endParaRPr lang="en-US" sz="2000" dirty="0"/>
          </a:p>
          <a:p>
            <a:r>
              <a:rPr lang="en-US" sz="2000" b="1" dirty="0"/>
              <a:t>Patient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Gaps</a:t>
            </a:r>
            <a:r>
              <a:rPr lang="en-US" sz="2000" dirty="0"/>
              <a:t> in care linked to information deficiencies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Too much </a:t>
            </a:r>
            <a:r>
              <a:rPr lang="en-US" sz="2000" b="1" dirty="0">
                <a:solidFill>
                  <a:schemeClr val="accent5"/>
                </a:solidFill>
              </a:rPr>
              <a:t>effort </a:t>
            </a:r>
            <a:r>
              <a:rPr lang="en-US" sz="2000" dirty="0"/>
              <a:t>required</a:t>
            </a:r>
          </a:p>
          <a:p>
            <a:endParaRPr lang="en-US" sz="2000" dirty="0"/>
          </a:p>
          <a:p>
            <a:r>
              <a:rPr lang="en-US" sz="2000" b="1" dirty="0"/>
              <a:t>Technology Advancements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</a:t>
            </a:r>
            <a:r>
              <a:rPr lang="en-US" sz="2000" b="1" dirty="0">
                <a:solidFill>
                  <a:schemeClr val="accent2"/>
                </a:solidFill>
              </a:rPr>
              <a:t>connected</a:t>
            </a:r>
            <a:r>
              <a:rPr lang="en-US" sz="2000" dirty="0"/>
              <a:t> than 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Abundance of </a:t>
            </a:r>
            <a:r>
              <a:rPr lang="en-US" sz="2000" b="1" dirty="0">
                <a:solidFill>
                  <a:schemeClr val="accent2"/>
                </a:solidFill>
              </a:rPr>
              <a:t>electronic</a:t>
            </a:r>
            <a:r>
              <a:rPr lang="en-US" sz="2000" dirty="0"/>
              <a:t> health data (MU)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Standardization </a:t>
            </a:r>
            <a:r>
              <a:rPr lang="en-US" sz="2000" dirty="0"/>
              <a:t>of formats (FHIR)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Machine Learning and 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1" y="2121626"/>
            <a:ext cx="540559" cy="5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7" y="4563751"/>
            <a:ext cx="627638" cy="627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10" y="1597104"/>
            <a:ext cx="518769" cy="518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74" y="3531880"/>
            <a:ext cx="542817" cy="542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4614722"/>
            <a:ext cx="983342" cy="517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79" y="2074414"/>
            <a:ext cx="540560" cy="5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5" t="21553" r="31918" b="40640"/>
          <a:stretch/>
        </p:blipFill>
        <p:spPr>
          <a:xfrm>
            <a:off x="278034" y="3585405"/>
            <a:ext cx="621605" cy="62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952089" y="327378"/>
            <a:ext cx="3104445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“Only 41% of non-federal acute care hospitals had clinical information from their patients' outside encounters at the point-of-care”</a:t>
            </a:r>
            <a:br>
              <a:rPr lang="en-US" sz="1200" i="1" dirty="0"/>
            </a:br>
            <a:r>
              <a:rPr lang="en-US" sz="1200" b="1" dirty="0"/>
              <a:t>(ONC)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52087" y="4407106"/>
            <a:ext cx="3104444" cy="830997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“fewer than one in ten physicians reported sharing with unaffiliated hospitals”</a:t>
            </a:r>
            <a:br>
              <a:rPr lang="en-US" sz="1200" i="1" dirty="0"/>
            </a:br>
            <a:r>
              <a:rPr lang="en-US" sz="1200" b="1" dirty="0"/>
              <a:t>(ONC)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52088" y="1789581"/>
            <a:ext cx="3104445" cy="830997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“only one in six hospitals reported receiving summary of care records from long-term care </a:t>
            </a:r>
            <a:r>
              <a:rPr lang="en-US" sz="1100" i="1" dirty="0"/>
              <a:t>providers</a:t>
            </a:r>
            <a:r>
              <a:rPr lang="en-US" sz="1200" i="1" dirty="0"/>
              <a:t>”</a:t>
            </a:r>
            <a:br>
              <a:rPr lang="en-US" sz="1200" dirty="0"/>
            </a:br>
            <a:r>
              <a:rPr lang="en-US" sz="1200" b="1" dirty="0"/>
              <a:t>(ONC)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52087" y="3186778"/>
            <a:ext cx="3104445" cy="830997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“…about one in three individuals reported experiencing one or more gaps in information exchange”</a:t>
            </a:r>
            <a:br>
              <a:rPr lang="en-US" sz="1200" i="1" dirty="0"/>
            </a:br>
            <a:r>
              <a:rPr lang="en-US" sz="1200" b="1" dirty="0"/>
              <a:t>(ONC)</a:t>
            </a:r>
          </a:p>
        </p:txBody>
      </p:sp>
    </p:spTree>
    <p:extLst>
      <p:ext uri="{BB962C8B-B14F-4D97-AF65-F5344CB8AC3E}">
        <p14:creationId xmlns:p14="http://schemas.microsoft.com/office/powerpoint/2010/main" val="7686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86" y="459670"/>
            <a:ext cx="8596668" cy="682752"/>
          </a:xfrm>
        </p:spPr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8770" y="1618443"/>
            <a:ext cx="5652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Improve</a:t>
            </a:r>
            <a:r>
              <a:rPr lang="en-US" sz="2000" b="1" dirty="0"/>
              <a:t> </a:t>
            </a:r>
            <a:r>
              <a:rPr lang="en-US" sz="2000" dirty="0"/>
              <a:t>Quality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Increase</a:t>
            </a:r>
            <a:r>
              <a:rPr lang="en-US" sz="2000" dirty="0"/>
              <a:t> Reimbursement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Reduce</a:t>
            </a:r>
            <a:r>
              <a:rPr lang="en-US" sz="2000" b="1" dirty="0"/>
              <a:t> </a:t>
            </a:r>
            <a:r>
              <a:rPr lang="en-US" sz="2000" dirty="0"/>
              <a:t>Penalties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Patient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it </a:t>
            </a:r>
            <a:r>
              <a:rPr lang="en-US" sz="2000" b="1" dirty="0">
                <a:solidFill>
                  <a:schemeClr val="accent2"/>
                </a:solidFill>
              </a:rPr>
              <a:t>convenient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Seamless</a:t>
            </a:r>
            <a:r>
              <a:rPr lang="en-US" sz="2000" dirty="0"/>
              <a:t> experience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5686" y="1467014"/>
            <a:ext cx="3180587" cy="5067808"/>
            <a:chOff x="5119819" y="1930400"/>
            <a:chExt cx="3180587" cy="5067808"/>
          </a:xfrm>
        </p:grpSpPr>
        <p:sp>
          <p:nvSpPr>
            <p:cNvPr id="27" name="Oval 26"/>
            <p:cNvSpPr/>
            <p:nvPr/>
          </p:nvSpPr>
          <p:spPr>
            <a:xfrm>
              <a:off x="6612015" y="1930400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0738" y="2506805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19819" y="3744959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51967" y="2465078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04213" y="3744959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872" y="4778047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989764" y="4778047"/>
              <a:ext cx="196193" cy="196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ircle: Hollow 42"/>
            <p:cNvSpPr/>
            <p:nvPr/>
          </p:nvSpPr>
          <p:spPr>
            <a:xfrm>
              <a:off x="5606735" y="2367223"/>
              <a:ext cx="2243328" cy="2243328"/>
            </a:xfrm>
            <a:prstGeom prst="donut">
              <a:avLst>
                <a:gd name="adj" fmla="val 168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827" y="3061821"/>
              <a:ext cx="771144" cy="771144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5316012" y="2591666"/>
              <a:ext cx="2824773" cy="44065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Blockchain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80" y="1282338"/>
            <a:ext cx="518769" cy="518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47" y="1731412"/>
            <a:ext cx="540560" cy="5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2" y="1858000"/>
            <a:ext cx="540559" cy="5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5" t="21553" r="31918" b="40640"/>
          <a:stretch/>
        </p:blipFill>
        <p:spPr>
          <a:xfrm>
            <a:off x="232979" y="3025501"/>
            <a:ext cx="621605" cy="62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9" y="4222139"/>
            <a:ext cx="627638" cy="627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5" y="4221991"/>
            <a:ext cx="983342" cy="517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98" y="3206357"/>
            <a:ext cx="542817" cy="542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24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099"/>
            <a:ext cx="8596668" cy="667407"/>
          </a:xfrm>
        </p:spPr>
        <p:txBody>
          <a:bodyPr/>
          <a:lstStyle/>
          <a:p>
            <a:r>
              <a:rPr lang="en-US" dirty="0"/>
              <a:t>Data is an Asset - Provider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897" y="995588"/>
            <a:ext cx="917354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A6A6A"/>
                </a:solidFill>
              </a:rPr>
              <a:t>There is a need for </a:t>
            </a:r>
            <a:r>
              <a:rPr lang="en-US" sz="2000" b="1" dirty="0"/>
              <a:t>Better Quality </a:t>
            </a:r>
            <a:r>
              <a:rPr lang="en-US" sz="2000" dirty="0">
                <a:solidFill>
                  <a:srgbClr val="6A6A6A"/>
                </a:solidFill>
              </a:rPr>
              <a:t>Patient Health Data</a:t>
            </a:r>
            <a:br>
              <a:rPr lang="en-US" sz="2000" b="1" dirty="0">
                <a:solidFill>
                  <a:srgbClr val="6A6A6A"/>
                </a:solidFill>
              </a:rPr>
            </a:br>
            <a:endParaRPr lang="en-US" sz="2000" b="1" dirty="0">
              <a:solidFill>
                <a:srgbClr val="6A6A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6A6A"/>
                </a:solidFill>
              </a:rPr>
              <a:t>Quality</a:t>
            </a:r>
            <a:r>
              <a:rPr lang="en-US" sz="2000" dirty="0">
                <a:solidFill>
                  <a:srgbClr val="6A6A6A"/>
                </a:solidFill>
              </a:rPr>
              <a:t> = </a:t>
            </a:r>
            <a:r>
              <a:rPr lang="en-US" sz="2000" i="1" dirty="0">
                <a:solidFill>
                  <a:srgbClr val="6A6A6A"/>
                </a:solidFill>
              </a:rPr>
              <a:t>Accuracy</a:t>
            </a:r>
            <a:r>
              <a:rPr lang="en-US" sz="2000" dirty="0">
                <a:solidFill>
                  <a:srgbClr val="6A6A6A"/>
                </a:solidFill>
              </a:rPr>
              <a:t> + </a:t>
            </a:r>
            <a:r>
              <a:rPr lang="en-US" sz="2000" i="1" dirty="0">
                <a:solidFill>
                  <a:srgbClr val="6A6A6A"/>
                </a:solidFill>
              </a:rPr>
              <a:t>Consistency</a:t>
            </a:r>
            <a:r>
              <a:rPr lang="en-US" sz="2000" dirty="0">
                <a:solidFill>
                  <a:srgbClr val="6A6A6A"/>
                </a:solidFill>
              </a:rPr>
              <a:t> + </a:t>
            </a:r>
            <a:r>
              <a:rPr lang="en-US" sz="2000" i="1" dirty="0">
                <a:solidFill>
                  <a:srgbClr val="6A6A6A"/>
                </a:solidFill>
              </a:rPr>
              <a:t>Completeness</a:t>
            </a:r>
            <a:r>
              <a:rPr lang="en-US" sz="2000" dirty="0">
                <a:solidFill>
                  <a:srgbClr val="6A6A6A"/>
                </a:solidFill>
              </a:rPr>
              <a:t> + </a:t>
            </a:r>
            <a:r>
              <a:rPr lang="en-US" sz="2000" i="1" dirty="0">
                <a:solidFill>
                  <a:srgbClr val="6A6A6A"/>
                </a:solidFill>
              </a:rPr>
              <a:t>Timeliness</a:t>
            </a:r>
            <a:r>
              <a:rPr lang="en-US" sz="2000" dirty="0">
                <a:solidFill>
                  <a:srgbClr val="6A6A6A"/>
                </a:solidFill>
              </a:rPr>
              <a:t> + </a:t>
            </a:r>
            <a:r>
              <a:rPr lang="en-US" sz="2000" i="1" dirty="0">
                <a:solidFill>
                  <a:srgbClr val="6A6A6A"/>
                </a:solidFill>
              </a:rPr>
              <a:t>Validity</a:t>
            </a:r>
          </a:p>
          <a:p>
            <a:endParaRPr lang="en-US" sz="2000" dirty="0">
              <a:solidFill>
                <a:srgbClr val="6A6A6A"/>
              </a:solidFill>
            </a:endParaRPr>
          </a:p>
          <a:p>
            <a:r>
              <a:rPr lang="en-US" sz="2000" dirty="0">
                <a:solidFill>
                  <a:srgbClr val="6A6A6A"/>
                </a:solidFill>
              </a:rPr>
              <a:t>Better Data leads to </a:t>
            </a:r>
            <a:r>
              <a:rPr lang="en-US" sz="2000" b="1" dirty="0"/>
              <a:t>Better Outcomes</a:t>
            </a:r>
          </a:p>
          <a:p>
            <a:endParaRPr lang="en-US" sz="2000" b="1" dirty="0">
              <a:solidFill>
                <a:srgbClr val="6A6A6A"/>
              </a:solidFill>
            </a:endParaRPr>
          </a:p>
          <a:p>
            <a:r>
              <a:rPr lang="en-US" sz="2000" dirty="0">
                <a:solidFill>
                  <a:srgbClr val="6A6A6A"/>
                </a:solidFill>
              </a:rPr>
              <a:t>Some </a:t>
            </a:r>
            <a:r>
              <a:rPr lang="en-US" sz="2000" dirty="0"/>
              <a:t>i</a:t>
            </a:r>
            <a:r>
              <a:rPr lang="en-US" sz="2000" b="1" dirty="0"/>
              <a:t>ncentives</a:t>
            </a:r>
            <a:r>
              <a:rPr lang="en-US" sz="2000" b="1" dirty="0">
                <a:solidFill>
                  <a:srgbClr val="6A6A6A"/>
                </a:solidFill>
              </a:rPr>
              <a:t> </a:t>
            </a:r>
            <a:r>
              <a:rPr lang="en-US" sz="2000" dirty="0">
                <a:solidFill>
                  <a:srgbClr val="6A6A6A"/>
                </a:solidFill>
              </a:rPr>
              <a:t>are already in place to have better data:</a:t>
            </a:r>
            <a:br>
              <a:rPr lang="en-US" sz="2000" b="1" dirty="0">
                <a:solidFill>
                  <a:srgbClr val="6A6A6A"/>
                </a:solidFill>
              </a:rPr>
            </a:br>
            <a:endParaRPr lang="en-US" sz="2000" b="1" dirty="0">
              <a:solidFill>
                <a:srgbClr val="6A6A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6A6A"/>
                </a:solidFill>
              </a:rPr>
              <a:t>HEDIS - </a:t>
            </a:r>
            <a:r>
              <a:rPr lang="en-US" sz="2000" dirty="0">
                <a:solidFill>
                  <a:srgbClr val="6A6A6A"/>
                </a:solidFill>
              </a:rPr>
              <a:t>Healthcare Effectiveness Data and Information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Meet compliance requirements</a:t>
            </a:r>
            <a:br>
              <a:rPr lang="en-US" sz="2000" dirty="0">
                <a:solidFill>
                  <a:srgbClr val="6A6A6A"/>
                </a:solidFill>
              </a:rPr>
            </a:br>
            <a:endParaRPr lang="en-US" sz="2000" dirty="0">
              <a:solidFill>
                <a:srgbClr val="6A6A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6A6A"/>
                </a:solidFill>
              </a:rPr>
              <a:t>CMS Stars 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Increase reimbursement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More Patients</a:t>
            </a:r>
            <a:br>
              <a:rPr lang="en-US" sz="2000" dirty="0">
                <a:solidFill>
                  <a:srgbClr val="6A6A6A"/>
                </a:solidFill>
              </a:rPr>
            </a:br>
            <a:endParaRPr lang="en-US" sz="2000" dirty="0">
              <a:solidFill>
                <a:srgbClr val="6A6A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6A6A"/>
                </a:solidFill>
              </a:rPr>
              <a:t>MRA – Medicare Risk Adjustment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Increase reimbursement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6A6A6A"/>
              </a:solidFill>
            </a:endParaRPr>
          </a:p>
          <a:p>
            <a:endParaRPr lang="en-US" sz="2000" dirty="0">
              <a:solidFill>
                <a:srgbClr val="6A6A6A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310488" y="4412776"/>
            <a:ext cx="2630311" cy="90429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Data = Currency</a:t>
            </a:r>
          </a:p>
        </p:txBody>
      </p:sp>
    </p:spTree>
    <p:extLst>
      <p:ext uri="{BB962C8B-B14F-4D97-AF65-F5344CB8AC3E}">
        <p14:creationId xmlns:p14="http://schemas.microsoft.com/office/powerpoint/2010/main" val="58625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099"/>
            <a:ext cx="8596668" cy="667407"/>
          </a:xfrm>
        </p:spPr>
        <p:txBody>
          <a:bodyPr/>
          <a:lstStyle/>
          <a:p>
            <a:r>
              <a:rPr lang="en-US" dirty="0"/>
              <a:t>Data is an Asset - Patient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897" y="995588"/>
            <a:ext cx="91735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A6A6A"/>
                </a:solidFill>
              </a:rPr>
              <a:t>PHR has not caught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Microsoft HealthVault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Google Health</a:t>
            </a:r>
          </a:p>
          <a:p>
            <a:endParaRPr lang="en-US" sz="2000" dirty="0">
              <a:solidFill>
                <a:srgbClr val="6A6A6A"/>
              </a:solidFill>
            </a:endParaRPr>
          </a:p>
          <a:p>
            <a:r>
              <a:rPr lang="en-US" sz="2000" dirty="0">
                <a:solidFill>
                  <a:srgbClr val="6A6A6A"/>
                </a:solidFill>
              </a:rPr>
              <a:t>Patients are often only engaged when something goes wrong.</a:t>
            </a:r>
          </a:p>
          <a:p>
            <a:endParaRPr lang="en-US" sz="2000" dirty="0">
              <a:solidFill>
                <a:srgbClr val="6A6A6A"/>
              </a:solidFill>
            </a:endParaRPr>
          </a:p>
          <a:p>
            <a:r>
              <a:rPr lang="en-US" sz="2000" dirty="0">
                <a:solidFill>
                  <a:srgbClr val="6A6A6A"/>
                </a:solidFill>
              </a:rPr>
              <a:t>They just want their data to be available when they need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Card Catalog approach</a:t>
            </a:r>
          </a:p>
          <a:p>
            <a:endParaRPr lang="en-US" sz="2000" b="1" dirty="0">
              <a:solidFill>
                <a:srgbClr val="6A6A6A"/>
              </a:solidFill>
            </a:endParaRPr>
          </a:p>
          <a:p>
            <a:r>
              <a:rPr lang="en-US" sz="2000" dirty="0">
                <a:solidFill>
                  <a:srgbClr val="6A6A6A"/>
                </a:solidFill>
              </a:rPr>
              <a:t>Delegate fine-grained, specific access to:</a:t>
            </a:r>
            <a:br>
              <a:rPr lang="en-US" sz="2000" b="1" dirty="0">
                <a:solidFill>
                  <a:srgbClr val="6A6A6A"/>
                </a:solidFill>
              </a:rPr>
            </a:br>
            <a:endParaRPr lang="en-US" sz="2000" b="1" dirty="0">
              <a:solidFill>
                <a:srgbClr val="6A6A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Point of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Home Health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Caregivers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A6A6A"/>
                </a:solidFill>
              </a:rPr>
              <a:t>Pharmacies</a:t>
            </a:r>
          </a:p>
          <a:p>
            <a:endParaRPr lang="en-US" sz="2000" b="1" dirty="0">
              <a:solidFill>
                <a:srgbClr val="6A6A6A"/>
              </a:solidFill>
            </a:endParaRPr>
          </a:p>
          <a:p>
            <a:endParaRPr lang="en-US" sz="2000" b="1" dirty="0">
              <a:solidFill>
                <a:srgbClr val="6A6A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1" y="232447"/>
            <a:ext cx="8596668" cy="731029"/>
          </a:xfrm>
        </p:spPr>
        <p:txBody>
          <a:bodyPr/>
          <a:lstStyle/>
          <a:p>
            <a:r>
              <a:rPr lang="en-US" dirty="0"/>
              <a:t>Efficient Market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19" y="2070607"/>
            <a:ext cx="1061174" cy="105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78" y="1747520"/>
            <a:ext cx="1703261" cy="170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27" y="4468179"/>
            <a:ext cx="1194892" cy="1194892"/>
          </a:xfrm>
          <a:prstGeom prst="rect">
            <a:avLst/>
          </a:prstGeom>
        </p:spPr>
      </p:pic>
      <p:pic>
        <p:nvPicPr>
          <p:cNvPr id="14" name="Graphic 13" descr="M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2091" y="1747520"/>
            <a:ext cx="642760" cy="642760"/>
          </a:xfrm>
          <a:prstGeom prst="rect">
            <a:avLst/>
          </a:prstGeom>
        </p:spPr>
      </p:pic>
      <p:pic>
        <p:nvPicPr>
          <p:cNvPr id="16" name="Graphic 15" descr="Woma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4851" y="1104760"/>
            <a:ext cx="642760" cy="642760"/>
          </a:xfrm>
          <a:prstGeom prst="rect">
            <a:avLst/>
          </a:prstGeom>
        </p:spPr>
      </p:pic>
      <p:pic>
        <p:nvPicPr>
          <p:cNvPr id="17" name="Graphic 16" descr="Woma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9959" y="1086796"/>
            <a:ext cx="642760" cy="64276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2719" y="1747520"/>
            <a:ext cx="642760" cy="642760"/>
          </a:xfrm>
          <a:prstGeom prst="rect">
            <a:avLst/>
          </a:prstGeom>
        </p:spPr>
      </p:pic>
      <p:pic>
        <p:nvPicPr>
          <p:cNvPr id="19" name="Graphic 18" descr="Woma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8454" y="5935472"/>
            <a:ext cx="642760" cy="642760"/>
          </a:xfrm>
          <a:prstGeom prst="rect">
            <a:avLst/>
          </a:prstGeom>
        </p:spPr>
      </p:pic>
      <p:pic>
        <p:nvPicPr>
          <p:cNvPr id="20" name="Graphic 19" descr="M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5913" y="5935472"/>
            <a:ext cx="642760" cy="642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07" y="3468745"/>
            <a:ext cx="3414205" cy="97548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316480" y="2292096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4190" y="1670452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7013298" y="1729556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5780" y="2246299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4827615" y="5521748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95225" y="5521476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7706" y="3220794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6308673" y="3221920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9873" y="4291508"/>
            <a:ext cx="0" cy="37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37" descr="Woma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8493" y="642096"/>
            <a:ext cx="642760" cy="6427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71297" y="1339764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Investor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719834" y="390144"/>
            <a:ext cx="1267459" cy="14923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6" y="4778353"/>
            <a:ext cx="898555" cy="898555"/>
          </a:xfrm>
          <a:prstGeom prst="rect">
            <a:avLst/>
          </a:prstGeom>
        </p:spPr>
      </p:pic>
      <p:sp>
        <p:nvSpPr>
          <p:cNvPr id="27" name="Rectangle: Rounded Corners 26"/>
          <p:cNvSpPr/>
          <p:nvPr/>
        </p:nvSpPr>
        <p:spPr>
          <a:xfrm>
            <a:off x="6656407" y="4513056"/>
            <a:ext cx="2396213" cy="14291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315031" y="4206003"/>
            <a:ext cx="341376" cy="30705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r="5337" b="9214"/>
          <a:stretch/>
        </p:blipFill>
        <p:spPr>
          <a:xfrm>
            <a:off x="8119107" y="4887100"/>
            <a:ext cx="562040" cy="6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778" b="42823"/>
          <a:stretch/>
        </p:blipFill>
        <p:spPr>
          <a:xfrm flipV="1">
            <a:off x="4420276" y="3675183"/>
            <a:ext cx="1899192" cy="273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1" y="232447"/>
            <a:ext cx="8596668" cy="731029"/>
          </a:xfrm>
        </p:spPr>
        <p:txBody>
          <a:bodyPr/>
          <a:lstStyle/>
          <a:p>
            <a:r>
              <a:rPr lang="en-US" dirty="0"/>
              <a:t>Efficient Market</a:t>
            </a:r>
          </a:p>
        </p:txBody>
      </p:sp>
      <p:pic>
        <p:nvPicPr>
          <p:cNvPr id="14" name="Graphic 13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143" y="1749861"/>
            <a:ext cx="642760" cy="642760"/>
          </a:xfrm>
          <a:prstGeom prst="rect">
            <a:avLst/>
          </a:prstGeom>
        </p:spPr>
      </p:pic>
      <p:pic>
        <p:nvPicPr>
          <p:cNvPr id="16" name="Graphic 15" descr="Wom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7903" y="1107101"/>
            <a:ext cx="642760" cy="642760"/>
          </a:xfrm>
          <a:prstGeom prst="rect">
            <a:avLst/>
          </a:prstGeom>
        </p:spPr>
      </p:pic>
      <p:pic>
        <p:nvPicPr>
          <p:cNvPr id="17" name="Graphic 16" descr="Wom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959" y="1086796"/>
            <a:ext cx="642760" cy="64276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2719" y="1747520"/>
            <a:ext cx="642760" cy="642760"/>
          </a:xfrm>
          <a:prstGeom prst="rect">
            <a:avLst/>
          </a:prstGeom>
        </p:spPr>
      </p:pic>
      <p:pic>
        <p:nvPicPr>
          <p:cNvPr id="19" name="Graphic 18" descr="Wom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8454" y="5935472"/>
            <a:ext cx="642760" cy="642760"/>
          </a:xfrm>
          <a:prstGeom prst="rect">
            <a:avLst/>
          </a:prstGeom>
        </p:spPr>
      </p:pic>
      <p:pic>
        <p:nvPicPr>
          <p:cNvPr id="20" name="Graphic 19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5913" y="5935472"/>
            <a:ext cx="642760" cy="64276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309532" y="2294437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17242" y="1672793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7013298" y="1729556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5780" y="2246299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4827615" y="5521748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95225" y="5521476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30230" y="3203020"/>
            <a:ext cx="341376" cy="307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6319468" y="3203020"/>
            <a:ext cx="336939" cy="305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9873" y="4291508"/>
            <a:ext cx="0" cy="37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37" descr="Wom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493" y="642096"/>
            <a:ext cx="642760" cy="6427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71297" y="1339764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Provider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719834" y="390144"/>
            <a:ext cx="1267459" cy="14923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4739479"/>
            <a:ext cx="752744" cy="75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09" y="2229374"/>
            <a:ext cx="801186" cy="801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62" y="2093689"/>
            <a:ext cx="1206668" cy="1206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7558" y="3150191"/>
            <a:ext cx="14446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" y="3518909"/>
            <a:ext cx="2062192" cy="5860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49" y="3501034"/>
            <a:ext cx="621752" cy="621752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1740442" y="4513056"/>
            <a:ext cx="2396213" cy="14291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8" y="5018587"/>
            <a:ext cx="964847" cy="9648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42" y="4621183"/>
            <a:ext cx="636615" cy="63661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01" y="5055129"/>
            <a:ext cx="928305" cy="928305"/>
          </a:xfrm>
          <a:prstGeom prst="rect">
            <a:avLst/>
          </a:prstGeom>
        </p:spPr>
      </p:pic>
      <p:sp>
        <p:nvSpPr>
          <p:cNvPr id="44" name="Rectangle: Rounded Corners 43"/>
          <p:cNvSpPr/>
          <p:nvPr/>
        </p:nvSpPr>
        <p:spPr>
          <a:xfrm>
            <a:off x="4398454" y="2076888"/>
            <a:ext cx="1881938" cy="74747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Emerging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B2C Space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6656407" y="4513056"/>
            <a:ext cx="2396213" cy="14291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81" y="4558637"/>
            <a:ext cx="1205664" cy="6345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98" y="5202209"/>
            <a:ext cx="602468" cy="6024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r="5337" b="9214"/>
          <a:stretch/>
        </p:blipFill>
        <p:spPr>
          <a:xfrm>
            <a:off x="6763657" y="5118468"/>
            <a:ext cx="562040" cy="681060"/>
          </a:xfrm>
          <a:prstGeom prst="rect">
            <a:avLst/>
          </a:prstGeom>
        </p:spPr>
      </p:pic>
      <p:cxnSp>
        <p:nvCxnSpPr>
          <p:cNvPr id="48" name="Straight Connector 47"/>
          <p:cNvCxnSpPr>
            <a:cxnSpLocks/>
          </p:cNvCxnSpPr>
          <p:nvPr/>
        </p:nvCxnSpPr>
        <p:spPr>
          <a:xfrm flipH="1">
            <a:off x="4134667" y="4207129"/>
            <a:ext cx="336939" cy="30592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15031" y="4206003"/>
            <a:ext cx="341376" cy="30705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9423" y="2961215"/>
            <a:ext cx="0" cy="3779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74" y="75029"/>
            <a:ext cx="8596668" cy="754966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5999" y="4716055"/>
            <a:ext cx="1519310" cy="1490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 Utility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(Blockchain)</a:t>
            </a:r>
          </a:p>
        </p:txBody>
      </p:sp>
      <p:sp>
        <p:nvSpPr>
          <p:cNvPr id="7" name="Oval 6"/>
          <p:cNvSpPr/>
          <p:nvPr/>
        </p:nvSpPr>
        <p:spPr>
          <a:xfrm>
            <a:off x="4618161" y="1080803"/>
            <a:ext cx="1364565" cy="12660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 Health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1173" y="1899137"/>
            <a:ext cx="1262575" cy="1561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  <a:p>
            <a:pPr algn="ctr"/>
            <a:r>
              <a:rPr lang="en-US" dirty="0"/>
              <a:t>(via EMRs)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4727" y="1899137"/>
            <a:ext cx="1167619" cy="1561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Plans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86939" y="3995223"/>
            <a:ext cx="1532199" cy="1561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22" y="1617962"/>
            <a:ext cx="540559" cy="540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30" y="1639752"/>
            <a:ext cx="518769" cy="518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0" y="3156525"/>
            <a:ext cx="542817" cy="542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95" y="2498879"/>
            <a:ext cx="500530" cy="500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27" y="1596003"/>
            <a:ext cx="636615" cy="636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9" y="3192993"/>
            <a:ext cx="617643" cy="617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/>
          <p:cNvSpPr/>
          <p:nvPr/>
        </p:nvSpPr>
        <p:spPr>
          <a:xfrm>
            <a:off x="1252022" y="3941679"/>
            <a:ext cx="1501725" cy="1561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Innovators</a:t>
            </a:r>
          </a:p>
          <a:p>
            <a:pPr algn="ctr"/>
            <a:r>
              <a:rPr lang="en-US" dirty="0"/>
              <a:t>Researchers</a:t>
            </a:r>
          </a:p>
          <a:p>
            <a:pPr algn="ctr"/>
            <a:r>
              <a:rPr lang="en-US" dirty="0"/>
              <a:t>B2C Products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7422" y="829996"/>
            <a:ext cx="2616590" cy="551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34374" y="6274191"/>
            <a:ext cx="24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Health Solution</a:t>
            </a:r>
          </a:p>
        </p:txBody>
      </p:sp>
      <p:sp>
        <p:nvSpPr>
          <p:cNvPr id="20" name="Arrow: Left-Right 19"/>
          <p:cNvSpPr/>
          <p:nvPr/>
        </p:nvSpPr>
        <p:spPr>
          <a:xfrm>
            <a:off x="2783485" y="2232618"/>
            <a:ext cx="1268010" cy="5105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/>
          <p:cNvSpPr/>
          <p:nvPr/>
        </p:nvSpPr>
        <p:spPr>
          <a:xfrm>
            <a:off x="2753747" y="4467145"/>
            <a:ext cx="1268010" cy="5105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/>
          <p:cNvSpPr/>
          <p:nvPr/>
        </p:nvSpPr>
        <p:spPr>
          <a:xfrm>
            <a:off x="6639939" y="2397831"/>
            <a:ext cx="1268010" cy="5105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/>
          <p:cNvSpPr/>
          <p:nvPr/>
        </p:nvSpPr>
        <p:spPr>
          <a:xfrm>
            <a:off x="6704435" y="4547462"/>
            <a:ext cx="1268010" cy="5105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63" y="5312558"/>
            <a:ext cx="1205664" cy="561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25" y="4472877"/>
            <a:ext cx="602468" cy="602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r="5337" b="9214"/>
          <a:stretch/>
        </p:blipFill>
        <p:spPr>
          <a:xfrm>
            <a:off x="8769487" y="3716036"/>
            <a:ext cx="562040" cy="68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64" y="5756523"/>
            <a:ext cx="2062192" cy="586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04" y="5722778"/>
            <a:ext cx="621752" cy="62175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659909" y="2564984"/>
            <a:ext cx="1364565" cy="86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58788" y="3627530"/>
            <a:ext cx="1364565" cy="862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Validators</a:t>
            </a:r>
          </a:p>
        </p:txBody>
      </p:sp>
    </p:spTree>
    <p:extLst>
      <p:ext uri="{BB962C8B-B14F-4D97-AF65-F5344CB8AC3E}">
        <p14:creationId xmlns:p14="http://schemas.microsoft.com/office/powerpoint/2010/main" val="425773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0815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295</Words>
  <Application>Microsoft Office PowerPoint</Application>
  <PresentationFormat>Widescreen</PresentationFormat>
  <Paragraphs>113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  Digitally Democratized Data (D3) D3 Health </vt:lpstr>
      <vt:lpstr>Current Landscape</vt:lpstr>
      <vt:lpstr>Opportunity</vt:lpstr>
      <vt:lpstr>Data is an Asset - Provider</vt:lpstr>
      <vt:lpstr>Data is an Asset - Patient</vt:lpstr>
      <vt:lpstr>Efficient Market</vt:lpstr>
      <vt:lpstr>Efficient Market</vt:lpstr>
      <vt:lpstr>Proposed Solution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Kaelin, Joshua H</dc:creator>
  <cp:lastModifiedBy>Kyle Culver</cp:lastModifiedBy>
  <cp:revision>50</cp:revision>
  <cp:lastPrinted>2017-03-15T12:41:11Z</cp:lastPrinted>
  <dcterms:created xsi:type="dcterms:W3CDTF">2017-03-15T03:03:27Z</dcterms:created>
  <dcterms:modified xsi:type="dcterms:W3CDTF">2017-03-15T14:07:49Z</dcterms:modified>
</cp:coreProperties>
</file>