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6"/>
  </p:notesMasterIdLst>
  <p:sldIdLst>
    <p:sldId id="259" r:id="rId2"/>
    <p:sldId id="391" r:id="rId3"/>
    <p:sldId id="410" r:id="rId4"/>
    <p:sldId id="417" r:id="rId5"/>
    <p:sldId id="428" r:id="rId6"/>
    <p:sldId id="429" r:id="rId7"/>
    <p:sldId id="438" r:id="rId8"/>
    <p:sldId id="430" r:id="rId9"/>
    <p:sldId id="427" r:id="rId10"/>
    <p:sldId id="432" r:id="rId11"/>
    <p:sldId id="433" r:id="rId12"/>
    <p:sldId id="434" r:id="rId13"/>
    <p:sldId id="437" r:id="rId14"/>
    <p:sldId id="426" r:id="rId15"/>
    <p:sldId id="425" r:id="rId16"/>
    <p:sldId id="396" r:id="rId17"/>
    <p:sldId id="398" r:id="rId18"/>
    <p:sldId id="399" r:id="rId19"/>
    <p:sldId id="400" r:id="rId20"/>
    <p:sldId id="401" r:id="rId21"/>
    <p:sldId id="435" r:id="rId22"/>
    <p:sldId id="448" r:id="rId23"/>
    <p:sldId id="440" r:id="rId24"/>
    <p:sldId id="439" r:id="rId25"/>
    <p:sldId id="446" r:id="rId26"/>
    <p:sldId id="441" r:id="rId27"/>
    <p:sldId id="447" r:id="rId28"/>
    <p:sldId id="442" r:id="rId29"/>
    <p:sldId id="443" r:id="rId30"/>
    <p:sldId id="444" r:id="rId31"/>
    <p:sldId id="445" r:id="rId32"/>
    <p:sldId id="436" r:id="rId33"/>
    <p:sldId id="395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063" autoAdjust="0"/>
  </p:normalViewPr>
  <p:slideViewPr>
    <p:cSldViewPr>
      <p:cViewPr varScale="1">
        <p:scale>
          <a:sx n="68" d="100"/>
          <a:sy n="68" d="100"/>
        </p:scale>
        <p:origin x="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Exercises:</a:t>
            </a:r>
            <a:r>
              <a:rPr lang="en-US" baseline="0" dirty="0"/>
              <a:t> </a:t>
            </a:r>
          </a:p>
          <a:p>
            <a:r>
              <a:rPr lang="en-US" baseline="0" dirty="0"/>
              <a:t>7n - 3</a:t>
            </a:r>
          </a:p>
          <a:p>
            <a:r>
              <a:rPr lang="en-US" baseline="0" dirty="0"/>
              <a:t>50 n log n</a:t>
            </a:r>
          </a:p>
          <a:p>
            <a:r>
              <a:rPr lang="en-US" dirty="0"/>
              <a:t>8n2</a:t>
            </a:r>
            <a:r>
              <a:rPr lang="en-US" baseline="0" dirty="0"/>
              <a:t> log n + 5 n2 + 600 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 “Relatives” of the Big-Oh  (f(n)): Big Omega -asymptotic lower bound  (f(n)): Big Theta -asymptotic tight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8653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5423" y="23622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Algorithmic Analysis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Asymptotic Analysis: Goals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121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Simplify analysis of running time:</a:t>
            </a:r>
            <a:endParaRPr sz="2400" b="1" dirty="0">
              <a:solidFill>
                <a:srgbClr val="00000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Getting rid of details which may be affected by specific implementation and hardware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E.g.: 3n</a:t>
            </a:r>
            <a:r>
              <a:rPr lang="en-US" sz="2000" b="1" baseline="30000" dirty="0">
                <a:solidFill>
                  <a:srgbClr val="000000"/>
                </a:solidFill>
              </a:rPr>
              <a:t>2</a:t>
            </a:r>
            <a:r>
              <a:rPr lang="en-US" sz="2000" b="1" dirty="0">
                <a:solidFill>
                  <a:srgbClr val="000000"/>
                </a:solidFill>
              </a:rPr>
              <a:t> to n</a:t>
            </a:r>
            <a:r>
              <a:rPr lang="en-US" sz="2000" b="1" baseline="30000" dirty="0">
                <a:solidFill>
                  <a:srgbClr val="000000"/>
                </a:solidFill>
              </a:rPr>
              <a:t>2</a:t>
            </a:r>
            <a:endParaRPr sz="2000" b="1" baseline="30000" dirty="0">
              <a:solidFill>
                <a:srgbClr val="000000"/>
              </a:solidFill>
            </a:endParaRPr>
          </a:p>
          <a:p>
            <a:pPr marL="257175" indent="-257175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Capturing the essence: 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How the running time of an algorithm increases with the size of the input in the limit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59765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02"/>
          <p:cNvSpPr txBox="1"/>
          <p:nvPr/>
        </p:nvSpPr>
        <p:spPr>
          <a:xfrm>
            <a:off x="648969" y="1513135"/>
            <a:ext cx="7907655" cy="2158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00"/>
                </a:solidFill>
              </a:rPr>
              <a:t>Big </a:t>
            </a:r>
            <a:r>
              <a:rPr sz="2800" b="1" dirty="0">
                <a:solidFill>
                  <a:srgbClr val="000000"/>
                </a:solidFill>
              </a:rPr>
              <a:t>O </a:t>
            </a:r>
            <a:r>
              <a:rPr sz="2800" b="1" spc="-5" dirty="0">
                <a:solidFill>
                  <a:srgbClr val="000000"/>
                </a:solidFill>
              </a:rPr>
              <a:t>notation </a:t>
            </a:r>
            <a:r>
              <a:rPr sz="2800" b="1" dirty="0">
                <a:solidFill>
                  <a:srgbClr val="000000"/>
                </a:solidFill>
              </a:rPr>
              <a:t>is a </a:t>
            </a:r>
            <a:r>
              <a:rPr sz="2800" b="1" i="1" spc="-10" dirty="0">
                <a:solidFill>
                  <a:srgbClr val="000000"/>
                </a:solidFill>
              </a:rPr>
              <a:t>huge </a:t>
            </a:r>
            <a:r>
              <a:rPr sz="2800" b="1" spc="-5" dirty="0">
                <a:solidFill>
                  <a:srgbClr val="000000"/>
                </a:solidFill>
              </a:rPr>
              <a:t>simplification; </a:t>
            </a:r>
            <a:r>
              <a:rPr sz="2800" b="1" dirty="0">
                <a:solidFill>
                  <a:srgbClr val="000000"/>
                </a:solidFill>
              </a:rPr>
              <a:t>can </a:t>
            </a:r>
            <a:r>
              <a:rPr sz="2800" b="1" spc="-5" dirty="0">
                <a:solidFill>
                  <a:srgbClr val="000000"/>
                </a:solidFill>
              </a:rPr>
              <a:t>we  justify</a:t>
            </a:r>
            <a:r>
              <a:rPr sz="2800" b="1" dirty="0">
                <a:solidFill>
                  <a:srgbClr val="000000"/>
                </a:solidFill>
              </a:rPr>
              <a:t> it?</a:t>
            </a:r>
            <a:endParaRPr sz="2800" dirty="0">
              <a:solidFill>
                <a:srgbClr val="000000"/>
              </a:solidFill>
            </a:endParaRPr>
          </a:p>
          <a:p>
            <a:pPr marL="412115">
              <a:lnSpc>
                <a:spcPct val="120000"/>
              </a:lnSpc>
              <a:spcBef>
                <a:spcPts val="600"/>
              </a:spcBef>
            </a:pPr>
            <a:r>
              <a:rPr sz="2400" dirty="0">
                <a:solidFill>
                  <a:srgbClr val="000000"/>
                </a:solidFill>
              </a:rPr>
              <a:t>It </a:t>
            </a:r>
            <a:r>
              <a:rPr sz="2400" spc="-10" dirty="0">
                <a:solidFill>
                  <a:srgbClr val="000000"/>
                </a:solidFill>
              </a:rPr>
              <a:t>only </a:t>
            </a:r>
            <a:r>
              <a:rPr sz="2400" spc="-5" dirty="0">
                <a:solidFill>
                  <a:srgbClr val="000000"/>
                </a:solidFill>
              </a:rPr>
              <a:t>makes sense for </a:t>
            </a:r>
            <a:r>
              <a:rPr sz="2400" i="1" spc="-5" dirty="0">
                <a:solidFill>
                  <a:srgbClr val="000000"/>
                </a:solidFill>
              </a:rPr>
              <a:t>large </a:t>
            </a:r>
            <a:r>
              <a:rPr sz="2400" spc="-5" dirty="0">
                <a:solidFill>
                  <a:srgbClr val="000000"/>
                </a:solidFill>
              </a:rPr>
              <a:t>problem</a:t>
            </a:r>
            <a:r>
              <a:rPr sz="2400" spc="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sizes</a:t>
            </a:r>
            <a:endParaRPr sz="2400" dirty="0">
              <a:solidFill>
                <a:srgbClr val="000000"/>
              </a:solidFill>
            </a:endParaRPr>
          </a:p>
          <a:p>
            <a:pPr marL="12700">
              <a:lnSpc>
                <a:spcPct val="120000"/>
              </a:lnSpc>
              <a:spcBef>
                <a:spcPts val="690"/>
              </a:spcBef>
              <a:tabLst>
                <a:tab pos="2092960" algn="l"/>
                <a:tab pos="2457450" algn="l"/>
                <a:tab pos="2923540" algn="l"/>
                <a:tab pos="3288029" algn="l"/>
                <a:tab pos="3848735" algn="l"/>
                <a:tab pos="4213225" algn="l"/>
              </a:tabLst>
            </a:pPr>
            <a:r>
              <a:rPr sz="2800" b="1" spc="-10" dirty="0">
                <a:solidFill>
                  <a:srgbClr val="000000"/>
                </a:solidFill>
              </a:rPr>
              <a:t>Consider</a:t>
            </a:r>
            <a:r>
              <a:rPr sz="2800" b="1" spc="254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</a:rPr>
              <a:t>R</a:t>
            </a:r>
            <a:r>
              <a:rPr lang="en-US" sz="2800" b="1" dirty="0">
                <a:solidFill>
                  <a:srgbClr val="000000"/>
                </a:solidFill>
              </a:rPr>
              <a:t>  </a:t>
            </a:r>
            <a:r>
              <a:rPr sz="2800" b="1" dirty="0">
                <a:solidFill>
                  <a:srgbClr val="000000"/>
                </a:solidFill>
              </a:rPr>
              <a:t>=	</a:t>
            </a:r>
            <a:r>
              <a:rPr sz="2800" b="1" spc="35" dirty="0">
                <a:solidFill>
                  <a:srgbClr val="000000"/>
                </a:solidFill>
              </a:rPr>
              <a:t>x</a:t>
            </a:r>
            <a:r>
              <a:rPr sz="2400" b="1" spc="52" baseline="29513" dirty="0">
                <a:solidFill>
                  <a:srgbClr val="000000"/>
                </a:solidFill>
              </a:rPr>
              <a:t>2	</a:t>
            </a:r>
            <a:r>
              <a:rPr sz="2800" b="1" dirty="0">
                <a:solidFill>
                  <a:srgbClr val="000000"/>
                </a:solidFill>
              </a:rPr>
              <a:t>+	</a:t>
            </a:r>
            <a:r>
              <a:rPr sz="2800" b="1" spc="35" dirty="0">
                <a:solidFill>
                  <a:srgbClr val="000000"/>
                </a:solidFill>
              </a:rPr>
              <a:t>3x	</a:t>
            </a:r>
            <a:r>
              <a:rPr sz="2800" b="1" dirty="0">
                <a:solidFill>
                  <a:srgbClr val="000000"/>
                </a:solidFill>
              </a:rPr>
              <a:t>+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</a:rPr>
              <a:t>5 as </a:t>
            </a:r>
            <a:r>
              <a:rPr sz="2800" b="1" spc="-160" dirty="0">
                <a:solidFill>
                  <a:srgbClr val="000000"/>
                </a:solidFill>
              </a:rPr>
              <a:t>x</a:t>
            </a:r>
            <a:r>
              <a:rPr sz="2800" b="1" spc="445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</a:rPr>
              <a:t>varies:</a:t>
            </a:r>
            <a:endParaRPr sz="28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1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6673"/>
              </p:ext>
            </p:extLst>
          </p:nvPr>
        </p:nvGraphicFramePr>
        <p:xfrm>
          <a:off x="389829" y="4288650"/>
          <a:ext cx="8425934" cy="2291196"/>
        </p:xfrm>
        <a:graphic>
          <a:graphicData uri="http://schemas.openxmlformats.org/drawingml/2006/table">
            <a:tbl>
              <a:tblPr firstRow="1" bandRow="1"/>
              <a:tblGrid>
                <a:gridCol w="248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7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4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3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2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27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6624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27594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60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135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24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10,305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360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x2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1000000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3000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1,003,005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558"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31750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10,000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R="53340" algn="r">
                        <a:lnSpc>
                          <a:spcPts val="19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Tx/>
                        <a:buFont typeface="Arial"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1pPr>
                      <a:lvl2pPr marL="4572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2pPr>
                      <a:lvl3pPr marL="9144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3pPr>
                      <a:lvl4pPr marL="13716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4pPr>
                      <a:lvl5pPr marL="182880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5pPr>
                      <a:lvl6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6pPr>
                      <a:lvl7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7pPr>
                      <a:lvl8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8pPr>
                      <a:lvl9pPr marL="0" marR="0" indent="0" algn="r" defTabSz="457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Off val="44000"/>
                          </a:schemeClr>
                        </a:buClr>
                        <a:buSzPct val="100000"/>
                        <a:buFont typeface="Arial"/>
                        <a:buChar char="•"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Calibri"/>
                          <a:sym typeface="Calibri"/>
                        </a:defRPr>
                      </a:lvl9pPr>
                    </a:lstStyle>
                    <a:p>
                      <a:pPr marL="60325">
                        <a:lnSpc>
                          <a:spcPts val="1900"/>
                        </a:lnSpc>
                      </a:pPr>
                      <a:r>
                        <a:rPr sz="1600" b="1" spc="-5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100,030,005</a:t>
                      </a:r>
                      <a:endParaRPr sz="160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hape 57"/>
          <p:cNvSpPr txBox="1">
            <a:spLocks/>
          </p:cNvSpPr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Tx/>
              <a:buFont typeface="Arial"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Pct val="100000"/>
              <a:buFont typeface="Arial"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Justification</a:t>
            </a:r>
          </a:p>
        </p:txBody>
      </p:sp>
    </p:spTree>
    <p:extLst>
      <p:ext uri="{BB962C8B-B14F-4D97-AF65-F5344CB8AC3E}">
        <p14:creationId xmlns:p14="http://schemas.microsoft.com/office/powerpoint/2010/main" val="32321107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Off val="44000"/>
                  </a:schemeClr>
                </a:solidFill>
              </a:rPr>
              <a:t>Basic Rules</a:t>
            </a:r>
            <a:endParaRPr sz="3200" b="1" dirty="0">
              <a:solidFill>
                <a:schemeClr val="accent3">
                  <a:lumOff val="44000"/>
                </a:schemeClr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" name="object 1571"/>
          <p:cNvSpPr txBox="1"/>
          <p:nvPr/>
        </p:nvSpPr>
        <p:spPr>
          <a:xfrm>
            <a:off x="326390" y="1445895"/>
            <a:ext cx="8817610" cy="310713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1470">
              <a:lnSpc>
                <a:spcPct val="120000"/>
              </a:lnSpc>
              <a:spcBef>
                <a:spcPts val="840"/>
              </a:spcBef>
            </a:pPr>
            <a:r>
              <a:rPr sz="2800" b="1" dirty="0">
                <a:solidFill>
                  <a:srgbClr val="000000"/>
                </a:solidFill>
              </a:rPr>
              <a:t>Base </a:t>
            </a:r>
            <a:r>
              <a:rPr sz="2800" b="1" spc="-5" dirty="0">
                <a:solidFill>
                  <a:srgbClr val="000000"/>
                </a:solidFill>
              </a:rPr>
              <a:t>of </a:t>
            </a:r>
            <a:r>
              <a:rPr sz="2800" b="1" dirty="0">
                <a:solidFill>
                  <a:srgbClr val="000000"/>
                </a:solidFill>
              </a:rPr>
              <a:t>Logs</a:t>
            </a:r>
            <a:r>
              <a:rPr sz="2800" b="1" spc="5" dirty="0">
                <a:solidFill>
                  <a:srgbClr val="000000"/>
                </a:solidFill>
              </a:rPr>
              <a:t> </a:t>
            </a:r>
            <a:r>
              <a:rPr sz="2800" b="1" spc="-5" dirty="0">
                <a:solidFill>
                  <a:srgbClr val="000000"/>
                </a:solidFill>
              </a:rPr>
              <a:t>ignored</a:t>
            </a:r>
            <a:endParaRPr sz="2800" dirty="0">
              <a:solidFill>
                <a:srgbClr val="000000"/>
              </a:solidFill>
            </a:endParaRPr>
          </a:p>
          <a:p>
            <a:pPr marL="674370">
              <a:lnSpc>
                <a:spcPct val="120000"/>
              </a:lnSpc>
              <a:spcBef>
                <a:spcPts val="650"/>
              </a:spcBef>
            </a:pPr>
            <a:r>
              <a:rPr i="1" spc="-5" dirty="0">
                <a:solidFill>
                  <a:srgbClr val="000000"/>
                </a:solidFill>
              </a:rPr>
              <a:t>log</a:t>
            </a:r>
            <a:r>
              <a:rPr i="1" spc="-7" baseline="-24024" dirty="0">
                <a:solidFill>
                  <a:srgbClr val="000000"/>
                </a:solidFill>
              </a:rPr>
              <a:t>a</a:t>
            </a:r>
            <a:r>
              <a:rPr i="1" spc="-5" dirty="0">
                <a:solidFill>
                  <a:srgbClr val="000000"/>
                </a:solidFill>
              </a:rPr>
              <a:t>n </a:t>
            </a:r>
            <a:r>
              <a:rPr i="1" dirty="0">
                <a:solidFill>
                  <a:srgbClr val="000000"/>
                </a:solidFill>
              </a:rPr>
              <a:t>=</a:t>
            </a:r>
            <a:r>
              <a:rPr i="1" spc="-15" dirty="0">
                <a:solidFill>
                  <a:srgbClr val="000000"/>
                </a:solidFill>
              </a:rPr>
              <a:t> </a:t>
            </a:r>
            <a:r>
              <a:rPr i="1" spc="-10" dirty="0">
                <a:solidFill>
                  <a:srgbClr val="000000"/>
                </a:solidFill>
              </a:rPr>
              <a:t>O(log</a:t>
            </a:r>
            <a:r>
              <a:rPr lang="en-US" i="1" spc="-15" baseline="-24024" dirty="0">
                <a:solidFill>
                  <a:srgbClr val="000000"/>
                </a:solidFill>
              </a:rPr>
              <a:t> </a:t>
            </a:r>
            <a:r>
              <a:rPr i="1" spc="-10" dirty="0">
                <a:solidFill>
                  <a:srgbClr val="000000"/>
                </a:solidFill>
              </a:rPr>
              <a:t>n)</a:t>
            </a:r>
            <a:endParaRPr i="1" dirty="0">
              <a:solidFill>
                <a:srgbClr val="000000"/>
              </a:solidFill>
            </a:endParaRPr>
          </a:p>
          <a:p>
            <a:pPr marL="331470">
              <a:lnSpc>
                <a:spcPct val="120000"/>
              </a:lnSpc>
              <a:spcBef>
                <a:spcPts val="1019"/>
              </a:spcBef>
            </a:pPr>
            <a:r>
              <a:rPr sz="2800" b="1" dirty="0">
                <a:solidFill>
                  <a:srgbClr val="000000"/>
                </a:solidFill>
              </a:rPr>
              <a:t>Power inside </a:t>
            </a:r>
            <a:r>
              <a:rPr sz="2800" b="1" spc="-5" dirty="0">
                <a:solidFill>
                  <a:srgbClr val="000000"/>
                </a:solidFill>
              </a:rPr>
              <a:t>logs</a:t>
            </a:r>
            <a:r>
              <a:rPr sz="2800" b="1" spc="-10" dirty="0">
                <a:solidFill>
                  <a:srgbClr val="000000"/>
                </a:solidFill>
              </a:rPr>
              <a:t> </a:t>
            </a:r>
            <a:r>
              <a:rPr sz="2800" b="1" dirty="0">
                <a:solidFill>
                  <a:srgbClr val="000000"/>
                </a:solidFill>
              </a:rPr>
              <a:t>ignored</a:t>
            </a:r>
            <a:endParaRPr sz="2800" dirty="0">
              <a:solidFill>
                <a:srgbClr val="000000"/>
              </a:solidFill>
            </a:endParaRPr>
          </a:p>
          <a:p>
            <a:pPr marL="674370">
              <a:lnSpc>
                <a:spcPct val="120000"/>
              </a:lnSpc>
              <a:spcBef>
                <a:spcPts val="710"/>
              </a:spcBef>
            </a:pPr>
            <a:r>
              <a:rPr i="1" spc="-5" dirty="0">
                <a:solidFill>
                  <a:srgbClr val="000000"/>
                </a:solidFill>
              </a:rPr>
              <a:t>log(n</a:t>
            </a:r>
            <a:r>
              <a:rPr i="1" spc="-7" baseline="28528" dirty="0">
                <a:solidFill>
                  <a:srgbClr val="000000"/>
                </a:solidFill>
              </a:rPr>
              <a:t>2</a:t>
            </a:r>
            <a:r>
              <a:rPr i="1" spc="-5" dirty="0">
                <a:solidFill>
                  <a:srgbClr val="000000"/>
                </a:solidFill>
              </a:rPr>
              <a:t>) </a:t>
            </a:r>
            <a:r>
              <a:rPr i="1" dirty="0">
                <a:solidFill>
                  <a:srgbClr val="000000"/>
                </a:solidFill>
              </a:rPr>
              <a:t>= </a:t>
            </a:r>
            <a:r>
              <a:rPr i="1" spc="-5" dirty="0">
                <a:solidFill>
                  <a:srgbClr val="000000"/>
                </a:solidFill>
              </a:rPr>
              <a:t>O(log</a:t>
            </a:r>
            <a:r>
              <a:rPr i="1" spc="-15" dirty="0">
                <a:solidFill>
                  <a:srgbClr val="000000"/>
                </a:solidFill>
              </a:rPr>
              <a:t> </a:t>
            </a:r>
            <a:r>
              <a:rPr i="1" spc="-10" dirty="0">
                <a:solidFill>
                  <a:srgbClr val="000000"/>
                </a:solidFill>
              </a:rPr>
              <a:t>n)</a:t>
            </a:r>
            <a:endParaRPr i="1" dirty="0">
              <a:solidFill>
                <a:srgbClr val="000000"/>
              </a:solidFill>
            </a:endParaRPr>
          </a:p>
          <a:p>
            <a:pPr marL="331470">
              <a:lnSpc>
                <a:spcPct val="120000"/>
              </a:lnSpc>
              <a:spcBef>
                <a:spcPts val="500"/>
              </a:spcBef>
            </a:pPr>
            <a:r>
              <a:rPr sz="2800" b="1" dirty="0">
                <a:solidFill>
                  <a:srgbClr val="000000"/>
                </a:solidFill>
              </a:rPr>
              <a:t>Base and powers in </a:t>
            </a:r>
            <a:r>
              <a:rPr sz="2800" b="1" spc="-5" dirty="0">
                <a:solidFill>
                  <a:srgbClr val="000000"/>
                </a:solidFill>
              </a:rPr>
              <a:t>exponents not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5" dirty="0">
                <a:solidFill>
                  <a:srgbClr val="000000"/>
                </a:solidFill>
              </a:rPr>
              <a:t>ignored</a:t>
            </a:r>
            <a:endParaRPr sz="2800" dirty="0">
              <a:solidFill>
                <a:srgbClr val="000000"/>
              </a:solidFill>
            </a:endParaRPr>
          </a:p>
          <a:p>
            <a:pPr marL="674370">
              <a:lnSpc>
                <a:spcPct val="120000"/>
              </a:lnSpc>
              <a:spcBef>
                <a:spcPts val="710"/>
              </a:spcBef>
            </a:pPr>
            <a:r>
              <a:rPr b="1" dirty="0">
                <a:solidFill>
                  <a:srgbClr val="000000"/>
                </a:solidFill>
              </a:rPr>
              <a:t>3</a:t>
            </a:r>
            <a:r>
              <a:rPr b="1" baseline="28528" dirty="0">
                <a:solidFill>
                  <a:srgbClr val="000000"/>
                </a:solidFill>
              </a:rPr>
              <a:t>n </a:t>
            </a:r>
            <a:r>
              <a:rPr b="1" dirty="0">
                <a:solidFill>
                  <a:srgbClr val="000000"/>
                </a:solidFill>
              </a:rPr>
              <a:t>is </a:t>
            </a:r>
            <a:r>
              <a:rPr b="1" spc="-5" dirty="0">
                <a:solidFill>
                  <a:srgbClr val="000000"/>
                </a:solidFill>
              </a:rPr>
              <a:t>not</a:t>
            </a:r>
            <a:r>
              <a:rPr b="1" spc="-250" dirty="0">
                <a:solidFill>
                  <a:srgbClr val="000000"/>
                </a:solidFill>
              </a:rPr>
              <a:t> </a:t>
            </a:r>
            <a:r>
              <a:rPr b="1" spc="-5" dirty="0">
                <a:solidFill>
                  <a:srgbClr val="000000"/>
                </a:solidFill>
              </a:rPr>
              <a:t>O(2</a:t>
            </a:r>
            <a:r>
              <a:rPr b="1" spc="-7" baseline="28528" dirty="0">
                <a:solidFill>
                  <a:srgbClr val="000000"/>
                </a:solidFill>
              </a:rPr>
              <a:t>n</a:t>
            </a:r>
            <a:r>
              <a:rPr b="1" spc="-5" dirty="0">
                <a:solidFill>
                  <a:srgbClr val="000000"/>
                </a:solidFill>
              </a:rPr>
              <a:t>)</a:t>
            </a:r>
            <a:endParaRPr lang="en-US" b="1" spc="-5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2556" y="5729111"/>
            <a:ext cx="9233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Off val="44000"/>
                </a:schemeClr>
              </a:buClr>
              <a:buSzTx/>
              <a:buFont typeface="Arial"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18E68-8855-43D0-BEA7-1AD55371DCF0}"/>
              </a:ext>
            </a:extLst>
          </p:cNvPr>
          <p:cNvSpPr txBox="1"/>
          <p:nvPr/>
        </p:nvSpPr>
        <p:spPr>
          <a:xfrm>
            <a:off x="326390" y="4583100"/>
            <a:ext cx="8665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Droid Serif"/>
              </a:rPr>
              <a:t>Drop the leading constants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Droid Serif"/>
              </a:rPr>
              <a:t>Ignore the lower order terms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Droid Serif"/>
            </a:endParaRPr>
          </a:p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Droid Serif"/>
              </a:rPr>
              <a:t>Example: </a:t>
            </a:r>
          </a:p>
          <a:p>
            <a:pPr algn="l"/>
            <a:r>
              <a:rPr lang="en-US" b="1" i="0" dirty="0">
                <a:solidFill>
                  <a:schemeClr val="tx2"/>
                </a:solidFill>
                <a:effectLst/>
                <a:latin typeface="Droid Serif"/>
              </a:rPr>
              <a:t>Find the Big O complexity of an algorithm with the time complexity 3n³ + 4n + 2.</a:t>
            </a: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Droid Serif"/>
              </a:rPr>
              <a:t>This simplifies to O(n³).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Droid Serif"/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028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o notation">
            <a:extLst>
              <a:ext uri="{FF2B5EF4-FFF2-40B4-BE49-F238E27FC236}">
                <a16:creationId xmlns:a16="http://schemas.microsoft.com/office/drawing/2014/main" id="{A1C0E807-AB72-410B-AD42-17873160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1" y="2286000"/>
            <a:ext cx="8659837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2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ok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2" t="39208" r="31127" b="17362"/>
          <a:stretch/>
        </p:blipFill>
        <p:spPr>
          <a:xfrm>
            <a:off x="557011" y="990600"/>
            <a:ext cx="7924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811" y="9144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classes of algorithms: </a:t>
            </a:r>
          </a:p>
          <a:p>
            <a:endParaRPr lang="en-US" dirty="0"/>
          </a:p>
          <a:p>
            <a:r>
              <a:rPr lang="en-US" dirty="0"/>
              <a:t>Logarithmic: O(log n) </a:t>
            </a:r>
          </a:p>
          <a:p>
            <a:endParaRPr lang="en-US" dirty="0"/>
          </a:p>
          <a:p>
            <a:r>
              <a:rPr lang="en-US" dirty="0"/>
              <a:t>Linear: O(n) </a:t>
            </a:r>
          </a:p>
          <a:p>
            <a:endParaRPr lang="en-US" dirty="0"/>
          </a:p>
          <a:p>
            <a:r>
              <a:rPr lang="en-US" dirty="0"/>
              <a:t>Quadratic: 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Polynomial: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), k ≥ 1</a:t>
            </a:r>
          </a:p>
          <a:p>
            <a:endParaRPr lang="en-US" dirty="0"/>
          </a:p>
          <a:p>
            <a:r>
              <a:rPr lang="en-US" dirty="0"/>
              <a:t>Exponential: O(a</a:t>
            </a:r>
            <a:r>
              <a:rPr lang="en-US" baseline="30000" dirty="0"/>
              <a:t>n</a:t>
            </a:r>
            <a:r>
              <a:rPr lang="en-US" dirty="0"/>
              <a:t>), a &gt; 1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Comparing asymptotic running times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algorithm that runs in O(n) time is better than one that runs in O(n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pPr lvl="1"/>
            <a:r>
              <a:rPr lang="en-US" dirty="0"/>
              <a:t>similarly, O(log n) is better than O(n)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hierarchy of functions: log n &lt; n &lt; 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&lt;n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&lt;2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0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533400"/>
            <a:ext cx="86868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Time complexity of an algorithm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667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of an algorithm signifies the total time required by the program to run to completion.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time complexity of algorithms is most commonly expressed using the big o notation. </a:t>
            </a:r>
          </a:p>
        </p:txBody>
      </p:sp>
    </p:spTree>
    <p:extLst>
      <p:ext uri="{BB962C8B-B14F-4D97-AF65-F5344CB8AC3E}">
        <p14:creationId xmlns:p14="http://schemas.microsoft.com/office/powerpoint/2010/main" val="217315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7700" y="37338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Above we have a single statement. </a:t>
            </a:r>
          </a:p>
          <a:p>
            <a:endParaRPr lang="en-US" dirty="0"/>
          </a:p>
          <a:p>
            <a:r>
              <a:rPr lang="en-US" dirty="0"/>
              <a:t>Its Time Complexity will be constant.</a:t>
            </a:r>
          </a:p>
          <a:p>
            <a:endParaRPr lang="en-US" dirty="0"/>
          </a:p>
          <a:p>
            <a:r>
              <a:rPr lang="en-US" dirty="0"/>
              <a:t>The running time of the statement will not change in relation to N.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7467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282825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Statement;</a:t>
            </a:r>
          </a:p>
        </p:txBody>
      </p:sp>
    </p:spTree>
    <p:extLst>
      <p:ext uri="{BB962C8B-B14F-4D97-AF65-F5344CB8AC3E}">
        <p14:creationId xmlns:p14="http://schemas.microsoft.com/office/powerpoint/2010/main" val="235032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905000"/>
            <a:ext cx="7467600" cy="183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924742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b="1" dirty="0"/>
              <a:t>for(i=0; i &lt; N; i++)</a:t>
            </a:r>
          </a:p>
          <a:p>
            <a:r>
              <a:rPr lang="nn-NO" sz="2800" b="1" dirty="0"/>
              <a:t>{</a:t>
            </a:r>
          </a:p>
          <a:p>
            <a:r>
              <a:rPr lang="nn-NO" sz="2800" b="1" dirty="0"/>
              <a:t>  statement;</a:t>
            </a:r>
          </a:p>
          <a:p>
            <a:r>
              <a:rPr lang="nn-NO" sz="2800" b="1" dirty="0"/>
              <a:t>}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44958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time complexity for the above algorithm will be linear. </a:t>
            </a:r>
          </a:p>
          <a:p>
            <a:endParaRPr lang="en-US" dirty="0"/>
          </a:p>
          <a:p>
            <a:r>
              <a:rPr lang="en-US" dirty="0"/>
              <a:t>The running time of the loop is directly proportional to N. </a:t>
            </a:r>
          </a:p>
          <a:p>
            <a:endParaRPr lang="en-US" dirty="0"/>
          </a:p>
          <a:p>
            <a:r>
              <a:rPr lang="en-US" dirty="0"/>
              <a:t>When N doubles, so does the running time.</a:t>
            </a:r>
          </a:p>
        </p:txBody>
      </p:sp>
    </p:spTree>
    <p:extLst>
      <p:ext uri="{BB962C8B-B14F-4D97-AF65-F5344CB8AC3E}">
        <p14:creationId xmlns:p14="http://schemas.microsoft.com/office/powerpoint/2010/main" val="119399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6976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791396"/>
            <a:ext cx="586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for(</a:t>
            </a:r>
            <a:r>
              <a:rPr lang="en-US" sz="2800" b="1" dirty="0" err="1"/>
              <a:t>i</a:t>
            </a:r>
            <a:r>
              <a:rPr lang="en-US" sz="2800" b="1" dirty="0"/>
              <a:t>=0; </a:t>
            </a:r>
            <a:r>
              <a:rPr lang="en-US" sz="2800" b="1" dirty="0" err="1"/>
              <a:t>i</a:t>
            </a:r>
            <a:r>
              <a:rPr lang="en-US" sz="2800" b="1" dirty="0"/>
              <a:t> &lt; N; </a:t>
            </a:r>
            <a:r>
              <a:rPr lang="en-US" sz="2800" b="1" dirty="0" err="1"/>
              <a:t>i</a:t>
            </a:r>
            <a:r>
              <a:rPr lang="en-US" sz="2800" b="1" dirty="0"/>
              <a:t>++) 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  for(j=0; j &lt; </a:t>
            </a:r>
            <a:r>
              <a:rPr lang="en-US" sz="2800" b="1" dirty="0" err="1"/>
              <a:t>N;j</a:t>
            </a:r>
            <a:r>
              <a:rPr lang="en-US" sz="2800" b="1" dirty="0"/>
              <a:t>++)</a:t>
            </a:r>
          </a:p>
          <a:p>
            <a:r>
              <a:rPr lang="en-US" sz="2800" b="1" dirty="0"/>
              <a:t>  { </a:t>
            </a:r>
          </a:p>
          <a:p>
            <a:r>
              <a:rPr lang="en-US" sz="2800" b="1" dirty="0"/>
              <a:t>    statement;</a:t>
            </a:r>
          </a:p>
          <a:p>
            <a:r>
              <a:rPr lang="en-US" sz="2800" b="1" dirty="0"/>
              <a:t>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" y="49530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time, the time complexity for the above code will be quadratic</a:t>
            </a:r>
          </a:p>
          <a:p>
            <a:endParaRPr lang="en-US" dirty="0"/>
          </a:p>
          <a:p>
            <a:r>
              <a:rPr lang="en-US" dirty="0"/>
              <a:t>The running time of the two loops is proportional to the square of N. </a:t>
            </a:r>
          </a:p>
          <a:p>
            <a:endParaRPr lang="en-US" dirty="0"/>
          </a:p>
          <a:p>
            <a:r>
              <a:rPr lang="en-US" dirty="0"/>
              <a:t>When N doubles, the running time increases by N * N</a:t>
            </a:r>
          </a:p>
        </p:txBody>
      </p:sp>
    </p:spTree>
    <p:extLst>
      <p:ext uri="{BB962C8B-B14F-4D97-AF65-F5344CB8AC3E}">
        <p14:creationId xmlns:p14="http://schemas.microsoft.com/office/powerpoint/2010/main" val="29185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Efficiency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To compare the efficiency of the data structures.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It’s important to select the appropriate data structure for particular application.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Algorithm A is twice as fast as algorithm B?????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8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1840" y="1790088"/>
            <a:ext cx="48006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" y="1938529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while(low &lt;= high) </a:t>
            </a:r>
          </a:p>
          <a:p>
            <a:r>
              <a:rPr lang="en-US" sz="2800" b="1"/>
              <a:t>{</a:t>
            </a:r>
          </a:p>
          <a:p>
            <a:r>
              <a:rPr lang="en-US" sz="2800" b="1"/>
              <a:t>  mid = (low + high) / 2;</a:t>
            </a:r>
          </a:p>
          <a:p>
            <a:r>
              <a:rPr lang="en-US" sz="2800" b="1"/>
              <a:t>  if (target &lt; list[mid])</a:t>
            </a:r>
          </a:p>
          <a:p>
            <a:r>
              <a:rPr lang="en-US" sz="2800" b="1"/>
              <a:t>    high = mid - 1;</a:t>
            </a:r>
          </a:p>
          <a:p>
            <a:r>
              <a:rPr lang="en-US" sz="2800" b="1"/>
              <a:t>  else if (target &gt; list[mid])</a:t>
            </a:r>
          </a:p>
          <a:p>
            <a:r>
              <a:rPr lang="en-US" sz="2800" b="1"/>
              <a:t>    low = mid + 1;</a:t>
            </a:r>
          </a:p>
          <a:p>
            <a:r>
              <a:rPr lang="en-US" sz="2800" b="1"/>
              <a:t>  else break;</a:t>
            </a:r>
          </a:p>
          <a:p>
            <a:r>
              <a:rPr lang="en-US" sz="2800" b="1"/>
              <a:t>}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638800" y="1661530"/>
            <a:ext cx="32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This algorithm to break a set of numbers into halves, to search a particular element.</a:t>
            </a:r>
          </a:p>
          <a:p>
            <a:endParaRPr lang="en-US" dirty="0"/>
          </a:p>
          <a:p>
            <a:r>
              <a:rPr lang="en-US" dirty="0"/>
              <a:t>This algorithm will have a logarithmic time complexity. </a:t>
            </a:r>
          </a:p>
          <a:p>
            <a:endParaRPr lang="en-US" dirty="0"/>
          </a:p>
          <a:p>
            <a:r>
              <a:rPr lang="en-US" dirty="0"/>
              <a:t>The running time of the algorithm is proportional to the number of times N can be divided by 2.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This is because the algorithm divides the working area in half with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65213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8F791-BE44-4AC1-919D-E94B30E9DE45}"/>
              </a:ext>
            </a:extLst>
          </p:cNvPr>
          <p:cNvSpPr txBox="1"/>
          <p:nvPr/>
        </p:nvSpPr>
        <p:spPr>
          <a:xfrm>
            <a:off x="342900" y="16002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2E2E40"/>
                </a:solidFill>
                <a:effectLst/>
                <a:latin typeface="Nunito Sans"/>
              </a:rPr>
              <a:t>How to find the time complexity of an algorithm</a:t>
            </a:r>
          </a:p>
          <a:p>
            <a:pPr algn="l"/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There are three steps you’ll want to take when calculating the time complexity of an algorithm:</a:t>
            </a:r>
          </a:p>
          <a:p>
            <a:pPr algn="l"/>
            <a:endParaRPr lang="en-US" sz="3200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List down all the basic operations in the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Count the number of times each gets executed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Sum all the counts to get an equation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80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0A582-1999-4DD1-A787-600EDF729977}"/>
              </a:ext>
            </a:extLst>
          </p:cNvPr>
          <p:cNvSpPr txBox="1"/>
          <p:nvPr/>
        </p:nvSpPr>
        <p:spPr>
          <a:xfrm>
            <a:off x="304800" y="12954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 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sumup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(int n)</a:t>
            </a:r>
          </a:p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n* (n+1)/2;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F38A2-C895-4E72-B39C-97C84B44A3B8}"/>
              </a:ext>
            </a:extLst>
          </p:cNvPr>
          <p:cNvSpPr txBox="1"/>
          <p:nvPr/>
        </p:nvSpPr>
        <p:spPr>
          <a:xfrm>
            <a:off x="3733800" y="3276600"/>
            <a:ext cx="5541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 </a:t>
            </a:r>
            <a:r>
              <a:rPr lang="en-US" sz="3600" dirty="0" err="1"/>
              <a:t>sumup</a:t>
            </a:r>
            <a:r>
              <a:rPr lang="en-US" sz="3600" dirty="0"/>
              <a:t>(int n)</a:t>
            </a:r>
          </a:p>
          <a:p>
            <a:r>
              <a:rPr lang="en-US" sz="3600" dirty="0"/>
              <a:t>   total=0;</a:t>
            </a:r>
          </a:p>
          <a:p>
            <a:r>
              <a:rPr lang="en-US" sz="3600" dirty="0"/>
              <a:t>   for(int </a:t>
            </a:r>
            <a:r>
              <a:rPr lang="en-US" sz="3600" dirty="0" err="1"/>
              <a:t>i</a:t>
            </a:r>
            <a:r>
              <a:rPr lang="en-US" sz="3600" dirty="0"/>
              <a:t>=1;i&lt;=n; n++){</a:t>
            </a:r>
          </a:p>
          <a:p>
            <a:r>
              <a:rPr lang="en-US" sz="3600" dirty="0"/>
              <a:t>	total=</a:t>
            </a:r>
            <a:r>
              <a:rPr lang="en-US" sz="3600" dirty="0" err="1"/>
              <a:t>total+i</a:t>
            </a:r>
            <a:r>
              <a:rPr lang="en-US" sz="3600" dirty="0"/>
              <a:t>;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return total;</a:t>
            </a:r>
          </a:p>
        </p:txBody>
      </p:sp>
    </p:spTree>
    <p:extLst>
      <p:ext uri="{BB962C8B-B14F-4D97-AF65-F5344CB8AC3E}">
        <p14:creationId xmlns:p14="http://schemas.microsoft.com/office/powerpoint/2010/main" val="303127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3C81A-1A76-42C4-8953-542120CE5293}"/>
              </a:ext>
            </a:extLst>
          </p:cNvPr>
          <p:cNvSpPr txBox="1"/>
          <p:nvPr/>
        </p:nvSpPr>
        <p:spPr>
          <a:xfrm>
            <a:off x="1143000" y="21336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 sum=0;</a:t>
            </a:r>
          </a:p>
          <a:p>
            <a:endParaRPr lang="en-US" sz="3600" dirty="0"/>
          </a:p>
          <a:p>
            <a:r>
              <a:rPr lang="en-US" sz="3600" dirty="0"/>
              <a:t>for (int </a:t>
            </a:r>
            <a:r>
              <a:rPr lang="en-US" sz="3600" dirty="0" err="1"/>
              <a:t>i</a:t>
            </a:r>
            <a:r>
              <a:rPr lang="en-US" sz="3600" dirty="0"/>
              <a:t>=0; </a:t>
            </a:r>
            <a:r>
              <a:rPr lang="en-US" sz="3600" dirty="0" err="1"/>
              <a:t>i</a:t>
            </a:r>
            <a:r>
              <a:rPr lang="en-US" sz="3600" dirty="0"/>
              <a:t>&lt;n; </a:t>
            </a:r>
            <a:r>
              <a:rPr lang="en-US" sz="3600" dirty="0" err="1"/>
              <a:t>i</a:t>
            </a:r>
            <a:r>
              <a:rPr lang="en-US" sz="3600" dirty="0"/>
              <a:t>++){</a:t>
            </a:r>
          </a:p>
          <a:p>
            <a:r>
              <a:rPr lang="en-US" sz="3600" dirty="0"/>
              <a:t>	sum=</a:t>
            </a:r>
            <a:r>
              <a:rPr lang="en-US" sz="3600" dirty="0" err="1"/>
              <a:t>sum+i</a:t>
            </a:r>
            <a:r>
              <a:rPr lang="en-US" sz="3600" dirty="0"/>
              <a:t>;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15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CD9A7-D1D9-4EB5-88D5-42E6110B24EF}"/>
              </a:ext>
            </a:extLst>
          </p:cNvPr>
          <p:cNvSpPr txBox="1"/>
          <p:nvPr/>
        </p:nvSpPr>
        <p:spPr>
          <a:xfrm>
            <a:off x="1752600" y="1905506"/>
            <a:ext cx="6629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initialize	sum to 0 </a:t>
            </a:r>
          </a:p>
          <a:p>
            <a:r>
              <a:rPr lang="en-US" sz="3200" dirty="0"/>
              <a:t> initialize	</a:t>
            </a:r>
            <a:r>
              <a:rPr lang="en-US" sz="3200" dirty="0" err="1"/>
              <a:t>i</a:t>
            </a:r>
            <a:r>
              <a:rPr lang="en-US" sz="3200" dirty="0"/>
              <a:t> to 0; 			 </a:t>
            </a:r>
          </a:p>
          <a:p>
            <a:r>
              <a:rPr lang="en-US" sz="3200" dirty="0"/>
              <a:t>  while </a:t>
            </a:r>
            <a:r>
              <a:rPr lang="en-US" sz="3200" dirty="0" err="1"/>
              <a:t>i</a:t>
            </a:r>
            <a:r>
              <a:rPr lang="en-US" sz="3200" dirty="0"/>
              <a:t>&lt;n do followings</a:t>
            </a:r>
          </a:p>
          <a:p>
            <a:r>
              <a:rPr lang="en-US" sz="3200" dirty="0"/>
              <a:t>	add </a:t>
            </a:r>
            <a:r>
              <a:rPr lang="en-US" sz="3200" dirty="0" err="1"/>
              <a:t>i</a:t>
            </a:r>
            <a:r>
              <a:rPr lang="en-US" sz="3200" dirty="0"/>
              <a:t> to sum</a:t>
            </a:r>
          </a:p>
          <a:p>
            <a:r>
              <a:rPr lang="en-US" sz="3200" dirty="0"/>
              <a:t> 	increment </a:t>
            </a:r>
            <a:r>
              <a:rPr lang="en-US" sz="3200" dirty="0" err="1"/>
              <a:t>i</a:t>
            </a:r>
            <a:r>
              <a:rPr lang="en-US" sz="3200" dirty="0"/>
              <a:t> by 1	</a:t>
            </a:r>
          </a:p>
          <a:p>
            <a:r>
              <a:rPr lang="en-US" sz="3200" dirty="0"/>
              <a:t>return sum					</a:t>
            </a:r>
          </a:p>
        </p:txBody>
      </p:sp>
    </p:spTree>
    <p:extLst>
      <p:ext uri="{BB962C8B-B14F-4D97-AF65-F5344CB8AC3E}">
        <p14:creationId xmlns:p14="http://schemas.microsoft.com/office/powerpoint/2010/main" val="306443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BE4AE-AD8D-4359-BAA3-664B8C06CA6C}"/>
              </a:ext>
            </a:extLst>
          </p:cNvPr>
          <p:cNvSpPr txBox="1"/>
          <p:nvPr/>
        </p:nvSpPr>
        <p:spPr>
          <a:xfrm>
            <a:off x="914400" y="1600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=1</a:t>
            </a:r>
          </a:p>
          <a:p>
            <a:r>
              <a:rPr lang="en-US" sz="2400" dirty="0"/>
              <a:t>sum=0;</a:t>
            </a:r>
          </a:p>
          <a:p>
            <a:endParaRPr lang="en-US" sz="2400" dirty="0"/>
          </a:p>
          <a:p>
            <a:r>
              <a:rPr lang="en-US" sz="2400" dirty="0"/>
              <a:t>while(</a:t>
            </a:r>
            <a:r>
              <a:rPr lang="en-US" sz="2400" dirty="0" err="1"/>
              <a:t>i</a:t>
            </a:r>
            <a:r>
              <a:rPr lang="en-US" sz="2400" dirty="0"/>
              <a:t>&lt;=n){</a:t>
            </a:r>
          </a:p>
          <a:p>
            <a:r>
              <a:rPr lang="en-US" sz="2400" dirty="0"/>
              <a:t>   j=1;</a:t>
            </a:r>
          </a:p>
          <a:p>
            <a:r>
              <a:rPr lang="en-US" sz="2400" dirty="0"/>
              <a:t>	while(j&lt;=n){</a:t>
            </a:r>
          </a:p>
          <a:p>
            <a:r>
              <a:rPr lang="en-US" sz="2400" dirty="0"/>
              <a:t>	       sum=sum+1;</a:t>
            </a:r>
          </a:p>
          <a:p>
            <a:r>
              <a:rPr lang="en-US" sz="2400" dirty="0"/>
              <a:t>	       j=j+1;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=i+1;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21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DA28E-2933-4A5E-B80E-50A39090858D}"/>
              </a:ext>
            </a:extLst>
          </p:cNvPr>
          <p:cNvSpPr txBox="1"/>
          <p:nvPr/>
        </p:nvSpPr>
        <p:spPr>
          <a:xfrm>
            <a:off x="762000" y="17526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sum=0;</a:t>
            </a:r>
          </a:p>
          <a:p>
            <a:endParaRPr lang="en-US" sz="2800" dirty="0"/>
          </a:p>
          <a:p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&lt;n; </a:t>
            </a:r>
            <a:r>
              <a:rPr lang="en-US" sz="2800" dirty="0" err="1"/>
              <a:t>i</a:t>
            </a:r>
            <a:r>
              <a:rPr lang="en-US" sz="2800" dirty="0"/>
              <a:t>++){</a:t>
            </a:r>
          </a:p>
          <a:p>
            <a:endParaRPr lang="en-US" sz="2800" dirty="0"/>
          </a:p>
          <a:p>
            <a:r>
              <a:rPr lang="en-US" sz="2800" dirty="0"/>
              <a:t>	for (int j=0; j&lt;n; </a:t>
            </a:r>
            <a:r>
              <a:rPr lang="en-US" sz="2800" dirty="0" err="1"/>
              <a:t>j++</a:t>
            </a:r>
            <a:r>
              <a:rPr lang="en-US" sz="2800" dirty="0"/>
              <a:t>){</a:t>
            </a:r>
          </a:p>
          <a:p>
            <a:r>
              <a:rPr lang="en-US" sz="2800" dirty="0"/>
              <a:t>		sum=</a:t>
            </a:r>
            <a:r>
              <a:rPr lang="en-US" sz="2800" dirty="0" err="1"/>
              <a:t>sum+i</a:t>
            </a:r>
            <a:r>
              <a:rPr lang="en-US" sz="2800" dirty="0"/>
              <a:t>;</a:t>
            </a:r>
          </a:p>
          <a:p>
            <a:r>
              <a:rPr lang="en-US" sz="2800" dirty="0"/>
              <a:t>	}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11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DA22-2D07-47C5-95DC-E4D6CC5C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25272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19850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5591A-CA75-4BA6-A31E-08ABF6CB0F17}"/>
              </a:ext>
            </a:extLst>
          </p:cNvPr>
          <p:cNvSpPr txBox="1"/>
          <p:nvPr/>
        </p:nvSpPr>
        <p:spPr>
          <a:xfrm>
            <a:off x="762000" y="1752600"/>
            <a:ext cx="708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sum=0;</a:t>
            </a:r>
          </a:p>
          <a:p>
            <a:endParaRPr lang="en-US" sz="2800" dirty="0"/>
          </a:p>
          <a:p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&lt;n; </a:t>
            </a:r>
            <a:r>
              <a:rPr lang="en-US" sz="2800" dirty="0" err="1"/>
              <a:t>i</a:t>
            </a:r>
            <a:r>
              <a:rPr lang="en-US" sz="2800" dirty="0"/>
              <a:t>++){</a:t>
            </a:r>
          </a:p>
          <a:p>
            <a:endParaRPr lang="en-US" sz="2800" dirty="0"/>
          </a:p>
          <a:p>
            <a:r>
              <a:rPr lang="en-US" sz="2800" dirty="0"/>
              <a:t>	if (sum== 10){</a:t>
            </a:r>
          </a:p>
          <a:p>
            <a:r>
              <a:rPr lang="en-US" sz="2800" dirty="0"/>
              <a:t>		sum=sum+2;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	sum=</a:t>
            </a:r>
            <a:r>
              <a:rPr lang="en-US" sz="2800" dirty="0" err="1"/>
              <a:t>sum+i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017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DA28E-2933-4A5E-B80E-50A39090858D}"/>
              </a:ext>
            </a:extLst>
          </p:cNvPr>
          <p:cNvSpPr txBox="1"/>
          <p:nvPr/>
        </p:nvSpPr>
        <p:spPr>
          <a:xfrm>
            <a:off x="762000" y="1219200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sum=0;</a:t>
            </a:r>
          </a:p>
          <a:p>
            <a:endParaRPr lang="en-US" sz="2800" dirty="0"/>
          </a:p>
          <a:p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&lt;n; </a:t>
            </a:r>
            <a:r>
              <a:rPr lang="en-US" sz="2800" dirty="0" err="1"/>
              <a:t>i</a:t>
            </a:r>
            <a:r>
              <a:rPr lang="en-US" sz="2800" dirty="0"/>
              <a:t>++){</a:t>
            </a:r>
          </a:p>
          <a:p>
            <a:endParaRPr lang="en-US" sz="2800" dirty="0"/>
          </a:p>
          <a:p>
            <a:r>
              <a:rPr lang="en-US" sz="2800" dirty="0"/>
              <a:t>	for (int j=0; j&lt;n; </a:t>
            </a:r>
            <a:r>
              <a:rPr lang="en-US" sz="2800" dirty="0" err="1"/>
              <a:t>j++</a:t>
            </a:r>
            <a:r>
              <a:rPr lang="en-US" sz="2800" dirty="0"/>
              <a:t>){</a:t>
            </a:r>
          </a:p>
          <a:p>
            <a:endParaRPr lang="en-US" sz="2800" dirty="0"/>
          </a:p>
          <a:p>
            <a:r>
              <a:rPr lang="en-US" sz="2800" dirty="0"/>
              <a:t>		for (int j=0; j&lt;n; </a:t>
            </a:r>
            <a:r>
              <a:rPr lang="en-US" sz="2800" dirty="0" err="1"/>
              <a:t>j++</a:t>
            </a:r>
            <a:r>
              <a:rPr lang="en-US" sz="2800" dirty="0"/>
              <a:t>){</a:t>
            </a:r>
          </a:p>
          <a:p>
            <a:r>
              <a:rPr lang="en-US" sz="2800" dirty="0"/>
              <a:t>			sum=</a:t>
            </a:r>
            <a:r>
              <a:rPr lang="en-US" sz="2800" dirty="0" err="1"/>
              <a:t>sum+i</a:t>
            </a:r>
            <a:r>
              <a:rPr lang="en-US" sz="2800" dirty="0"/>
              <a:t>;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6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76400"/>
            <a:ext cx="7848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a Good Algorithm?</a:t>
            </a:r>
          </a:p>
          <a:p>
            <a:endParaRPr lang="en-US" sz="2400" dirty="0"/>
          </a:p>
          <a:p>
            <a:r>
              <a:rPr lang="en-US" sz="2400" dirty="0"/>
              <a:t>Efficient: </a:t>
            </a:r>
          </a:p>
          <a:p>
            <a:r>
              <a:rPr lang="en-US" sz="2400" dirty="0"/>
              <a:t>	Running </a:t>
            </a:r>
            <a:r>
              <a:rPr lang="en-US" sz="2400" b="1" dirty="0"/>
              <a:t>time </a:t>
            </a:r>
          </a:p>
          <a:p>
            <a:r>
              <a:rPr lang="en-US" sz="2400" dirty="0"/>
              <a:t>	</a:t>
            </a:r>
            <a:r>
              <a:rPr lang="en-US" sz="2400" b="1" dirty="0"/>
              <a:t>Space</a:t>
            </a:r>
            <a:r>
              <a:rPr lang="en-US" sz="2400" dirty="0"/>
              <a:t> used</a:t>
            </a:r>
          </a:p>
          <a:p>
            <a:endParaRPr lang="en-US" sz="2400" dirty="0"/>
          </a:p>
          <a:p>
            <a:r>
              <a:rPr lang="en-US" sz="2400" dirty="0"/>
              <a:t>Efficiency as a function of input size: </a:t>
            </a:r>
          </a:p>
          <a:p>
            <a:r>
              <a:rPr lang="en-US" sz="2400" dirty="0"/>
              <a:t>	The number of bits in an input number </a:t>
            </a:r>
          </a:p>
          <a:p>
            <a:r>
              <a:rPr lang="en-US" sz="2400" dirty="0"/>
              <a:t>	Number of data elements (numbers, points)</a:t>
            </a:r>
          </a:p>
        </p:txBody>
      </p:sp>
    </p:spTree>
    <p:extLst>
      <p:ext uri="{BB962C8B-B14F-4D97-AF65-F5344CB8AC3E}">
        <p14:creationId xmlns:p14="http://schemas.microsoft.com/office/powerpoint/2010/main" val="94977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ADA28E-2933-4A5E-B80E-50A39090858D}"/>
              </a:ext>
            </a:extLst>
          </p:cNvPr>
          <p:cNvSpPr txBox="1"/>
          <p:nvPr/>
        </p:nvSpPr>
        <p:spPr>
          <a:xfrm>
            <a:off x="762000" y="609600"/>
            <a:ext cx="7086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 sum=0;</a:t>
            </a:r>
          </a:p>
          <a:p>
            <a:endParaRPr lang="en-US" sz="2800" dirty="0"/>
          </a:p>
          <a:p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&lt;n; </a:t>
            </a:r>
            <a:r>
              <a:rPr lang="en-US" sz="2800" dirty="0" err="1"/>
              <a:t>i</a:t>
            </a:r>
            <a:r>
              <a:rPr lang="en-US" sz="2800" dirty="0"/>
              <a:t>++){</a:t>
            </a:r>
          </a:p>
          <a:p>
            <a:r>
              <a:rPr lang="en-US" sz="2800" dirty="0"/>
              <a:t>	sum=</a:t>
            </a:r>
            <a:r>
              <a:rPr lang="en-US" sz="2800" dirty="0" err="1"/>
              <a:t>sum+i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for (int j=0; j&lt;n; </a:t>
            </a:r>
            <a:r>
              <a:rPr lang="en-US" sz="2800" dirty="0" err="1"/>
              <a:t>j++</a:t>
            </a:r>
            <a:r>
              <a:rPr lang="en-US" sz="2800" dirty="0"/>
              <a:t>){</a:t>
            </a:r>
          </a:p>
          <a:p>
            <a:r>
              <a:rPr lang="en-US" sz="2800" dirty="0"/>
              <a:t>	//some statements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for (int j=0; j&lt;n; </a:t>
            </a:r>
            <a:r>
              <a:rPr lang="en-US" sz="2800" dirty="0" err="1"/>
              <a:t>j++</a:t>
            </a:r>
            <a:r>
              <a:rPr lang="en-US" sz="2800" dirty="0"/>
              <a:t>){</a:t>
            </a:r>
          </a:p>
          <a:p>
            <a:r>
              <a:rPr lang="en-US" sz="2800" dirty="0"/>
              <a:t>	//some statements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9911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D958DAF-442A-4686-9E5A-14BC1DD88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79248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Value of x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&amp;x);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Value of y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&amp;y);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x;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temp;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nAfter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the operation: x = %d, y = %d"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33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6CF6-EB63-48C7-AA1D-C1444FC9C615}"/>
              </a:ext>
            </a:extLst>
          </p:cNvPr>
          <p:cNvSpPr txBox="1"/>
          <p:nvPr/>
        </p:nvSpPr>
        <p:spPr>
          <a:xfrm>
            <a:off x="609600" y="1371600"/>
            <a:ext cx="739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Here’s a simple example that measures the time complexity of a for loop of size “n”:</a:t>
            </a:r>
          </a:p>
          <a:p>
            <a:endParaRPr lang="en-US" sz="2400" dirty="0"/>
          </a:p>
          <a:p>
            <a:r>
              <a:rPr lang="en-US" sz="2400" dirty="0"/>
              <a:t>int main(){</a:t>
            </a:r>
          </a:p>
          <a:p>
            <a:r>
              <a:rPr lang="en-US" sz="2400" dirty="0"/>
              <a:t> 	int n = 10;  		</a:t>
            </a:r>
          </a:p>
          <a:p>
            <a:r>
              <a:rPr lang="en-US" sz="2400" dirty="0"/>
              <a:t>	 int sum = 0; 		</a:t>
            </a:r>
          </a:p>
          <a:p>
            <a:r>
              <a:rPr lang="en-US" sz="2400" dirty="0"/>
              <a:t>	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		sum+=2; 		</a:t>
            </a:r>
          </a:p>
          <a:p>
            <a:r>
              <a:rPr lang="en-US" sz="2400" dirty="0"/>
              <a:t> 	</a:t>
            </a:r>
            <a:r>
              <a:rPr lang="en-US" sz="2400" dirty="0" err="1"/>
              <a:t>cout</a:t>
            </a:r>
            <a:r>
              <a:rPr lang="en-US" sz="2400" dirty="0"/>
              <a:t> =sum; 		</a:t>
            </a:r>
          </a:p>
          <a:p>
            <a:r>
              <a:rPr lang="en-US" sz="2400" dirty="0"/>
              <a:t> 		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0304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Without Constant: Big O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69339282"/>
              </p:ext>
            </p:extLst>
          </p:nvPr>
        </p:nvGraphicFramePr>
        <p:xfrm>
          <a:off x="381000" y="1981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Time in Big O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to unordered</a:t>
                      </a:r>
                      <a:r>
                        <a:rPr lang="en-US" baseline="0" dirty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0" dirty="0"/>
                        <a:t>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Insertion to ordered</a:t>
                      </a:r>
                      <a:r>
                        <a:rPr lang="en-US" baseline="0" dirty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0" dirty="0"/>
                        <a:t> 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Deletion in unordered</a:t>
                      </a:r>
                      <a:r>
                        <a:rPr lang="en-US" baseline="0" dirty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0" dirty="0"/>
                        <a:t> 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Deletion in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ordered</a:t>
                      </a:r>
                      <a:r>
                        <a:rPr lang="en-US" baseline="0" dirty="0"/>
                        <a:t>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  <a:r>
                        <a:rPr lang="en-US" baseline="0" dirty="0"/>
                        <a:t> 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47800"/>
            <a:ext cx="8153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Measuring the Running Time: </a:t>
            </a:r>
          </a:p>
          <a:p>
            <a:endParaRPr lang="en-US" sz="2400" dirty="0"/>
          </a:p>
          <a:p>
            <a:r>
              <a:rPr lang="en-US" sz="2400" dirty="0"/>
              <a:t>USING EXPERIMRNTAL STUDY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Write a program that implements the algorithm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Run the program with data sets of varying size and composition.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Use a method like </a:t>
            </a:r>
            <a:r>
              <a:rPr lang="en-US" sz="2400" dirty="0" err="1"/>
              <a:t>System.currentTimeMillis</a:t>
            </a:r>
            <a:r>
              <a:rPr lang="en-US" sz="2400" dirty="0"/>
              <a:t>() to get an accurate measure of the actual running time.</a:t>
            </a:r>
          </a:p>
        </p:txBody>
      </p:sp>
    </p:spTree>
    <p:extLst>
      <p:ext uri="{BB962C8B-B14F-4D97-AF65-F5344CB8AC3E}">
        <p14:creationId xmlns:p14="http://schemas.microsoft.com/office/powerpoint/2010/main" val="322754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Binary Search: Repeated Results (</a:t>
            </a:r>
            <a:r>
              <a:rPr lang="en-US" sz="2400" b="1" dirty="0">
                <a:solidFill>
                  <a:srgbClr val="000000"/>
                </a:solidFill>
              </a:rPr>
              <a:t>dummy data</a:t>
            </a:r>
            <a:r>
              <a:rPr lang="en-US" sz="3200" b="1" dirty="0">
                <a:solidFill>
                  <a:srgbClr val="000000"/>
                </a:solidFill>
              </a:rPr>
              <a:t>)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5" y="1801051"/>
            <a:ext cx="8802448" cy="46889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609848"/>
            <a:ext cx="9144000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kunduanindita</a:t>
            </a:r>
            <a:r>
              <a:rPr lang="en-US" sz="1200" dirty="0"/>
              <a:t>/ds1-intro-to-algo-asymptotic-analysis-insertion-sort-analysis</a:t>
            </a:r>
          </a:p>
        </p:txBody>
      </p:sp>
    </p:spTree>
    <p:extLst>
      <p:ext uri="{BB962C8B-B14F-4D97-AF65-F5344CB8AC3E}">
        <p14:creationId xmlns:p14="http://schemas.microsoft.com/office/powerpoint/2010/main" val="38586355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07442"/>
            <a:ext cx="9144000" cy="5178779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Best/Worst/Average Cases Scenarios II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3" y="1984537"/>
            <a:ext cx="6718052" cy="4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05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85110A-E6C2-49E0-8F5F-3F282799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6172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Best/Worst/Average Scenarios III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2171700"/>
            <a:ext cx="82296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Worst case:</a:t>
            </a:r>
            <a:endParaRPr sz="2400" b="1" dirty="0">
              <a:solidFill>
                <a:srgbClr val="00000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Is the upper bound of how bad a system can be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Mostly used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Often crucial to know: air traffic control or surgery</a:t>
            </a:r>
            <a:endParaRPr sz="2000" b="1" dirty="0">
              <a:solidFill>
                <a:srgbClr val="000000"/>
              </a:solidFill>
            </a:endParaRPr>
          </a:p>
          <a:p>
            <a:pPr marL="257175" indent="-257175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Average case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Considered as bad as worst case 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r>
              <a:rPr lang="en-US" sz="2000" b="1" dirty="0">
                <a:solidFill>
                  <a:srgbClr val="000000"/>
                </a:solidFill>
              </a:rPr>
              <a:t>Difficult to find rationally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43125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>
              <a:defRPr sz="4400" b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000000"/>
                </a:solidFill>
              </a:rPr>
              <a:t>Asymptotic Analysis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4294967295"/>
          </p:nvPr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None/>
            </a:pPr>
            <a:r>
              <a:rPr lang="en-US" sz="2400" b="1" dirty="0">
                <a:solidFill>
                  <a:schemeClr val="tx1"/>
                </a:solidFill>
              </a:rPr>
              <a:t>Refers to defining the mathematical bound/framing of an algorithm’s run-time performance.</a:t>
            </a:r>
          </a:p>
          <a:p>
            <a:pPr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</a:pPr>
            <a:r>
              <a:rPr lang="en-US" sz="2400" b="1" dirty="0">
                <a:solidFill>
                  <a:schemeClr val="tx1"/>
                </a:solidFill>
              </a:rPr>
              <a:t>Time required by an algorithm falls under three types: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Wingdings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Best:</a:t>
            </a:r>
            <a:r>
              <a:rPr lang="en-US" sz="2400" dirty="0">
                <a:solidFill>
                  <a:schemeClr val="tx1"/>
                </a:solidFill>
              </a:rPr>
              <a:t> Minimum time required for program execution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Wingdings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Average: </a:t>
            </a:r>
            <a:r>
              <a:rPr lang="en-US" sz="2400" dirty="0">
                <a:solidFill>
                  <a:schemeClr val="tx1"/>
                </a:solidFill>
              </a:rPr>
              <a:t>Average time required</a:t>
            </a:r>
          </a:p>
          <a:p>
            <a:pPr lvl="1" indent="-342900">
              <a:lnSpc>
                <a:spcPct val="120000"/>
              </a:lnSpc>
              <a:spcBef>
                <a:spcPts val="500"/>
              </a:spcBef>
              <a:buClr>
                <a:schemeClr val="accent3">
                  <a:lumOff val="44000"/>
                </a:schemeClr>
              </a:buClr>
              <a:buFont typeface="Wingdings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Worst: </a:t>
            </a:r>
            <a:r>
              <a:rPr lang="en-US" sz="2400" dirty="0">
                <a:solidFill>
                  <a:schemeClr val="tx1"/>
                </a:solidFill>
              </a:rPr>
              <a:t>Maximum time required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endParaRPr lang="en-US" sz="2000" b="1" dirty="0">
              <a:solidFill>
                <a:schemeClr val="tx1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chemeClr val="accent3">
                  <a:lumOff val="44000"/>
                </a:schemeClr>
              </a:buClr>
              <a:defRPr sz="2800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10102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8524</TotalTime>
  <Words>1591</Words>
  <Application>Microsoft Office PowerPoint</Application>
  <PresentationFormat>On-screen Show (4:3)</PresentationFormat>
  <Paragraphs>333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Candara</vt:lpstr>
      <vt:lpstr>Consolas</vt:lpstr>
      <vt:lpstr>Courier New</vt:lpstr>
      <vt:lpstr>Droid Serif</vt:lpstr>
      <vt:lpstr>Nunito Sans</vt:lpstr>
      <vt:lpstr>Symbol</vt:lpstr>
      <vt:lpstr>Times New Roman</vt:lpstr>
      <vt:lpstr>Wingdings</vt:lpstr>
      <vt:lpstr>Waveform</vt:lpstr>
      <vt:lpstr>PowerPoint Presentation</vt:lpstr>
      <vt:lpstr>Efficiency </vt:lpstr>
      <vt:lpstr>PowerPoint Presentation</vt:lpstr>
      <vt:lpstr>PowerPoint Presentation</vt:lpstr>
      <vt:lpstr>Binary Search: Repeated Results (dummy data)</vt:lpstr>
      <vt:lpstr>Best/Worst/Average Cases Scenarios II</vt:lpstr>
      <vt:lpstr>PowerPoint Presentation</vt:lpstr>
      <vt:lpstr>Best/Worst/Average Scenarios III</vt:lpstr>
      <vt:lpstr>Asymptotic Analysis</vt:lpstr>
      <vt:lpstr>Asymptotic Analysis: Goals</vt:lpstr>
      <vt:lpstr>PowerPoint Presentation</vt:lpstr>
      <vt:lpstr>Basic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Constant: Big O Notation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280</cp:revision>
  <dcterms:created xsi:type="dcterms:W3CDTF">2012-10-29T08:55:31Z</dcterms:created>
  <dcterms:modified xsi:type="dcterms:W3CDTF">2022-02-23T00:47:54Z</dcterms:modified>
</cp:coreProperties>
</file>