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8" r:id="rId3"/>
    <p:sldId id="264" r:id="rId4"/>
    <p:sldId id="260" r:id="rId5"/>
    <p:sldId id="265" r:id="rId6"/>
    <p:sldId id="266" r:id="rId7"/>
    <p:sldId id="267" r:id="rId8"/>
    <p:sldId id="268" r:id="rId9"/>
    <p:sldId id="270" r:id="rId10"/>
    <p:sldId id="269" r:id="rId11"/>
    <p:sldId id="271" r:id="rId12"/>
    <p:sldId id="272" r:id="rId13"/>
    <p:sldId id="273" r:id="rId14"/>
    <p:sldId id="261" r:id="rId15"/>
    <p:sldId id="262" r:id="rId16"/>
    <p:sldId id="263" r:id="rId17"/>
    <p:sldId id="274" r:id="rId18"/>
    <p:sldId id="275" r:id="rId19"/>
    <p:sldId id="286" r:id="rId20"/>
    <p:sldId id="276" r:id="rId21"/>
    <p:sldId id="277" r:id="rId22"/>
    <p:sldId id="278" r:id="rId23"/>
    <p:sldId id="279" r:id="rId24"/>
    <p:sldId id="280" r:id="rId25"/>
    <p:sldId id="281" r:id="rId26"/>
    <p:sldId id="282" r:id="rId27"/>
    <p:sldId id="283" r:id="rId28"/>
    <p:sldId id="284" r:id="rId29"/>
    <p:sldId id="288" r:id="rId30"/>
    <p:sldId id="293" r:id="rId31"/>
    <p:sldId id="290" r:id="rId32"/>
    <p:sldId id="292" r:id="rId33"/>
    <p:sldId id="296" r:id="rId34"/>
    <p:sldId id="294" r:id="rId35"/>
    <p:sldId id="295" r:id="rId36"/>
    <p:sldId id="297" r:id="rId37"/>
    <p:sldId id="302" r:id="rId38"/>
    <p:sldId id="303" r:id="rId39"/>
    <p:sldId id="298" r:id="rId40"/>
    <p:sldId id="305" r:id="rId41"/>
    <p:sldId id="299" r:id="rId42"/>
    <p:sldId id="300" r:id="rId43"/>
    <p:sldId id="301" r:id="rId44"/>
    <p:sldId id="306" r:id="rId45"/>
    <p:sldId id="307" r:id="rId46"/>
    <p:sldId id="308" r:id="rId47"/>
    <p:sldId id="310" r:id="rId48"/>
    <p:sldId id="311" r:id="rId49"/>
    <p:sldId id="312" r:id="rId50"/>
    <p:sldId id="309"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823132-FDD6-4FBE-AE52-4EBDA346D2D1}" type="datetimeFigureOut">
              <a:rPr lang="en-US" smtClean="0"/>
              <a:t>7/9/2020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6F99B4-E6AF-4163-BB9A-7A97D9EEBCB9}" type="slidenum">
              <a:rPr lang="en-US" smtClean="0"/>
              <a:t>‹#›</a:t>
            </a:fld>
            <a:endParaRPr lang="en-US"/>
          </a:p>
        </p:txBody>
      </p:sp>
    </p:spTree>
    <p:extLst>
      <p:ext uri="{BB962C8B-B14F-4D97-AF65-F5344CB8AC3E}">
        <p14:creationId xmlns:p14="http://schemas.microsoft.com/office/powerpoint/2010/main" val="127049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echquintal.com/openssl-commands-example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26"/>
          <p:cNvSpPr>
            <a:spLocks noGrp="1" noRot="1" noChangeAspect="1" noChangeArrowheads="1" noTextEdit="1"/>
          </p:cNvSpPr>
          <p:nvPr>
            <p:ph type="sldImg"/>
          </p:nvPr>
        </p:nvSpPr>
        <p:spPr>
          <a:xfrm>
            <a:off x="1143000" y="685800"/>
            <a:ext cx="4572000" cy="3429000"/>
          </a:xfrm>
          <a:ln/>
        </p:spPr>
      </p:sp>
      <p:sp>
        <p:nvSpPr>
          <p:cNvPr id="73731" name="Rectangle 1028"/>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Arial" pitchFamily="34" charset="0"/>
                <a:ea typeface="ＭＳ Ｐゴシック" pitchFamily="34" charset="-128"/>
              </a:rPr>
              <a:t>Let us now introduce some terminology from the area of cryptography that we will later use</a:t>
            </a:r>
          </a:p>
          <a:p>
            <a:r>
              <a:rPr lang="en-US" altLang="en-US" i="1">
                <a:latin typeface="Arial" pitchFamily="34" charset="0"/>
                <a:ea typeface="ＭＳ Ｐゴシック" pitchFamily="34" charset="-128"/>
              </a:rPr>
              <a:t>Plain text</a:t>
            </a:r>
            <a:r>
              <a:rPr lang="en-US" altLang="en-US">
                <a:latin typeface="Arial" pitchFamily="34" charset="0"/>
                <a:ea typeface="ＭＳ Ｐゴシック" pitchFamily="34" charset="-128"/>
              </a:rPr>
              <a:t> denotes a message before it is encoded (or that is encoded in a commonly accessible scheme, such as ASCII or ECBDIC).</a:t>
            </a:r>
          </a:p>
          <a:p>
            <a:r>
              <a:rPr lang="en-US" altLang="en-US" i="1">
                <a:latin typeface="Arial" pitchFamily="34" charset="0"/>
                <a:ea typeface="ＭＳ Ｐゴシック" pitchFamily="34" charset="-128"/>
              </a:rPr>
              <a:t>Cipher text</a:t>
            </a:r>
            <a:r>
              <a:rPr lang="en-US" altLang="en-US">
                <a:latin typeface="Arial" pitchFamily="34" charset="0"/>
                <a:ea typeface="ＭＳ Ｐゴシック" pitchFamily="34" charset="-128"/>
              </a:rPr>
              <a:t> denotes the message after it has been encoded. The encoded message can be represented as binary or as ASCII text, whatever is more appropriate to the means of transportation.</a:t>
            </a:r>
          </a:p>
          <a:p>
            <a:r>
              <a:rPr lang="en-US" altLang="en-US">
                <a:latin typeface="Arial" pitchFamily="34" charset="0"/>
                <a:ea typeface="ＭＳ Ｐゴシック" pitchFamily="34" charset="-128"/>
              </a:rPr>
              <a:t>A </a:t>
            </a:r>
            <a:r>
              <a:rPr lang="en-US" altLang="en-US" i="1">
                <a:latin typeface="Arial" pitchFamily="34" charset="0"/>
                <a:ea typeface="ＭＳ Ｐゴシック" pitchFamily="34" charset="-128"/>
              </a:rPr>
              <a:t>key</a:t>
            </a:r>
            <a:r>
              <a:rPr lang="en-US" altLang="en-US">
                <a:latin typeface="Arial" pitchFamily="34" charset="0"/>
                <a:ea typeface="ＭＳ Ｐゴシック" pitchFamily="34" charset="-128"/>
              </a:rPr>
              <a:t> is the information needed to convert the text from plain text into cipher text or vice versa.</a:t>
            </a:r>
          </a:p>
          <a:p>
            <a:r>
              <a:rPr lang="en-US" altLang="en-US">
                <a:latin typeface="Arial" pitchFamily="34" charset="0"/>
                <a:ea typeface="ＭＳ Ｐゴシック" pitchFamily="34" charset="-128"/>
              </a:rPr>
              <a:t>A </a:t>
            </a:r>
            <a:r>
              <a:rPr lang="en-US" altLang="en-US" i="1">
                <a:latin typeface="Arial" pitchFamily="34" charset="0"/>
                <a:ea typeface="ＭＳ Ｐゴシック" pitchFamily="34" charset="-128"/>
              </a:rPr>
              <a:t>function</a:t>
            </a:r>
            <a:r>
              <a:rPr lang="en-US" altLang="en-US">
                <a:latin typeface="Arial" pitchFamily="34" charset="0"/>
                <a:ea typeface="ＭＳ Ｐゴシック" pitchFamily="34" charset="-128"/>
              </a:rPr>
              <a:t> is the algorithm used for encryption or description. It usually takes the key and the plain text as input and produces the cipher text and vice versa.</a:t>
            </a:r>
          </a:p>
          <a:p>
            <a:r>
              <a:rPr lang="en-US" altLang="en-US">
                <a:latin typeface="Arial" pitchFamily="34" charset="0"/>
                <a:ea typeface="ＭＳ Ｐゴシック" pitchFamily="34" charset="-128"/>
              </a:rPr>
              <a:t>The </a:t>
            </a:r>
            <a:r>
              <a:rPr lang="en-US" altLang="en-US" i="1">
                <a:latin typeface="Arial" pitchFamily="34" charset="0"/>
                <a:ea typeface="ＭＳ Ｐゴシック" pitchFamily="34" charset="-128"/>
              </a:rPr>
              <a:t>key distribution service</a:t>
            </a:r>
            <a:r>
              <a:rPr lang="en-US" altLang="en-US">
                <a:latin typeface="Arial" pitchFamily="34" charset="0"/>
                <a:ea typeface="ＭＳ Ｐゴシック" pitchFamily="34" charset="-128"/>
              </a:rPr>
              <a:t> denotes a trustworthy service that hands out keys. If keys must not be publicly known (typically secret keys) the key distribution service is often not computerised. </a:t>
            </a:r>
          </a:p>
          <a:p>
            <a:r>
              <a:rPr lang="en-US" altLang="en-US">
                <a:latin typeface="Arial" pitchFamily="34" charset="0"/>
                <a:ea typeface="ＭＳ Ｐゴシック" pitchFamily="34" charset="-128"/>
              </a:rPr>
              <a:t>When I was doing my (compulsory) service in the army, I worked in a signal battalion where we also had to encrypt and decrypt telex messages. Although we had a radio data network in place, key distribution was done by motorbike messengers in order to make sure that keys were not obtained by the forces on the other side of the German wall.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p:cNvSpPr>
            <a:spLocks noGrp="1" noRot="1" noChangeAspect="1" noChangeArrowheads="1" noTextEdit="1"/>
          </p:cNvSpPr>
          <p:nvPr>
            <p:ph type="sldImg"/>
          </p:nvPr>
        </p:nvSpPr>
        <p:spPr>
          <a:xfrm>
            <a:off x="1141413" y="400050"/>
            <a:ext cx="4575175" cy="3432175"/>
          </a:xfrm>
          <a:ln/>
        </p:spPr>
      </p:sp>
      <p:sp>
        <p:nvSpPr>
          <p:cNvPr id="74755" name="Rectangle 2"/>
          <p:cNvSpPr>
            <a:spLocks noGrp="1" noChangeArrowheads="1"/>
          </p:cNvSpPr>
          <p:nvPr>
            <p:ph type="body" idx="1"/>
          </p:nvPr>
        </p:nvSpPr>
        <p:spPr>
          <a:xfrm>
            <a:off x="1045876" y="4352868"/>
            <a:ext cx="4770850" cy="347917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en-US">
              <a:latin typeface="Arial"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hlinkClick r:id="rId3"/>
              </a:rPr>
              <a:t>https://www.techquintal.com/openssl-commands-examples/</a:t>
            </a:r>
            <a:endParaRPr lang="en-GB"/>
          </a:p>
        </p:txBody>
      </p:sp>
      <p:sp>
        <p:nvSpPr>
          <p:cNvPr id="4" name="Slide Number Placeholder 3"/>
          <p:cNvSpPr>
            <a:spLocks noGrp="1"/>
          </p:cNvSpPr>
          <p:nvPr>
            <p:ph type="sldNum" sz="quarter" idx="10"/>
          </p:nvPr>
        </p:nvSpPr>
        <p:spPr/>
        <p:txBody>
          <a:bodyPr/>
          <a:lstStyle/>
          <a:p>
            <a:fld id="{306F99B4-E6AF-4163-BB9A-7A97D9EEBCB9}" type="slidenum">
              <a:rPr lang="en-US" smtClean="0"/>
              <a:t>28</a:t>
            </a:fld>
            <a:endParaRPr lang="en-US"/>
          </a:p>
        </p:txBody>
      </p:sp>
    </p:spTree>
    <p:extLst>
      <p:ext uri="{BB962C8B-B14F-4D97-AF65-F5344CB8AC3E}">
        <p14:creationId xmlns:p14="http://schemas.microsoft.com/office/powerpoint/2010/main" val="3882745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43000" y="685800"/>
            <a:ext cx="4572000" cy="3429000"/>
          </a:xfrm>
          <a:ln/>
        </p:spPr>
      </p:sp>
      <p:sp>
        <p:nvSpPr>
          <p:cNvPr id="78851"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Arial" pitchFamily="34" charset="0"/>
                <a:ea typeface="ＭＳ Ｐゴシック" pitchFamily="34" charset="-128"/>
              </a:rPr>
              <a:t>Public keys only give one way security (as opposed to two way security with secret keys).</a:t>
            </a:r>
          </a:p>
          <a:p>
            <a:r>
              <a:rPr lang="en-US" altLang="en-US">
                <a:latin typeface="Arial" pitchFamily="34" charset="0"/>
                <a:ea typeface="ＭＳ Ｐゴシック" pitchFamily="34" charset="-128"/>
              </a:rPr>
              <a:t>The idea of public keys is to have a pair of keys, one key for encryption and another one for decryption. It is the public key that will be used for encryption and the private key will be used for decryption. The public key will be published (e.g. on a Web page on in the signature of e-mails). Hence everybody can obtain the public key and use it to encrypt a message. To decrypt the message, however, the private key that matches with the public key will be needed. Hence only the owner of the private key can decrypt the message.</a:t>
            </a:r>
          </a:p>
          <a:p>
            <a:r>
              <a:rPr lang="en-US" altLang="en-US">
                <a:latin typeface="Arial" pitchFamily="34" charset="0"/>
                <a:ea typeface="ＭＳ Ｐゴシック" pitchFamily="34" charset="-128"/>
              </a:rPr>
              <a:t>Keys are generated in a way that it is computationally very hard to compute the private key from the public key.</a:t>
            </a:r>
          </a:p>
          <a:p>
            <a:r>
              <a:rPr lang="en-US" altLang="en-US">
                <a:latin typeface="Arial" pitchFamily="34" charset="0"/>
                <a:ea typeface="ＭＳ Ｐゴシック" pitchFamily="34" charset="-128"/>
              </a:rPr>
              <a:t>The advantage that public keys have over private keys is that they do not need a secure key distribution system (which can be very expensive). The disadvantages are that encryption and decryption is usually more complex with public keys than with secret keys and that the system only provides one-way security. Hence two pairs of keys are needed for security in both directions.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43000" y="685800"/>
            <a:ext cx="4572000" cy="3429000"/>
          </a:xfrm>
          <a:ln/>
        </p:spPr>
      </p:sp>
      <p:sp>
        <p:nvSpPr>
          <p:cNvPr id="79875"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Arial" pitchFamily="34" charset="0"/>
                <a:ea typeface="ＭＳ Ｐゴシック" pitchFamily="34" charset="-128"/>
              </a:rPr>
              <a:t>The recipient generates a pair of keys. and publishes the public key by a trusted service.</a:t>
            </a:r>
          </a:p>
          <a:p>
            <a:r>
              <a:rPr lang="en-US" altLang="en-US">
                <a:latin typeface="Arial" pitchFamily="34" charset="0"/>
                <a:ea typeface="ＭＳ Ｐゴシック" pitchFamily="34" charset="-128"/>
              </a:rPr>
              <a:t>The sender obtains the public key of a recipient and uses it to encode the message, then sends it to the recipient.</a:t>
            </a:r>
          </a:p>
          <a:p>
            <a:r>
              <a:rPr lang="en-US" altLang="en-US">
                <a:latin typeface="Arial" pitchFamily="34" charset="0"/>
                <a:ea typeface="ＭＳ Ｐゴシック" pitchFamily="34" charset="-128"/>
              </a:rPr>
              <a:t>The recipient decodes the message using the key that the recipient kept in private. In order to reply, the recipient uses the sender's public key and the recipient decodes the message with his or her private key.</a:t>
            </a:r>
          </a:p>
          <a:p>
            <a:r>
              <a:rPr lang="en-US" altLang="en-US">
                <a:latin typeface="Arial" pitchFamily="34" charset="0"/>
                <a:ea typeface="ＭＳ Ｐゴシック" pitchFamily="34" charset="-128"/>
              </a:rPr>
              <a:t>Information cannot be eavesdropped from messages that are captured as the eavesdropper does not have the private key to decode the message. Also messages cannot be tampered in a meaningful way as this would require to get the plain text message.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a:spLocks noGrp="1" noRot="1" noChangeAspect="1" noChangeArrowheads="1" noTextEdit="1"/>
          </p:cNvSpPr>
          <p:nvPr>
            <p:ph type="sldImg"/>
          </p:nvPr>
        </p:nvSpPr>
        <p:spPr>
          <a:xfrm>
            <a:off x="1141413" y="400050"/>
            <a:ext cx="4575175" cy="3432175"/>
          </a:xfrm>
          <a:ln/>
        </p:spPr>
      </p:sp>
      <p:sp>
        <p:nvSpPr>
          <p:cNvPr id="82947" name="Rectangle 2"/>
          <p:cNvSpPr>
            <a:spLocks noGrp="1" noChangeArrowheads="1"/>
          </p:cNvSpPr>
          <p:nvPr>
            <p:ph type="body" idx="1"/>
          </p:nvPr>
        </p:nvSpPr>
        <p:spPr>
          <a:xfrm>
            <a:off x="1045876" y="4352868"/>
            <a:ext cx="4770850" cy="347917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en-US">
              <a:latin typeface="Arial" pitchFamily="34"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43000" y="685800"/>
            <a:ext cx="4572000" cy="3429000"/>
          </a:xfrm>
          <a:ln/>
        </p:spPr>
      </p:sp>
      <p:sp>
        <p:nvSpPr>
          <p:cNvPr id="83971"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latin typeface="Arial" pitchFamily="34" charset="0"/>
                <a:ea typeface="ＭＳ Ｐゴシック" pitchFamily="34" charset="-128"/>
              </a:rPr>
              <a:t>PGP was developed by Philip Zimmermann [Wall93] and is an example of a public key system. </a:t>
            </a:r>
          </a:p>
          <a:p>
            <a:r>
              <a:rPr lang="en-US" altLang="en-US">
                <a:latin typeface="Arial" pitchFamily="34" charset="0"/>
                <a:ea typeface="ＭＳ Ｐゴシック" pitchFamily="34" charset="-128"/>
              </a:rPr>
              <a:t>PGP can be used encrypt e-mails and to provide digital signatures. It is now in the public domain and installed here at City on the CSD machines (try </a:t>
            </a:r>
            <a:r>
              <a:rPr lang="en-US" altLang="en-US">
                <a:latin typeface="Courier New" pitchFamily="49" charset="0"/>
                <a:ea typeface="ＭＳ Ｐゴシック" pitchFamily="34" charset="-128"/>
              </a:rPr>
              <a:t>man pgp</a:t>
            </a:r>
            <a:r>
              <a:rPr lang="en-US" altLang="en-US">
                <a:latin typeface="Arial" pitchFamily="34" charset="0"/>
                <a:ea typeface="ＭＳ Ｐゴシック" pitchFamily="34" charset="-128"/>
              </a:rPr>
              <a:t>).</a:t>
            </a:r>
          </a:p>
          <a:p>
            <a:r>
              <a:rPr lang="en-US" altLang="en-US">
                <a:latin typeface="Arial" pitchFamily="34" charset="0"/>
                <a:ea typeface="ＭＳ Ｐゴシック" pitchFamily="34" charset="-128"/>
              </a:rPr>
              <a:t>PGP can be used to generate a pair of keys (</a:t>
            </a:r>
            <a:r>
              <a:rPr lang="en-US" altLang="en-US">
                <a:latin typeface="Courier New" pitchFamily="49" charset="0"/>
                <a:ea typeface="ＭＳ Ｐゴシック" pitchFamily="34" charset="-128"/>
              </a:rPr>
              <a:t>pgp -kg</a:t>
            </a:r>
            <a:r>
              <a:rPr lang="en-US" altLang="en-US">
                <a:latin typeface="Arial" pitchFamily="34" charset="0"/>
                <a:ea typeface="ＭＳ Ｐゴシック" pitchFamily="34" charset="-128"/>
              </a:rPr>
              <a:t>)</a:t>
            </a:r>
          </a:p>
          <a:p>
            <a:r>
              <a:rPr lang="en-US" altLang="en-US">
                <a:latin typeface="Arial" pitchFamily="34" charset="0"/>
                <a:ea typeface="ＭＳ Ｐゴシック" pitchFamily="34" charset="-128"/>
              </a:rPr>
              <a:t>PGP simplifies the use of different public keys of different people by managing 'key rings' for them. Any public key of a user can be added to a key ring (</a:t>
            </a:r>
            <a:r>
              <a:rPr lang="en-US" altLang="en-US">
                <a:latin typeface="Courier New" pitchFamily="49" charset="0"/>
                <a:ea typeface="ＭＳ Ｐゴシック" pitchFamily="34" charset="-128"/>
              </a:rPr>
              <a:t>pgp -ka</a:t>
            </a:r>
            <a:r>
              <a:rPr lang="en-US" altLang="en-US">
                <a:latin typeface="Arial" pitchFamily="34" charset="0"/>
                <a:ea typeface="ＭＳ Ｐゴシック" pitchFamily="34" charset="-128"/>
              </a:rPr>
              <a:t>). The key can then be used by the user's name.</a:t>
            </a:r>
          </a:p>
          <a:p>
            <a:r>
              <a:rPr lang="en-US" altLang="en-US">
                <a:latin typeface="Arial" pitchFamily="34" charset="0"/>
                <a:ea typeface="ＭＳ Ｐゴシック" pitchFamily="34" charset="-128"/>
              </a:rPr>
              <a:t>Then PGP can be instructed to encrypt a text file using a public key from the key ring (</a:t>
            </a:r>
            <a:r>
              <a:rPr lang="en-US" altLang="en-US">
                <a:latin typeface="Courier New" pitchFamily="49" charset="0"/>
                <a:ea typeface="ＭＳ Ｐゴシック" pitchFamily="34" charset="-128"/>
              </a:rPr>
              <a:t>pgp -e </a:t>
            </a:r>
            <a:r>
              <a:rPr lang="en-US" altLang="en-US">
                <a:latin typeface="Arial" pitchFamily="34" charset="0"/>
                <a:ea typeface="ＭＳ Ｐゴシック" pitchFamily="34" charset="-128"/>
              </a:rPr>
              <a:t>for a binary and </a:t>
            </a:r>
            <a:r>
              <a:rPr lang="en-US" altLang="en-US">
                <a:latin typeface="Courier New" pitchFamily="49" charset="0"/>
                <a:ea typeface="ＭＳ Ｐゴシック" pitchFamily="34" charset="-128"/>
              </a:rPr>
              <a:t>pgp -ea </a:t>
            </a:r>
            <a:r>
              <a:rPr lang="en-US" altLang="en-US">
                <a:latin typeface="Arial" pitchFamily="34" charset="0"/>
                <a:ea typeface="ＭＳ Ｐゴシック" pitchFamily="34" charset="-128"/>
              </a:rPr>
              <a:t>for an ASCII file).</a:t>
            </a:r>
          </a:p>
          <a:p>
            <a:r>
              <a:rPr lang="en-US" altLang="en-US">
                <a:latin typeface="Arial" pitchFamily="34" charset="0"/>
                <a:ea typeface="ＭＳ Ｐゴシック" pitchFamily="34" charset="-128"/>
              </a:rPr>
              <a:t>If a user receives a message that is encrypted with the user's public key, PGP is also used to decrypt the message (</a:t>
            </a:r>
            <a:r>
              <a:rPr lang="en-US" altLang="en-US">
                <a:latin typeface="Courier New" pitchFamily="49" charset="0"/>
                <a:ea typeface="ＭＳ Ｐゴシック" pitchFamily="34" charset="-128"/>
              </a:rPr>
              <a:t>pgp -d</a:t>
            </a:r>
            <a:r>
              <a:rPr lang="en-US" altLang="en-US">
                <a:latin typeface="Arial" pitchFamily="34" charset="0"/>
                <a:ea typeface="ＭＳ Ｐゴシック" pitchFamily="34" charset="-128"/>
              </a:rPr>
              <a:t>).</a:t>
            </a:r>
          </a:p>
          <a:p>
            <a:r>
              <a:rPr lang="en-US" altLang="en-US">
                <a:latin typeface="Arial" pitchFamily="34" charset="0"/>
                <a:ea typeface="ＭＳ Ｐゴシック" pitchFamily="34" charset="-128"/>
              </a:rPr>
              <a:t>Unfortunately, PGP cannot be distributed commercially as it uses the idea of private and public keys which are controlled by the US government. As there is no distributor, commercially available training, and support the commercial relevance of the system is somewhat restricted.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06F99B4-E6AF-4163-BB9A-7A97D9EEBCB9}" type="slidenum">
              <a:rPr lang="en-US" smtClean="0"/>
              <a:t>47</a:t>
            </a:fld>
            <a:endParaRPr lang="en-US"/>
          </a:p>
        </p:txBody>
      </p:sp>
    </p:spTree>
    <p:extLst>
      <p:ext uri="{BB962C8B-B14F-4D97-AF65-F5344CB8AC3E}">
        <p14:creationId xmlns:p14="http://schemas.microsoft.com/office/powerpoint/2010/main" val="2773366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5265882-1D19-4410-B9F3-5E0578EFD1F2}" type="datetime1">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AFFE8C-6E81-44B4-86B6-1B6FFE8FAC0E}" type="datetime1">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A37F5A-A2EA-4A8D-9CD0-EB33A1582739}" type="datetime1">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533400"/>
            <a:ext cx="7772400" cy="609600"/>
          </a:xfrm>
        </p:spPr>
        <p:txBody>
          <a:bodyPr/>
          <a:lstStyle/>
          <a:p>
            <a:r>
              <a:rPr lang="en-US"/>
              <a:t>Click to edit Master title style</a:t>
            </a:r>
          </a:p>
        </p:txBody>
      </p:sp>
      <p:sp>
        <p:nvSpPr>
          <p:cNvPr id="3" name="Text Placeholder 2"/>
          <p:cNvSpPr>
            <a:spLocks noGrp="1"/>
          </p:cNvSpPr>
          <p:nvPr>
            <p:ph type="body" sz="half" idx="1"/>
          </p:nvPr>
        </p:nvSpPr>
        <p:spPr>
          <a:xfrm>
            <a:off x="838200" y="1447800"/>
            <a:ext cx="8116888"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8200" y="4000500"/>
            <a:ext cx="8116888"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ftr" sz="quarter" idx="10"/>
          </p:nvPr>
        </p:nvSpPr>
        <p:spPr/>
        <p:txBody>
          <a:bodyPr/>
          <a:lstStyle>
            <a:lvl1pPr>
              <a:defRPr/>
            </a:lvl1pPr>
          </a:lstStyle>
          <a:p>
            <a:pPr>
              <a:defRPr/>
            </a:pPr>
            <a:endParaRPr lang="en-US" altLang="en-US"/>
          </a:p>
        </p:txBody>
      </p:sp>
      <p:sp>
        <p:nvSpPr>
          <p:cNvPr id="6" name="Rectangle 12"/>
          <p:cNvSpPr>
            <a:spLocks noGrp="1" noChangeArrowheads="1"/>
          </p:cNvSpPr>
          <p:nvPr>
            <p:ph type="sldNum" sz="quarter" idx="11"/>
          </p:nvPr>
        </p:nvSpPr>
        <p:spPr/>
        <p:txBody>
          <a:bodyPr/>
          <a:lstStyle>
            <a:lvl1pPr>
              <a:defRPr/>
            </a:lvl1pPr>
          </a:lstStyle>
          <a:p>
            <a:pPr>
              <a:defRPr/>
            </a:pPr>
            <a:fld id="{55AF41A1-8E41-4370-9316-B45719BCC9D3}" type="slidenum">
              <a:rPr lang="en-US" altLang="en-US"/>
              <a:pPr>
                <a:defRPr/>
              </a:pPr>
              <a:t>‹#›</a:t>
            </a:fld>
            <a:endParaRPr lang="en-US" altLang="en-US"/>
          </a:p>
        </p:txBody>
      </p:sp>
      <p:sp>
        <p:nvSpPr>
          <p:cNvPr id="7" name="Rectangle 13"/>
          <p:cNvSpPr>
            <a:spLocks noGrp="1" noChangeArrowheads="1"/>
          </p:cNvSpPr>
          <p:nvPr>
            <p:ph type="dt" sz="half" idx="12"/>
          </p:nvPr>
        </p:nvSpPr>
        <p:spPr/>
        <p:txBody>
          <a:bodyPr/>
          <a:lstStyle>
            <a:lvl1pPr>
              <a:defRPr/>
            </a:lvl1pPr>
          </a:lstStyle>
          <a:p>
            <a:pPr>
              <a:defRPr/>
            </a:pPr>
            <a:fld id="{2496D96F-4E0C-4A22-8737-DE8F12D597C5}" type="datetime1">
              <a:rPr lang="en-US" altLang="en-US" smtClean="0"/>
              <a:t>7/9/2020</a:t>
            </a:fld>
            <a:endParaRPr lang="en-US" altLang="en-US"/>
          </a:p>
        </p:txBody>
      </p:sp>
    </p:spTree>
    <p:extLst>
      <p:ext uri="{BB962C8B-B14F-4D97-AF65-F5344CB8AC3E}">
        <p14:creationId xmlns:p14="http://schemas.microsoft.com/office/powerpoint/2010/main" val="33517931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3E9059-B2CD-410B-951B-ECF6AE4E98CB}" type="datetime1">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C1F1C-9335-4305-8005-1756D8B7A812}" type="datetime1">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2128FF-61BA-453E-97F2-2C4C784C22DC}" type="datetime1">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D5F008-A533-4186-A26B-786A76AECAA6}" type="datetime1">
              <a:rPr lang="en-US" smtClean="0"/>
              <a:t>7/9/2020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3C9CF1-8969-446F-A18D-A6AD2AF3301D}" type="datetime1">
              <a:rPr lang="en-US" smtClean="0"/>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29468-73A0-40B8-BF57-78965B487EE2}" type="datetime1">
              <a:rPr lang="en-US" smtClean="0"/>
              <a:t>7/9/2020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81D06C-5D32-4415-B75A-46B65C265CD9}" type="datetime1">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BDC0C0-547F-4ADD-9075-371361A8C91C}" type="datetime1">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3B5BA-2E65-4C1C-BC6F-41C33A01D030}" type="datetime1">
              <a:rPr lang="en-US" smtClean="0"/>
              <a:t>7/9/2020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hattered.io/" TargetMode="External"/><Relationship Id="rId2" Type="http://schemas.openxmlformats.org/officeDocument/2006/relationships/hyperlink" Target="https://security.googleblog.com/2017/02/announcing-first-sha1-collisio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reverse-hash-lookup.online-domain-tools.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Enigma_machine"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Cryptography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6871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cipher</a:t>
            </a:r>
          </a:p>
        </p:txBody>
      </p:sp>
      <p:sp>
        <p:nvSpPr>
          <p:cNvPr id="5" name="Content Placeholder 4"/>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r>
              <a:rPr lang="en-US" dirty="0"/>
              <a:t>Pros – Fast, Low error propagation</a:t>
            </a:r>
          </a:p>
          <a:p>
            <a:r>
              <a:rPr lang="en-US" dirty="0"/>
              <a:t>Cons – Less Diffusion, Susceptible to malicious inserts and modifications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621" y="1295400"/>
            <a:ext cx="7619047" cy="2667000"/>
          </a:xfrm>
          <a:prstGeom prst="rect">
            <a:avLst/>
          </a:prstGeom>
        </p:spPr>
      </p:pic>
    </p:spTree>
    <p:extLst>
      <p:ext uri="{BB962C8B-B14F-4D97-AF65-F5344CB8AC3E}">
        <p14:creationId xmlns:p14="http://schemas.microsoft.com/office/powerpoint/2010/main" val="989242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cipher</a:t>
            </a:r>
          </a:p>
        </p:txBody>
      </p:sp>
      <p:sp>
        <p:nvSpPr>
          <p:cNvPr id="5" name="Content Placeholder 4"/>
          <p:cNvSpPr>
            <a:spLocks noGrp="1"/>
          </p:cNvSpPr>
          <p:nvPr>
            <p:ph idx="1"/>
          </p:nvPr>
        </p:nvSpPr>
        <p:spPr/>
        <p:txBody>
          <a:bodyPr>
            <a:normAutofit/>
          </a:bodyPr>
          <a:lstStyle/>
          <a:p>
            <a:endParaRPr lang="si-LK" dirty="0"/>
          </a:p>
          <a:p>
            <a:endParaRPr lang="si-LK" dirty="0"/>
          </a:p>
          <a:p>
            <a:endParaRPr lang="si-LK" dirty="0"/>
          </a:p>
          <a:p>
            <a:endParaRPr lang="si-LK" dirty="0"/>
          </a:p>
          <a:p>
            <a:endParaRPr lang="si-LK" dirty="0"/>
          </a:p>
          <a:p>
            <a:r>
              <a:rPr lang="en-US" dirty="0"/>
              <a:t>Pros – Diffusion, Immunity to insertion</a:t>
            </a:r>
          </a:p>
          <a:p>
            <a:r>
              <a:rPr lang="en-US" dirty="0"/>
              <a:t>Cons – Error propagation, slow</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314" y="1600200"/>
            <a:ext cx="3317736" cy="2814637"/>
          </a:xfrm>
          <a:prstGeom prst="rect">
            <a:avLst/>
          </a:prstGeom>
        </p:spPr>
      </p:pic>
    </p:spTree>
    <p:extLst>
      <p:ext uri="{BB962C8B-B14F-4D97-AF65-F5344CB8AC3E}">
        <p14:creationId xmlns:p14="http://schemas.microsoft.com/office/powerpoint/2010/main" val="1173374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Unconditional Vs. Computational security</a:t>
            </a:r>
          </a:p>
        </p:txBody>
      </p:sp>
      <p:sp>
        <p:nvSpPr>
          <p:cNvPr id="3" name="Content Placeholder 2"/>
          <p:cNvSpPr>
            <a:spLocks noGrp="1"/>
          </p:cNvSpPr>
          <p:nvPr>
            <p:ph idx="1"/>
          </p:nvPr>
        </p:nvSpPr>
        <p:spPr/>
        <p:txBody>
          <a:bodyPr/>
          <a:lstStyle/>
          <a:p>
            <a:r>
              <a:rPr lang="en-US" b="1" dirty="0"/>
              <a:t>Unconditional security</a:t>
            </a:r>
            <a:r>
              <a:rPr lang="en-US" dirty="0"/>
              <a:t> – Cipher can’t be broken irrespective of the computational power/time available</a:t>
            </a:r>
          </a:p>
          <a:p>
            <a:r>
              <a:rPr lang="en-US" b="1" dirty="0"/>
              <a:t>Computational security</a:t>
            </a:r>
            <a:r>
              <a:rPr lang="en-US" dirty="0"/>
              <a:t> – Cipher can be broken using a brute force attack. However, it would take a very (very) long time to do so</a:t>
            </a:r>
          </a:p>
        </p:txBody>
      </p:sp>
    </p:spTree>
    <p:extLst>
      <p:ext uri="{BB962C8B-B14F-4D97-AF65-F5344CB8AC3E}">
        <p14:creationId xmlns:p14="http://schemas.microsoft.com/office/powerpoint/2010/main" val="125608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Brute-force attack</a:t>
            </a:r>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7951720"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4115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a:t>Cryptography basics</a:t>
            </a:r>
          </a:p>
        </p:txBody>
      </p:sp>
      <p:sp>
        <p:nvSpPr>
          <p:cNvPr id="13315" name="Rectangle 6"/>
          <p:cNvSpPr>
            <a:spLocks noChangeArrowheads="1"/>
          </p:cNvSpPr>
          <p:nvPr/>
        </p:nvSpPr>
        <p:spPr bwMode="auto">
          <a:xfrm>
            <a:off x="2286000" y="4648200"/>
            <a:ext cx="990600" cy="762000"/>
          </a:xfrm>
          <a:prstGeom prst="rect">
            <a:avLst/>
          </a:prstGeom>
          <a:solidFill>
            <a:srgbClr val="FF99CC"/>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99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US" altLang="en-US" sz="2800">
                <a:latin typeface="Times" charset="0"/>
              </a:rPr>
              <a:t>E</a:t>
            </a:r>
          </a:p>
        </p:txBody>
      </p:sp>
      <p:sp>
        <p:nvSpPr>
          <p:cNvPr id="13316" name="Rectangle 7"/>
          <p:cNvSpPr>
            <a:spLocks noChangeArrowheads="1"/>
          </p:cNvSpPr>
          <p:nvPr/>
        </p:nvSpPr>
        <p:spPr bwMode="auto">
          <a:xfrm>
            <a:off x="5715000" y="4648200"/>
            <a:ext cx="990600" cy="762000"/>
          </a:xfrm>
          <a:prstGeom prst="rect">
            <a:avLst/>
          </a:prstGeom>
          <a:solidFill>
            <a:srgbClr val="99CCFF"/>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US" altLang="en-US" sz="2800">
                <a:latin typeface="Times" charset="0"/>
              </a:rPr>
              <a:t>D</a:t>
            </a:r>
          </a:p>
        </p:txBody>
      </p:sp>
      <p:cxnSp>
        <p:nvCxnSpPr>
          <p:cNvPr id="13317" name="AutoShape 8"/>
          <p:cNvCxnSpPr>
            <a:cxnSpLocks noChangeShapeType="1"/>
            <a:stCxn id="13315" idx="3"/>
            <a:endCxn id="13316" idx="1"/>
          </p:cNvCxnSpPr>
          <p:nvPr/>
        </p:nvCxnSpPr>
        <p:spPr bwMode="auto">
          <a:xfrm>
            <a:off x="3276600" y="5029200"/>
            <a:ext cx="24384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18" name="Text Box 11"/>
          <p:cNvSpPr txBox="1">
            <a:spLocks noChangeArrowheads="1"/>
          </p:cNvSpPr>
          <p:nvPr/>
        </p:nvSpPr>
        <p:spPr bwMode="auto">
          <a:xfrm>
            <a:off x="3733800" y="4495801"/>
            <a:ext cx="15179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400">
                <a:latin typeface="Times" charset="0"/>
              </a:rPr>
              <a:t>C=E(P,K</a:t>
            </a:r>
            <a:r>
              <a:rPr lang="en-US" altLang="en-US" sz="2400" baseline="-25000">
                <a:latin typeface="Times" charset="0"/>
              </a:rPr>
              <a:t>E</a:t>
            </a:r>
            <a:r>
              <a:rPr lang="en-US" altLang="en-US" sz="2400">
                <a:latin typeface="Times" charset="0"/>
              </a:rPr>
              <a:t>)</a:t>
            </a:r>
          </a:p>
        </p:txBody>
      </p:sp>
      <p:sp>
        <p:nvSpPr>
          <p:cNvPr id="13319" name="Text Box 12"/>
          <p:cNvSpPr txBox="1">
            <a:spLocks noChangeArrowheads="1"/>
          </p:cNvSpPr>
          <p:nvPr/>
        </p:nvSpPr>
        <p:spPr bwMode="auto">
          <a:xfrm>
            <a:off x="838200" y="48006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400">
                <a:latin typeface="Times" charset="0"/>
              </a:rPr>
              <a:t>P</a:t>
            </a:r>
          </a:p>
        </p:txBody>
      </p:sp>
      <p:cxnSp>
        <p:nvCxnSpPr>
          <p:cNvPr id="13320" name="AutoShape 13"/>
          <p:cNvCxnSpPr>
            <a:cxnSpLocks noChangeShapeType="1"/>
            <a:stCxn id="13319" idx="3"/>
            <a:endCxn id="13315" idx="1"/>
          </p:cNvCxnSpPr>
          <p:nvPr/>
        </p:nvCxnSpPr>
        <p:spPr bwMode="auto">
          <a:xfrm flipV="1">
            <a:off x="1194388" y="5029200"/>
            <a:ext cx="1091612" cy="223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21" name="Text Box 14"/>
          <p:cNvSpPr txBox="1">
            <a:spLocks noChangeArrowheads="1"/>
          </p:cNvSpPr>
          <p:nvPr/>
        </p:nvSpPr>
        <p:spPr bwMode="auto">
          <a:xfrm>
            <a:off x="7848600" y="48006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400">
                <a:latin typeface="Times" charset="0"/>
              </a:rPr>
              <a:t>P</a:t>
            </a:r>
          </a:p>
        </p:txBody>
      </p:sp>
      <p:cxnSp>
        <p:nvCxnSpPr>
          <p:cNvPr id="13322" name="AutoShape 15"/>
          <p:cNvCxnSpPr>
            <a:cxnSpLocks noChangeShapeType="1"/>
            <a:stCxn id="13316" idx="3"/>
            <a:endCxn id="13321" idx="1"/>
          </p:cNvCxnSpPr>
          <p:nvPr/>
        </p:nvCxnSpPr>
        <p:spPr bwMode="auto">
          <a:xfrm>
            <a:off x="6705600" y="5029200"/>
            <a:ext cx="1143000" cy="223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23" name="Text Box 16"/>
          <p:cNvSpPr txBox="1">
            <a:spLocks noChangeArrowheads="1"/>
          </p:cNvSpPr>
          <p:nvPr/>
        </p:nvSpPr>
        <p:spPr bwMode="auto">
          <a:xfrm>
            <a:off x="2514601" y="3810001"/>
            <a:ext cx="5325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400">
                <a:latin typeface="Times" charset="0"/>
              </a:rPr>
              <a:t>K</a:t>
            </a:r>
            <a:r>
              <a:rPr lang="en-US" altLang="en-US" sz="2400" baseline="-25000">
                <a:latin typeface="Times" charset="0"/>
              </a:rPr>
              <a:t>E</a:t>
            </a:r>
            <a:endParaRPr lang="en-US" altLang="en-US" sz="2400">
              <a:latin typeface="Times" charset="0"/>
            </a:endParaRPr>
          </a:p>
        </p:txBody>
      </p:sp>
      <p:sp>
        <p:nvSpPr>
          <p:cNvPr id="13324" name="Text Box 17"/>
          <p:cNvSpPr txBox="1">
            <a:spLocks noChangeArrowheads="1"/>
          </p:cNvSpPr>
          <p:nvPr/>
        </p:nvSpPr>
        <p:spPr bwMode="auto">
          <a:xfrm>
            <a:off x="5936274" y="3810001"/>
            <a:ext cx="5549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400">
                <a:latin typeface="Times" charset="0"/>
              </a:rPr>
              <a:t>K</a:t>
            </a:r>
            <a:r>
              <a:rPr lang="en-US" altLang="en-US" sz="2400" baseline="-25000">
                <a:latin typeface="Times" charset="0"/>
              </a:rPr>
              <a:t>D</a:t>
            </a:r>
            <a:endParaRPr lang="en-US" altLang="en-US" sz="2400">
              <a:latin typeface="Times" charset="0"/>
            </a:endParaRPr>
          </a:p>
        </p:txBody>
      </p:sp>
      <p:cxnSp>
        <p:nvCxnSpPr>
          <p:cNvPr id="13325" name="AutoShape 18"/>
          <p:cNvCxnSpPr>
            <a:cxnSpLocks noChangeShapeType="1"/>
            <a:stCxn id="13323" idx="2"/>
            <a:endCxn id="13315" idx="0"/>
          </p:cNvCxnSpPr>
          <p:nvPr/>
        </p:nvCxnSpPr>
        <p:spPr bwMode="auto">
          <a:xfrm>
            <a:off x="2780860" y="4271666"/>
            <a:ext cx="440" cy="37653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6" name="AutoShape 19"/>
          <p:cNvCxnSpPr>
            <a:cxnSpLocks noChangeShapeType="1"/>
            <a:stCxn id="13324" idx="2"/>
            <a:endCxn id="13316" idx="0"/>
          </p:cNvCxnSpPr>
          <p:nvPr/>
        </p:nvCxnSpPr>
        <p:spPr bwMode="auto">
          <a:xfrm flipH="1">
            <a:off x="6210300" y="4271666"/>
            <a:ext cx="3454" cy="37653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327" name="Group 31"/>
          <p:cNvGrpSpPr>
            <a:grpSpLocks/>
          </p:cNvGrpSpPr>
          <p:nvPr/>
        </p:nvGrpSpPr>
        <p:grpSpPr bwMode="auto">
          <a:xfrm>
            <a:off x="3657600" y="5143500"/>
            <a:ext cx="1676400" cy="533400"/>
            <a:chOff x="2256" y="2112"/>
            <a:chExt cx="1056" cy="336"/>
          </a:xfrm>
        </p:grpSpPr>
        <p:sp>
          <p:nvSpPr>
            <p:cNvPr id="13344" name="Rectangle 20" descr="Dark vertical"/>
            <p:cNvSpPr>
              <a:spLocks noChangeArrowheads="1"/>
            </p:cNvSpPr>
            <p:nvPr/>
          </p:nvSpPr>
          <p:spPr bwMode="auto">
            <a:xfrm>
              <a:off x="2256" y="2112"/>
              <a:ext cx="1056" cy="336"/>
            </a:xfrm>
            <a:prstGeom prst="rect">
              <a:avLst/>
            </a:prstGeom>
            <a:pattFill prst="dkVert">
              <a:fgClr>
                <a:srgbClr val="FFFF99"/>
              </a:fgClr>
              <a:bgClr>
                <a:schemeClr val="tx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endParaRPr lang="en-US" altLang="en-US" sz="2400">
                <a:latin typeface="Times" charset="0"/>
              </a:endParaRPr>
            </a:p>
          </p:txBody>
        </p:sp>
        <p:sp>
          <p:nvSpPr>
            <p:cNvPr id="13345" name="Rectangle 22"/>
            <p:cNvSpPr>
              <a:spLocks noChangeArrowheads="1"/>
            </p:cNvSpPr>
            <p:nvPr/>
          </p:nvSpPr>
          <p:spPr bwMode="auto">
            <a:xfrm>
              <a:off x="2415" y="2184"/>
              <a:ext cx="739" cy="19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bIns="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US" altLang="en-US" sz="2000">
                  <a:latin typeface="Times" charset="0"/>
                </a:rPr>
                <a:t>Ciphertext</a:t>
              </a:r>
            </a:p>
          </p:txBody>
        </p:sp>
      </p:grpSp>
      <p:grpSp>
        <p:nvGrpSpPr>
          <p:cNvPr id="13328" name="Group 27"/>
          <p:cNvGrpSpPr>
            <a:grpSpLocks/>
          </p:cNvGrpSpPr>
          <p:nvPr/>
        </p:nvGrpSpPr>
        <p:grpSpPr bwMode="auto">
          <a:xfrm>
            <a:off x="7086600" y="5143500"/>
            <a:ext cx="1676400" cy="533400"/>
            <a:chOff x="4416" y="2160"/>
            <a:chExt cx="1056" cy="336"/>
          </a:xfrm>
        </p:grpSpPr>
        <p:sp>
          <p:nvSpPr>
            <p:cNvPr id="13342" name="Rectangle 25"/>
            <p:cNvSpPr>
              <a:spLocks noChangeArrowheads="1"/>
            </p:cNvSpPr>
            <p:nvPr/>
          </p:nvSpPr>
          <p:spPr bwMode="auto">
            <a:xfrm>
              <a:off x="4416" y="2160"/>
              <a:ext cx="1056" cy="33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endParaRPr lang="en-US" altLang="en-US" sz="2400">
                <a:latin typeface="Times" charset="0"/>
              </a:endParaRPr>
            </a:p>
          </p:txBody>
        </p:sp>
        <p:sp>
          <p:nvSpPr>
            <p:cNvPr id="13343" name="Rectangle 26"/>
            <p:cNvSpPr>
              <a:spLocks noChangeArrowheads="1"/>
            </p:cNvSpPr>
            <p:nvPr/>
          </p:nvSpPr>
          <p:spPr bwMode="auto">
            <a:xfrm>
              <a:off x="4601" y="2203"/>
              <a:ext cx="689"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US" altLang="en-US" sz="2000">
                  <a:latin typeface="Times" charset="0"/>
                </a:rPr>
                <a:t>Plaintext</a:t>
              </a:r>
            </a:p>
          </p:txBody>
        </p:sp>
      </p:grpSp>
      <p:grpSp>
        <p:nvGrpSpPr>
          <p:cNvPr id="13329" name="Group 28"/>
          <p:cNvGrpSpPr>
            <a:grpSpLocks/>
          </p:cNvGrpSpPr>
          <p:nvPr/>
        </p:nvGrpSpPr>
        <p:grpSpPr bwMode="auto">
          <a:xfrm>
            <a:off x="304800" y="5143500"/>
            <a:ext cx="1676400" cy="533400"/>
            <a:chOff x="4416" y="2160"/>
            <a:chExt cx="1056" cy="336"/>
          </a:xfrm>
        </p:grpSpPr>
        <p:sp>
          <p:nvSpPr>
            <p:cNvPr id="13340" name="Rectangle 29"/>
            <p:cNvSpPr>
              <a:spLocks noChangeArrowheads="1"/>
            </p:cNvSpPr>
            <p:nvPr/>
          </p:nvSpPr>
          <p:spPr bwMode="auto">
            <a:xfrm>
              <a:off x="4416" y="2160"/>
              <a:ext cx="1056" cy="33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endParaRPr lang="en-US" altLang="en-US" sz="2400">
                <a:latin typeface="Times" charset="0"/>
              </a:endParaRPr>
            </a:p>
          </p:txBody>
        </p:sp>
        <p:sp>
          <p:nvSpPr>
            <p:cNvPr id="13341" name="Rectangle 30"/>
            <p:cNvSpPr>
              <a:spLocks noChangeArrowheads="1"/>
            </p:cNvSpPr>
            <p:nvPr/>
          </p:nvSpPr>
          <p:spPr bwMode="auto">
            <a:xfrm>
              <a:off x="4601" y="2203"/>
              <a:ext cx="689"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US" altLang="en-US" sz="2000">
                  <a:latin typeface="Times" charset="0"/>
                </a:rPr>
                <a:t>Plaintext</a:t>
              </a:r>
            </a:p>
          </p:txBody>
        </p:sp>
      </p:grpSp>
      <p:sp>
        <p:nvSpPr>
          <p:cNvPr id="13330" name="AutoShape 32"/>
          <p:cNvSpPr>
            <a:spLocks/>
          </p:cNvSpPr>
          <p:nvPr/>
        </p:nvSpPr>
        <p:spPr bwMode="auto">
          <a:xfrm rot="-5400000">
            <a:off x="2301082" y="3825082"/>
            <a:ext cx="274637" cy="4267200"/>
          </a:xfrm>
          <a:prstGeom prst="leftBrace">
            <a:avLst>
              <a:gd name="adj1" fmla="val 12951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charset="0"/>
            </a:endParaRPr>
          </a:p>
        </p:txBody>
      </p:sp>
      <p:sp>
        <p:nvSpPr>
          <p:cNvPr id="13331" name="AutoShape 33"/>
          <p:cNvSpPr>
            <a:spLocks/>
          </p:cNvSpPr>
          <p:nvPr/>
        </p:nvSpPr>
        <p:spPr bwMode="auto">
          <a:xfrm rot="-5400000">
            <a:off x="6530182" y="3863182"/>
            <a:ext cx="274637" cy="4191000"/>
          </a:xfrm>
          <a:prstGeom prst="leftBrace">
            <a:avLst>
              <a:gd name="adj1" fmla="val 12720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charset="0"/>
            </a:endParaRPr>
          </a:p>
        </p:txBody>
      </p:sp>
      <p:sp>
        <p:nvSpPr>
          <p:cNvPr id="13332" name="Text Box 34"/>
          <p:cNvSpPr txBox="1">
            <a:spLocks noChangeArrowheads="1"/>
          </p:cNvSpPr>
          <p:nvPr/>
        </p:nvSpPr>
        <p:spPr bwMode="auto">
          <a:xfrm>
            <a:off x="1752600" y="6096000"/>
            <a:ext cx="13227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latin typeface="Times" charset="0"/>
              </a:rPr>
              <a:t>Encryption</a:t>
            </a:r>
          </a:p>
        </p:txBody>
      </p:sp>
      <p:sp>
        <p:nvSpPr>
          <p:cNvPr id="13333" name="Text Box 35"/>
          <p:cNvSpPr txBox="1">
            <a:spLocks noChangeArrowheads="1"/>
          </p:cNvSpPr>
          <p:nvPr/>
        </p:nvSpPr>
        <p:spPr bwMode="auto">
          <a:xfrm>
            <a:off x="5943600" y="6096000"/>
            <a:ext cx="13372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latin typeface="Times" charset="0"/>
              </a:rPr>
              <a:t>Decryption</a:t>
            </a:r>
          </a:p>
        </p:txBody>
      </p:sp>
      <p:sp>
        <p:nvSpPr>
          <p:cNvPr id="13334" name="Text Box 36"/>
          <p:cNvSpPr txBox="1">
            <a:spLocks noChangeArrowheads="1"/>
          </p:cNvSpPr>
          <p:nvPr/>
        </p:nvSpPr>
        <p:spPr bwMode="auto">
          <a:xfrm>
            <a:off x="598322" y="4114801"/>
            <a:ext cx="132279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r">
              <a:spcBef>
                <a:spcPct val="0"/>
              </a:spcBef>
              <a:buFontTx/>
              <a:buNone/>
            </a:pPr>
            <a:r>
              <a:rPr lang="en-US" altLang="en-US" sz="2000">
                <a:latin typeface="Times" charset="0"/>
              </a:rPr>
              <a:t>Encryption</a:t>
            </a:r>
            <a:br>
              <a:rPr lang="en-US" altLang="en-US" sz="2000">
                <a:latin typeface="Times" charset="0"/>
              </a:rPr>
            </a:br>
            <a:r>
              <a:rPr lang="en-US" altLang="en-US" sz="2000">
                <a:latin typeface="Times" charset="0"/>
              </a:rPr>
              <a:t>key</a:t>
            </a:r>
          </a:p>
        </p:txBody>
      </p:sp>
      <p:cxnSp>
        <p:nvCxnSpPr>
          <p:cNvPr id="13335" name="AutoShape 37"/>
          <p:cNvCxnSpPr>
            <a:cxnSpLocks noChangeShapeType="1"/>
            <a:stCxn id="13334" idx="3"/>
            <a:endCxn id="13323" idx="1"/>
          </p:cNvCxnSpPr>
          <p:nvPr/>
        </p:nvCxnSpPr>
        <p:spPr bwMode="auto">
          <a:xfrm flipV="1">
            <a:off x="1921120" y="4040834"/>
            <a:ext cx="593481" cy="427910"/>
          </a:xfrm>
          <a:prstGeom prst="curvedConnector3">
            <a:avLst>
              <a:gd name="adj1" fmla="val 50000"/>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36" name="Text Box 38"/>
          <p:cNvSpPr txBox="1">
            <a:spLocks noChangeArrowheads="1"/>
          </p:cNvSpPr>
          <p:nvPr/>
        </p:nvSpPr>
        <p:spPr bwMode="auto">
          <a:xfrm>
            <a:off x="7391400" y="4114801"/>
            <a:ext cx="13372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latin typeface="Times" charset="0"/>
              </a:rPr>
              <a:t>Decryption</a:t>
            </a:r>
            <a:br>
              <a:rPr lang="en-US" altLang="en-US" sz="2000">
                <a:latin typeface="Times" charset="0"/>
              </a:rPr>
            </a:br>
            <a:r>
              <a:rPr lang="en-US" altLang="en-US" sz="2000">
                <a:latin typeface="Times" charset="0"/>
              </a:rPr>
              <a:t>key</a:t>
            </a:r>
          </a:p>
        </p:txBody>
      </p:sp>
      <p:cxnSp>
        <p:nvCxnSpPr>
          <p:cNvPr id="13337" name="AutoShape 39"/>
          <p:cNvCxnSpPr>
            <a:cxnSpLocks noChangeShapeType="1"/>
            <a:stCxn id="13336" idx="1"/>
            <a:endCxn id="13324" idx="3"/>
          </p:cNvCxnSpPr>
          <p:nvPr/>
        </p:nvCxnSpPr>
        <p:spPr bwMode="auto">
          <a:xfrm rot="10800000">
            <a:off x="6491234" y="4040834"/>
            <a:ext cx="900166" cy="427910"/>
          </a:xfrm>
          <a:prstGeom prst="curvedConnector3">
            <a:avLst>
              <a:gd name="adj1" fmla="val 50000"/>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45" name="Rectangle 40"/>
          <p:cNvSpPr>
            <a:spLocks noGrp="1" noChangeArrowheads="1"/>
          </p:cNvSpPr>
          <p:nvPr>
            <p:ph type="body" sz="half" idx="1"/>
          </p:nvPr>
        </p:nvSpPr>
        <p:spPr>
          <a:xfrm>
            <a:off x="838200" y="1447800"/>
            <a:ext cx="8116766" cy="2400300"/>
          </a:xfrm>
        </p:spPr>
        <p:txBody>
          <a:bodyPr rtlCol="0">
            <a:normAutofit lnSpcReduction="10000"/>
          </a:bodyPr>
          <a:lstStyle/>
          <a:p>
            <a:pPr eaLnBrk="1" fontAlgn="auto" hangingPunct="1">
              <a:spcAft>
                <a:spcPts val="0"/>
              </a:spcAft>
              <a:defRPr/>
            </a:pPr>
            <a:r>
              <a:rPr lang="en-US" altLang="en-US" sz="2400"/>
              <a:t>Algorithms (E, D) are widely known</a:t>
            </a:r>
          </a:p>
          <a:p>
            <a:pPr eaLnBrk="1" fontAlgn="auto" hangingPunct="1">
              <a:spcAft>
                <a:spcPts val="0"/>
              </a:spcAft>
              <a:defRPr/>
            </a:pPr>
            <a:r>
              <a:rPr lang="en-US" altLang="en-US" sz="2400"/>
              <a:t>Keys (K</a:t>
            </a:r>
            <a:r>
              <a:rPr lang="en-US" altLang="en-US" sz="2400" baseline="-25000"/>
              <a:t>E</a:t>
            </a:r>
            <a:r>
              <a:rPr lang="en-US" altLang="en-US" sz="2400"/>
              <a:t>, K</a:t>
            </a:r>
            <a:r>
              <a:rPr lang="en-US" altLang="en-US" sz="2400" baseline="-25000"/>
              <a:t>D</a:t>
            </a:r>
            <a:r>
              <a:rPr lang="en-US" altLang="en-US" sz="2400"/>
              <a:t>) may be less widely distributed</a:t>
            </a:r>
          </a:p>
          <a:p>
            <a:pPr eaLnBrk="1" fontAlgn="auto" hangingPunct="1">
              <a:spcAft>
                <a:spcPts val="0"/>
              </a:spcAft>
              <a:defRPr/>
            </a:pPr>
            <a:r>
              <a:rPr lang="en-US" altLang="en-US" sz="2400"/>
              <a:t>For this to be effective, the ciphertext should be the only information that’s available to the world</a:t>
            </a:r>
          </a:p>
          <a:p>
            <a:pPr eaLnBrk="1" fontAlgn="auto" hangingPunct="1">
              <a:spcAft>
                <a:spcPts val="0"/>
              </a:spcAft>
              <a:defRPr/>
            </a:pPr>
            <a:r>
              <a:rPr lang="en-US" altLang="en-US" sz="2400"/>
              <a:t>Plaintext is known only to the people with the keys (in an ideal world…)</a:t>
            </a:r>
          </a:p>
        </p:txBody>
      </p:sp>
    </p:spTree>
    <p:extLst>
      <p:ext uri="{BB962C8B-B14F-4D97-AF65-F5344CB8AC3E}">
        <p14:creationId xmlns:p14="http://schemas.microsoft.com/office/powerpoint/2010/main" val="303902244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703385" y="6248400"/>
            <a:ext cx="189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14339" name="Rectangle 3"/>
          <p:cNvSpPr>
            <a:spLocks noChangeArrowheads="1"/>
          </p:cNvSpPr>
          <p:nvPr/>
        </p:nvSpPr>
        <p:spPr bwMode="auto">
          <a:xfrm>
            <a:off x="3165231" y="6248400"/>
            <a:ext cx="281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14340" name="Rectangle 4"/>
          <p:cNvSpPr>
            <a:spLocks noChangeArrowheads="1"/>
          </p:cNvSpPr>
          <p:nvPr/>
        </p:nvSpPr>
        <p:spPr bwMode="auto">
          <a:xfrm>
            <a:off x="703385" y="6248400"/>
            <a:ext cx="189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14341" name="Rectangle 5"/>
          <p:cNvSpPr>
            <a:spLocks noChangeArrowheads="1"/>
          </p:cNvSpPr>
          <p:nvPr/>
        </p:nvSpPr>
        <p:spPr bwMode="auto">
          <a:xfrm>
            <a:off x="3165231" y="6248400"/>
            <a:ext cx="281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14342" name="Rectangle 6"/>
          <p:cNvSpPr>
            <a:spLocks noChangeArrowheads="1"/>
          </p:cNvSpPr>
          <p:nvPr/>
        </p:nvSpPr>
        <p:spPr bwMode="auto">
          <a:xfrm>
            <a:off x="703385" y="6248400"/>
            <a:ext cx="189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14343" name="Rectangle 7"/>
          <p:cNvSpPr>
            <a:spLocks noChangeArrowheads="1"/>
          </p:cNvSpPr>
          <p:nvPr/>
        </p:nvSpPr>
        <p:spPr bwMode="auto">
          <a:xfrm>
            <a:off x="3165231" y="6248400"/>
            <a:ext cx="281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14344" name="Rectangle 8"/>
          <p:cNvSpPr>
            <a:spLocks noGrp="1" noChangeArrowheads="1"/>
          </p:cNvSpPr>
          <p:nvPr>
            <p:ph type="title"/>
          </p:nvPr>
        </p:nvSpPr>
        <p:spPr>
          <a:noFill/>
        </p:spPr>
        <p:txBody>
          <a:bodyPr/>
          <a:lstStyle/>
          <a:p>
            <a:pPr eaLnBrk="1" hangingPunct="1"/>
            <a:r>
              <a:rPr lang="en-US" altLang="en-US"/>
              <a:t>Cryptographic Terminology</a:t>
            </a:r>
          </a:p>
        </p:txBody>
      </p:sp>
      <p:sp>
        <p:nvSpPr>
          <p:cNvPr id="17417" name="Rectangle 9"/>
          <p:cNvSpPr>
            <a:spLocks noGrp="1" noChangeArrowheads="1"/>
          </p:cNvSpPr>
          <p:nvPr>
            <p:ph idx="1"/>
          </p:nvPr>
        </p:nvSpPr>
        <p:spPr/>
        <p:txBody>
          <a:bodyPr rtlCol="0">
            <a:normAutofit lnSpcReduction="10000"/>
          </a:bodyPr>
          <a:lstStyle/>
          <a:p>
            <a:pPr eaLnBrk="1" fontAlgn="auto" hangingPunct="1">
              <a:spcAft>
                <a:spcPts val="0"/>
              </a:spcAft>
              <a:defRPr/>
            </a:pPr>
            <a:r>
              <a:rPr lang="en-US" altLang="en-US" b="1" i="1" dirty="0"/>
              <a:t>Plain</a:t>
            </a:r>
            <a:r>
              <a:rPr lang="en-US" altLang="en-US" i="1" dirty="0"/>
              <a:t> </a:t>
            </a:r>
            <a:r>
              <a:rPr lang="en-US" altLang="en-US" b="1" i="1" dirty="0"/>
              <a:t>text</a:t>
            </a:r>
            <a:r>
              <a:rPr lang="en-US" altLang="en-US" dirty="0"/>
              <a:t>: the message before encryption.</a:t>
            </a:r>
          </a:p>
          <a:p>
            <a:pPr eaLnBrk="1" fontAlgn="auto" hangingPunct="1">
              <a:spcAft>
                <a:spcPts val="0"/>
              </a:spcAft>
              <a:defRPr/>
            </a:pPr>
            <a:r>
              <a:rPr lang="en-US" altLang="en-US" b="1" i="1" dirty="0"/>
              <a:t>Cipher</a:t>
            </a:r>
            <a:r>
              <a:rPr lang="en-US" altLang="en-US" i="1" dirty="0"/>
              <a:t> </a:t>
            </a:r>
            <a:r>
              <a:rPr lang="en-US" altLang="en-US" b="1" i="1" dirty="0"/>
              <a:t>text</a:t>
            </a:r>
            <a:r>
              <a:rPr lang="en-US" altLang="en-US" dirty="0"/>
              <a:t>: the message after encryption.</a:t>
            </a:r>
          </a:p>
          <a:p>
            <a:pPr eaLnBrk="1" fontAlgn="auto" hangingPunct="1">
              <a:spcAft>
                <a:spcPts val="0"/>
              </a:spcAft>
              <a:defRPr/>
            </a:pPr>
            <a:r>
              <a:rPr lang="en-US" altLang="en-US" b="1" i="1" dirty="0"/>
              <a:t>Key</a:t>
            </a:r>
            <a:r>
              <a:rPr lang="en-US" altLang="en-US" dirty="0"/>
              <a:t>: information needed to convert from plain text to cipher text (or vice-versa).</a:t>
            </a:r>
          </a:p>
          <a:p>
            <a:pPr eaLnBrk="1" fontAlgn="auto" hangingPunct="1">
              <a:spcAft>
                <a:spcPts val="0"/>
              </a:spcAft>
              <a:defRPr/>
            </a:pPr>
            <a:r>
              <a:rPr lang="en-US" altLang="en-US" b="1" i="1" dirty="0"/>
              <a:t>Function/cipher</a:t>
            </a:r>
            <a:r>
              <a:rPr lang="en-US" altLang="en-US" dirty="0"/>
              <a:t>: the encryption or decryption algorithm used, in conjunction with key, to encrypt or decrypt message.</a:t>
            </a:r>
          </a:p>
          <a:p>
            <a:pPr eaLnBrk="1" fontAlgn="auto" hangingPunct="1">
              <a:spcAft>
                <a:spcPts val="0"/>
              </a:spcAft>
              <a:defRPr/>
            </a:pPr>
            <a:r>
              <a:rPr lang="en-US" altLang="en-US" b="1" i="1" dirty="0"/>
              <a:t>Key distribution</a:t>
            </a:r>
            <a:r>
              <a:rPr lang="en-US" altLang="en-US" dirty="0"/>
              <a:t>: How to distribute keys between senders and receivers</a:t>
            </a:r>
          </a:p>
        </p:txBody>
      </p:sp>
    </p:spTree>
    <p:extLst>
      <p:ext uri="{BB962C8B-B14F-4D97-AF65-F5344CB8AC3E}">
        <p14:creationId xmlns:p14="http://schemas.microsoft.com/office/powerpoint/2010/main" val="228735896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672613" y="563564"/>
            <a:ext cx="7809034" cy="1158875"/>
          </a:xfrm>
        </p:spPr>
        <p:txBody>
          <a:bodyPr rtlCol="0">
            <a:normAutofit/>
          </a:bodyPr>
          <a:lstStyle/>
          <a:p>
            <a:pPr eaLnBrk="1" fontAlgn="auto" hangingPunct="1">
              <a:spcAft>
                <a:spcPts val="0"/>
              </a:spcAft>
              <a:tabLst>
                <a:tab pos="687922" algn="l"/>
                <a:tab pos="1375844" algn="l"/>
                <a:tab pos="2063767" algn="l"/>
                <a:tab pos="2751689" algn="l"/>
                <a:tab pos="3439611" algn="l"/>
                <a:tab pos="4127533" algn="l"/>
                <a:tab pos="4815455" algn="l"/>
                <a:tab pos="5503377" algn="l"/>
                <a:tab pos="6191300" algn="l"/>
                <a:tab pos="6879222" algn="l"/>
                <a:tab pos="7567144" algn="l"/>
              </a:tabLst>
              <a:defRPr/>
            </a:pPr>
            <a:r>
              <a:rPr lang="en-GB" altLang="en-US" dirty="0"/>
              <a:t>Naming Conventions</a:t>
            </a:r>
          </a:p>
        </p:txBody>
      </p:sp>
      <p:sp>
        <p:nvSpPr>
          <p:cNvPr id="7171" name="Rectangle 2"/>
          <p:cNvSpPr>
            <a:spLocks noGrp="1" noChangeArrowheads="1"/>
          </p:cNvSpPr>
          <p:nvPr>
            <p:ph type="body" idx="1"/>
          </p:nvPr>
        </p:nvSpPr>
        <p:spPr>
          <a:xfrm>
            <a:off x="672613" y="1906588"/>
            <a:ext cx="7809034" cy="4792662"/>
          </a:xfrm>
        </p:spPr>
        <p:txBody>
          <a:bodyPr rtlCol="0">
            <a:normAutofit lnSpcReduction="10000"/>
          </a:bodyPr>
          <a:lstStyle/>
          <a:p>
            <a:pPr eaLnBrk="1" fontAlgn="auto" hangingPunct="1">
              <a:spcAft>
                <a:spcPts val="0"/>
              </a:spcAft>
              <a:tabLst>
                <a:tab pos="687922" algn="l"/>
                <a:tab pos="1375844" algn="l"/>
                <a:tab pos="2063767" algn="l"/>
                <a:tab pos="2751689" algn="l"/>
                <a:tab pos="3439611" algn="l"/>
                <a:tab pos="4127533" algn="l"/>
                <a:tab pos="4815455" algn="l"/>
                <a:tab pos="5503377" algn="l"/>
                <a:tab pos="6191300" algn="l"/>
                <a:tab pos="6879222" algn="l"/>
                <a:tab pos="7567144" algn="l"/>
              </a:tabLst>
              <a:defRPr/>
            </a:pPr>
            <a:r>
              <a:rPr lang="en-GB" altLang="en-US"/>
              <a:t>Alice – First participant in network communication</a:t>
            </a:r>
          </a:p>
          <a:p>
            <a:pPr eaLnBrk="1" fontAlgn="auto" hangingPunct="1">
              <a:spcAft>
                <a:spcPts val="0"/>
              </a:spcAft>
              <a:tabLst>
                <a:tab pos="687922" algn="l"/>
                <a:tab pos="1375844" algn="l"/>
                <a:tab pos="2063767" algn="l"/>
                <a:tab pos="2751689" algn="l"/>
                <a:tab pos="3439611" algn="l"/>
                <a:tab pos="4127533" algn="l"/>
                <a:tab pos="4815455" algn="l"/>
                <a:tab pos="5503377" algn="l"/>
                <a:tab pos="6191300" algn="l"/>
                <a:tab pos="6879222" algn="l"/>
                <a:tab pos="7567144" algn="l"/>
              </a:tabLst>
              <a:defRPr/>
            </a:pPr>
            <a:r>
              <a:rPr lang="en-GB" altLang="en-US"/>
              <a:t>Bob – Second participant in network communication</a:t>
            </a:r>
          </a:p>
          <a:p>
            <a:pPr eaLnBrk="1" fontAlgn="auto" hangingPunct="1">
              <a:spcAft>
                <a:spcPts val="0"/>
              </a:spcAft>
              <a:tabLst>
                <a:tab pos="687922" algn="l"/>
                <a:tab pos="1375844" algn="l"/>
                <a:tab pos="2063767" algn="l"/>
                <a:tab pos="2751689" algn="l"/>
                <a:tab pos="3439611" algn="l"/>
                <a:tab pos="4127533" algn="l"/>
                <a:tab pos="4815455" algn="l"/>
                <a:tab pos="5503377" algn="l"/>
                <a:tab pos="6191300" algn="l"/>
                <a:tab pos="6879222" algn="l"/>
                <a:tab pos="7567144" algn="l"/>
              </a:tabLst>
              <a:defRPr/>
            </a:pPr>
            <a:r>
              <a:rPr lang="en-GB" altLang="en-US"/>
              <a:t>Carol – Third Participant (when applicable)</a:t>
            </a:r>
          </a:p>
          <a:p>
            <a:pPr eaLnBrk="1" fontAlgn="auto" hangingPunct="1">
              <a:spcAft>
                <a:spcPts val="0"/>
              </a:spcAft>
              <a:tabLst>
                <a:tab pos="687922" algn="l"/>
                <a:tab pos="1375844" algn="l"/>
                <a:tab pos="2063767" algn="l"/>
                <a:tab pos="2751689" algn="l"/>
                <a:tab pos="3439611" algn="l"/>
                <a:tab pos="4127533" algn="l"/>
                <a:tab pos="4815455" algn="l"/>
                <a:tab pos="5503377" algn="l"/>
                <a:tab pos="6191300" algn="l"/>
                <a:tab pos="6879222" algn="l"/>
                <a:tab pos="7567144" algn="l"/>
              </a:tabLst>
              <a:defRPr/>
            </a:pPr>
            <a:r>
              <a:rPr lang="en-GB" altLang="en-US"/>
              <a:t>Dave – Fourth Participant (when applicable)</a:t>
            </a:r>
          </a:p>
          <a:p>
            <a:pPr eaLnBrk="1" fontAlgn="auto" hangingPunct="1">
              <a:spcAft>
                <a:spcPts val="0"/>
              </a:spcAft>
              <a:tabLst>
                <a:tab pos="687922" algn="l"/>
                <a:tab pos="1375844" algn="l"/>
                <a:tab pos="2063767" algn="l"/>
                <a:tab pos="2751689" algn="l"/>
                <a:tab pos="3439611" algn="l"/>
                <a:tab pos="4127533" algn="l"/>
                <a:tab pos="4815455" algn="l"/>
                <a:tab pos="5503377" algn="l"/>
                <a:tab pos="6191300" algn="l"/>
                <a:tab pos="6879222" algn="l"/>
                <a:tab pos="7567144" algn="l"/>
              </a:tabLst>
              <a:defRPr/>
            </a:pPr>
            <a:r>
              <a:rPr lang="en-GB" altLang="en-US"/>
              <a:t>Eve – Eavesdropper</a:t>
            </a:r>
          </a:p>
          <a:p>
            <a:pPr eaLnBrk="1" fontAlgn="auto" hangingPunct="1">
              <a:spcAft>
                <a:spcPts val="0"/>
              </a:spcAft>
              <a:tabLst>
                <a:tab pos="687922" algn="l"/>
                <a:tab pos="1375844" algn="l"/>
                <a:tab pos="2063767" algn="l"/>
                <a:tab pos="2751689" algn="l"/>
                <a:tab pos="3439611" algn="l"/>
                <a:tab pos="4127533" algn="l"/>
                <a:tab pos="4815455" algn="l"/>
                <a:tab pos="5503377" algn="l"/>
                <a:tab pos="6191300" algn="l"/>
                <a:tab pos="6879222" algn="l"/>
                <a:tab pos="7567144" algn="l"/>
              </a:tabLst>
              <a:defRPr/>
            </a:pPr>
            <a:r>
              <a:rPr lang="en-GB" altLang="en-US"/>
              <a:t>Mallory – Malicious Attacker</a:t>
            </a:r>
          </a:p>
          <a:p>
            <a:pPr eaLnBrk="1" fontAlgn="auto" hangingPunct="1">
              <a:spcAft>
                <a:spcPts val="0"/>
              </a:spcAft>
              <a:tabLst>
                <a:tab pos="687922" algn="l"/>
                <a:tab pos="1375844" algn="l"/>
                <a:tab pos="2063767" algn="l"/>
                <a:tab pos="2751689" algn="l"/>
                <a:tab pos="3439611" algn="l"/>
                <a:tab pos="4127533" algn="l"/>
                <a:tab pos="4815455" algn="l"/>
                <a:tab pos="5503377" algn="l"/>
                <a:tab pos="6191300" algn="l"/>
                <a:tab pos="6879222" algn="l"/>
                <a:tab pos="7567144" algn="l"/>
              </a:tabLst>
              <a:defRPr/>
            </a:pPr>
            <a:r>
              <a:rPr lang="en-GB" altLang="en-US"/>
              <a:t>Sara – A Server</a:t>
            </a:r>
          </a:p>
        </p:txBody>
      </p:sp>
    </p:spTree>
    <p:extLst>
      <p:ext uri="{BB962C8B-B14F-4D97-AF65-F5344CB8AC3E}">
        <p14:creationId xmlns:p14="http://schemas.microsoft.com/office/powerpoint/2010/main" val="375957322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key encryption</a:t>
            </a:r>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33400"/>
            <a:ext cx="8118955" cy="601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4463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848901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325503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t>Symmetric Cryptosystem: DES</a:t>
            </a:r>
          </a:p>
        </p:txBody>
      </p:sp>
      <p:sp>
        <p:nvSpPr>
          <p:cNvPr id="18435" name="Rectangle 3"/>
          <p:cNvSpPr>
            <a:spLocks noGrp="1" noChangeArrowheads="1"/>
          </p:cNvSpPr>
          <p:nvPr>
            <p:ph type="body" idx="1"/>
          </p:nvPr>
        </p:nvSpPr>
        <p:spPr>
          <a:xfrm>
            <a:off x="2362200" y="5791200"/>
            <a:ext cx="6781800" cy="914400"/>
          </a:xfrm>
        </p:spPr>
        <p:txBody>
          <a:bodyPr/>
          <a:lstStyle/>
          <a:p>
            <a:pPr marL="609600" indent="-609600" eaLnBrk="1" hangingPunct="1">
              <a:buFontTx/>
              <a:buAutoNum type="alphaLcParenR"/>
            </a:pPr>
            <a:r>
              <a:rPr lang="en-US" altLang="en-US" sz="2400" dirty="0"/>
              <a:t>The principle of DES.</a:t>
            </a:r>
          </a:p>
          <a:p>
            <a:pPr marL="609600" indent="-609600" eaLnBrk="1" hangingPunct="1">
              <a:buFontTx/>
              <a:buAutoNum type="alphaLcParenR"/>
            </a:pPr>
            <a:r>
              <a:rPr lang="en-US" altLang="en-US" sz="2400" dirty="0"/>
              <a:t>Outline of one encryption round.</a:t>
            </a:r>
          </a:p>
        </p:txBody>
      </p:sp>
      <p:pic>
        <p:nvPicPr>
          <p:cNvPr id="18436" name="Picture 5"/>
          <p:cNvPicPr>
            <a:picLocks noChangeAspect="1" noChangeArrowheads="1"/>
          </p:cNvPicPr>
          <p:nvPr/>
        </p:nvPicPr>
        <p:blipFill>
          <a:blip r:embed="rId2">
            <a:extLst>
              <a:ext uri="{28A0092B-C50C-407E-A947-70E740481C1C}">
                <a14:useLocalDpi xmlns:a14="http://schemas.microsoft.com/office/drawing/2010/main" val="0"/>
              </a:ext>
            </a:extLst>
          </a:blip>
          <a:srcRect l="19214" t="37160" r="16649" b="31721"/>
          <a:stretch>
            <a:fillRect/>
          </a:stretch>
        </p:blipFill>
        <p:spPr bwMode="auto">
          <a:xfrm>
            <a:off x="1332035" y="990600"/>
            <a:ext cx="6934200"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1365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ltLang="en-US" dirty="0"/>
              <a:t>Security requirements</a:t>
            </a:r>
          </a:p>
        </p:txBody>
      </p:sp>
      <p:sp>
        <p:nvSpPr>
          <p:cNvPr id="10243" name="Rectangle 3"/>
          <p:cNvSpPr>
            <a:spLocks noChangeArrowheads="1"/>
          </p:cNvSpPr>
          <p:nvPr/>
        </p:nvSpPr>
        <p:spPr bwMode="auto">
          <a:xfrm>
            <a:off x="1899139" y="4495800"/>
            <a:ext cx="5556738" cy="990600"/>
          </a:xfrm>
          <a:prstGeom prst="rect">
            <a:avLst/>
          </a:prstGeom>
          <a:solidFill>
            <a:schemeClr val="accent1"/>
          </a:solidFill>
          <a:ln w="12700">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GB" altLang="en-US" sz="2400">
                <a:latin typeface="Times New Roman" pitchFamily="18" charset="0"/>
              </a:rPr>
              <a:t>ENCRYPTION</a:t>
            </a:r>
          </a:p>
        </p:txBody>
      </p:sp>
      <p:sp>
        <p:nvSpPr>
          <p:cNvPr id="10244" name="Oval 6"/>
          <p:cNvSpPr>
            <a:spLocks noChangeArrowheads="1"/>
          </p:cNvSpPr>
          <p:nvPr/>
        </p:nvSpPr>
        <p:spPr bwMode="auto">
          <a:xfrm>
            <a:off x="1969477" y="2971800"/>
            <a:ext cx="2391508" cy="106680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GB" altLang="en-US" sz="2400">
                <a:latin typeface="Times New Roman" pitchFamily="18" charset="0"/>
              </a:rPr>
              <a:t>Authentication</a:t>
            </a:r>
          </a:p>
        </p:txBody>
      </p:sp>
      <p:sp>
        <p:nvSpPr>
          <p:cNvPr id="10245" name="Oval 8"/>
          <p:cNvSpPr>
            <a:spLocks noChangeArrowheads="1"/>
          </p:cNvSpPr>
          <p:nvPr/>
        </p:nvSpPr>
        <p:spPr bwMode="auto">
          <a:xfrm>
            <a:off x="4923692" y="3048000"/>
            <a:ext cx="2250831" cy="83820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GB" altLang="en-US" sz="2400" dirty="0">
                <a:latin typeface="Times New Roman" pitchFamily="18" charset="0"/>
              </a:rPr>
              <a:t>Authorization</a:t>
            </a:r>
          </a:p>
        </p:txBody>
      </p:sp>
      <p:sp>
        <p:nvSpPr>
          <p:cNvPr id="10246" name="Oval 10"/>
          <p:cNvSpPr>
            <a:spLocks noChangeArrowheads="1"/>
          </p:cNvSpPr>
          <p:nvPr/>
        </p:nvSpPr>
        <p:spPr bwMode="auto">
          <a:xfrm>
            <a:off x="2039815" y="1828800"/>
            <a:ext cx="2461846" cy="60960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GB" altLang="en-US" sz="2400">
                <a:latin typeface="Times New Roman" pitchFamily="18" charset="0"/>
              </a:rPr>
              <a:t>Auditing</a:t>
            </a:r>
          </a:p>
        </p:txBody>
      </p:sp>
      <p:sp>
        <p:nvSpPr>
          <p:cNvPr id="10247" name="Oval 12"/>
          <p:cNvSpPr>
            <a:spLocks noChangeArrowheads="1"/>
          </p:cNvSpPr>
          <p:nvPr/>
        </p:nvSpPr>
        <p:spPr bwMode="auto">
          <a:xfrm>
            <a:off x="5134708" y="1700213"/>
            <a:ext cx="1969477" cy="99060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GB" altLang="en-US" sz="2400">
                <a:latin typeface="Times New Roman" pitchFamily="18" charset="0"/>
              </a:rPr>
              <a:t>Non-Repudiation</a:t>
            </a:r>
          </a:p>
        </p:txBody>
      </p:sp>
      <p:sp>
        <p:nvSpPr>
          <p:cNvPr id="10248" name="AutoShape 15"/>
          <p:cNvSpPr>
            <a:spLocks/>
          </p:cNvSpPr>
          <p:nvPr/>
        </p:nvSpPr>
        <p:spPr bwMode="auto">
          <a:xfrm>
            <a:off x="1406769" y="1905000"/>
            <a:ext cx="562708" cy="1981200"/>
          </a:xfrm>
          <a:prstGeom prst="leftBrace">
            <a:avLst>
              <a:gd name="adj1" fmla="val 2708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10249" name="Text Box 17"/>
          <p:cNvSpPr txBox="1">
            <a:spLocks noChangeArrowheads="1"/>
          </p:cNvSpPr>
          <p:nvPr/>
        </p:nvSpPr>
        <p:spPr bwMode="auto">
          <a:xfrm>
            <a:off x="0" y="2667000"/>
            <a:ext cx="161778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50000"/>
              </a:spcBef>
              <a:buFontTx/>
              <a:buNone/>
            </a:pPr>
            <a:r>
              <a:rPr lang="en-GB" altLang="en-US" sz="2400">
                <a:latin typeface="Times New Roman" pitchFamily="18" charset="0"/>
              </a:rPr>
              <a:t>High Level</a:t>
            </a:r>
          </a:p>
        </p:txBody>
      </p:sp>
      <p:sp>
        <p:nvSpPr>
          <p:cNvPr id="10250" name="Text Box 18"/>
          <p:cNvSpPr txBox="1">
            <a:spLocks noChangeArrowheads="1"/>
          </p:cNvSpPr>
          <p:nvPr/>
        </p:nvSpPr>
        <p:spPr bwMode="auto">
          <a:xfrm>
            <a:off x="211015" y="4800600"/>
            <a:ext cx="161778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50000"/>
              </a:spcBef>
              <a:buFontTx/>
              <a:buNone/>
            </a:pPr>
            <a:r>
              <a:rPr lang="en-GB" altLang="en-US" sz="2400">
                <a:latin typeface="Times New Roman" pitchFamily="18" charset="0"/>
              </a:rPr>
              <a:t>Low Level</a:t>
            </a:r>
          </a:p>
        </p:txBody>
      </p:sp>
      <p:sp>
        <p:nvSpPr>
          <p:cNvPr id="10251" name="Text Box 19"/>
          <p:cNvSpPr txBox="1">
            <a:spLocks noChangeArrowheads="1"/>
          </p:cNvSpPr>
          <p:nvPr/>
        </p:nvSpPr>
        <p:spPr bwMode="auto">
          <a:xfrm>
            <a:off x="844062" y="5791200"/>
            <a:ext cx="471267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50000"/>
              </a:spcBef>
              <a:buFontTx/>
              <a:buNone/>
            </a:pPr>
            <a:r>
              <a:rPr lang="en-GB" altLang="en-US" sz="2400">
                <a:latin typeface="Times New Roman" pitchFamily="18" charset="0"/>
              </a:rPr>
              <a:t>E.g. Consider online Bank Example</a:t>
            </a:r>
          </a:p>
        </p:txBody>
      </p:sp>
      <p:sp>
        <p:nvSpPr>
          <p:cNvPr id="10252" name="Oval 12"/>
          <p:cNvSpPr>
            <a:spLocks noChangeArrowheads="1"/>
          </p:cNvSpPr>
          <p:nvPr/>
        </p:nvSpPr>
        <p:spPr bwMode="auto">
          <a:xfrm>
            <a:off x="7055827" y="2293938"/>
            <a:ext cx="1969477" cy="99060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GB" altLang="en-US" sz="2400" dirty="0">
                <a:latin typeface="Times New Roman" pitchFamily="18" charset="0"/>
              </a:rPr>
              <a:t>Confidentiality</a:t>
            </a:r>
          </a:p>
        </p:txBody>
      </p:sp>
    </p:spTree>
    <p:extLst>
      <p:ext uri="{BB962C8B-B14F-4D97-AF65-F5344CB8AC3E}">
        <p14:creationId xmlns:p14="http://schemas.microsoft.com/office/powerpoint/2010/main" val="173169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09600"/>
            <a:ext cx="6978065"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5885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8203179"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1025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7901602" cy="4919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3085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7901314" cy="4738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9800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095373"/>
            <a:ext cx="6949848" cy="500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4501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33983"/>
            <a:ext cx="8202279" cy="381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5234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827204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7254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95765"/>
            <a:ext cx="7296150" cy="5319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8667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key encryption</a:t>
            </a:r>
          </a:p>
        </p:txBody>
      </p:sp>
      <p:sp>
        <p:nvSpPr>
          <p:cNvPr id="3" name="Content Placeholder 2"/>
          <p:cNvSpPr>
            <a:spLocks noGrp="1"/>
          </p:cNvSpPr>
          <p:nvPr>
            <p:ph idx="1"/>
          </p:nvPr>
        </p:nvSpPr>
        <p:spPr/>
        <p:txBody>
          <a:bodyPr/>
          <a:lstStyle/>
          <a:p>
            <a:r>
              <a:rPr lang="en-US" dirty="0"/>
              <a:t>Pros – Fast, Only one key</a:t>
            </a:r>
          </a:p>
          <a:p>
            <a:r>
              <a:rPr lang="en-US" dirty="0"/>
              <a:t>Cons – </a:t>
            </a:r>
          </a:p>
          <a:p>
            <a:pPr marL="0" indent="0">
              <a:buNone/>
            </a:pPr>
            <a:r>
              <a:rPr lang="en-US" dirty="0"/>
              <a:t>      -  Key management (scaling issue)</a:t>
            </a:r>
          </a:p>
          <a:p>
            <a:pPr marL="0" indent="0">
              <a:buNone/>
            </a:pPr>
            <a:r>
              <a:rPr lang="en-US" dirty="0"/>
              <a:t>      -  Key distribution</a:t>
            </a:r>
          </a:p>
          <a:p>
            <a:pPr marL="0" indent="0">
              <a:buNone/>
            </a:pPr>
            <a:r>
              <a:rPr lang="en-US" dirty="0"/>
              <a:t>      -  Only confidentiality (not non-repudiation, 	authentication)</a:t>
            </a:r>
          </a:p>
        </p:txBody>
      </p:sp>
    </p:spTree>
    <p:extLst>
      <p:ext uri="{BB962C8B-B14F-4D97-AF65-F5344CB8AC3E}">
        <p14:creationId xmlns:p14="http://schemas.microsoft.com/office/powerpoint/2010/main" val="1178894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703385" y="6248400"/>
            <a:ext cx="189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20483" name="Rectangle 3"/>
          <p:cNvSpPr>
            <a:spLocks noChangeArrowheads="1"/>
          </p:cNvSpPr>
          <p:nvPr/>
        </p:nvSpPr>
        <p:spPr bwMode="auto">
          <a:xfrm>
            <a:off x="3165231" y="6248400"/>
            <a:ext cx="281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20484" name="Rectangle 4"/>
          <p:cNvSpPr>
            <a:spLocks noChangeArrowheads="1"/>
          </p:cNvSpPr>
          <p:nvPr/>
        </p:nvSpPr>
        <p:spPr bwMode="auto">
          <a:xfrm>
            <a:off x="703385" y="6248400"/>
            <a:ext cx="189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20485" name="Rectangle 5"/>
          <p:cNvSpPr>
            <a:spLocks noChangeArrowheads="1"/>
          </p:cNvSpPr>
          <p:nvPr/>
        </p:nvSpPr>
        <p:spPr bwMode="auto">
          <a:xfrm>
            <a:off x="3165231" y="6248400"/>
            <a:ext cx="281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20486" name="Rectangle 6"/>
          <p:cNvSpPr>
            <a:spLocks noChangeArrowheads="1"/>
          </p:cNvSpPr>
          <p:nvPr/>
        </p:nvSpPr>
        <p:spPr bwMode="auto">
          <a:xfrm>
            <a:off x="703385" y="6248400"/>
            <a:ext cx="189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20487" name="Rectangle 7"/>
          <p:cNvSpPr>
            <a:spLocks noChangeArrowheads="1"/>
          </p:cNvSpPr>
          <p:nvPr/>
        </p:nvSpPr>
        <p:spPr bwMode="auto">
          <a:xfrm>
            <a:off x="3165231" y="6248400"/>
            <a:ext cx="281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23560" name="Rectangle 8"/>
          <p:cNvSpPr>
            <a:spLocks noGrp="1" noChangeArrowheads="1"/>
          </p:cNvSpPr>
          <p:nvPr>
            <p:ph type="title"/>
          </p:nvPr>
        </p:nvSpPr>
        <p:spPr>
          <a:xfrm>
            <a:off x="281354" y="381000"/>
            <a:ext cx="8333643" cy="490538"/>
          </a:xfrm>
        </p:spPr>
        <p:txBody>
          <a:bodyPr rtlCol="0">
            <a:normAutofit fontScale="90000"/>
          </a:bodyPr>
          <a:lstStyle/>
          <a:p>
            <a:pPr eaLnBrk="1" fontAlgn="auto" hangingPunct="1">
              <a:spcAft>
                <a:spcPts val="0"/>
              </a:spcAft>
              <a:defRPr/>
            </a:pPr>
            <a:r>
              <a:rPr lang="en-US" altLang="en-US" b="1" dirty="0"/>
              <a:t>Asymmetric Encryption</a:t>
            </a:r>
          </a:p>
        </p:txBody>
      </p:sp>
      <p:sp>
        <p:nvSpPr>
          <p:cNvPr id="20489" name="Rectangle 9"/>
          <p:cNvSpPr>
            <a:spLocks noGrp="1" noChangeArrowheads="1"/>
          </p:cNvSpPr>
          <p:nvPr>
            <p:ph idx="1"/>
          </p:nvPr>
        </p:nvSpPr>
        <p:spPr>
          <a:xfrm>
            <a:off x="351692" y="1657350"/>
            <a:ext cx="8370277" cy="4413250"/>
          </a:xfrm>
        </p:spPr>
        <p:txBody>
          <a:bodyPr/>
          <a:lstStyle/>
          <a:p>
            <a:pPr eaLnBrk="1" hangingPunct="1"/>
            <a:r>
              <a:rPr lang="en-US" altLang="en-US" dirty="0"/>
              <a:t>Gives 'one-way' security.</a:t>
            </a:r>
          </a:p>
          <a:p>
            <a:pPr eaLnBrk="1" hangingPunct="1"/>
            <a:r>
              <a:rPr lang="en-US" altLang="en-US" b="1" dirty="0"/>
              <a:t>Two keys generated, one used with decryption algorithm (</a:t>
            </a:r>
            <a:r>
              <a:rPr lang="en-US" altLang="en-US" b="1" i="1" dirty="0"/>
              <a:t>private key</a:t>
            </a:r>
            <a:r>
              <a:rPr lang="en-US" altLang="en-US" b="1" dirty="0"/>
              <a:t>) and one with encryption algorithm (</a:t>
            </a:r>
            <a:r>
              <a:rPr lang="en-US" altLang="en-US" b="1" i="1" dirty="0"/>
              <a:t>public key</a:t>
            </a:r>
            <a:r>
              <a:rPr lang="en-US" altLang="en-US" b="1" dirty="0"/>
              <a:t>).</a:t>
            </a:r>
          </a:p>
          <a:p>
            <a:pPr eaLnBrk="1" hangingPunct="1"/>
            <a:r>
              <a:rPr lang="en-US" altLang="en-US" dirty="0"/>
              <a:t>Generation of private key, given public key is computationally hard.</a:t>
            </a:r>
          </a:p>
          <a:p>
            <a:pPr eaLnBrk="1" hangingPunct="1"/>
            <a:r>
              <a:rPr lang="en-US" altLang="en-US" dirty="0"/>
              <a:t>Does not need secure key transmission mechanism for key distribution.</a:t>
            </a:r>
          </a:p>
        </p:txBody>
      </p:sp>
    </p:spTree>
    <p:extLst>
      <p:ext uri="{BB962C8B-B14F-4D97-AF65-F5344CB8AC3E}">
        <p14:creationId xmlns:p14="http://schemas.microsoft.com/office/powerpoint/2010/main" val="19864692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definitions</a:t>
            </a:r>
          </a:p>
        </p:txBody>
      </p:sp>
      <p:sp>
        <p:nvSpPr>
          <p:cNvPr id="3" name="Content Placeholder 2"/>
          <p:cNvSpPr>
            <a:spLocks noGrp="1"/>
          </p:cNvSpPr>
          <p:nvPr>
            <p:ph idx="1"/>
          </p:nvPr>
        </p:nvSpPr>
        <p:spPr/>
        <p:txBody>
          <a:bodyPr/>
          <a:lstStyle/>
          <a:p>
            <a:r>
              <a:rPr lang="en-US" dirty="0"/>
              <a:t>Cryptography – Art/Science of Secret writing</a:t>
            </a:r>
          </a:p>
          <a:p>
            <a:r>
              <a:rPr lang="en-US" dirty="0" err="1"/>
              <a:t>Cryptoanalysis</a:t>
            </a:r>
            <a:r>
              <a:rPr lang="en-US" dirty="0"/>
              <a:t> – Art/Science of converting the </a:t>
            </a:r>
            <a:r>
              <a:rPr lang="en-US" dirty="0" err="1"/>
              <a:t>ciphertext</a:t>
            </a:r>
            <a:r>
              <a:rPr lang="en-US" dirty="0"/>
              <a:t> to plaintext without using the secret key</a:t>
            </a:r>
          </a:p>
          <a:p>
            <a:r>
              <a:rPr lang="en-US" dirty="0"/>
              <a:t>Cryptology – Includes both Cryptography and </a:t>
            </a:r>
            <a:r>
              <a:rPr lang="en-US" dirty="0" err="1"/>
              <a:t>Cryptoanalysis</a:t>
            </a:r>
            <a:endParaRPr lang="en-US" dirty="0"/>
          </a:p>
          <a:p>
            <a:endParaRPr lang="en-US" dirty="0"/>
          </a:p>
          <a:p>
            <a:endParaRPr lang="en-US" dirty="0"/>
          </a:p>
        </p:txBody>
      </p:sp>
    </p:spTree>
    <p:extLst>
      <p:ext uri="{BB962C8B-B14F-4D97-AF65-F5344CB8AC3E}">
        <p14:creationId xmlns:p14="http://schemas.microsoft.com/office/powerpoint/2010/main" val="404335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33400"/>
            <a:ext cx="7698478" cy="582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794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703385" y="6248400"/>
            <a:ext cx="189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21507" name="Rectangle 3"/>
          <p:cNvSpPr>
            <a:spLocks noChangeArrowheads="1"/>
          </p:cNvSpPr>
          <p:nvPr/>
        </p:nvSpPr>
        <p:spPr bwMode="auto">
          <a:xfrm>
            <a:off x="3165231" y="6248400"/>
            <a:ext cx="281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21508" name="Rectangle 4"/>
          <p:cNvSpPr>
            <a:spLocks noChangeArrowheads="1"/>
          </p:cNvSpPr>
          <p:nvPr/>
        </p:nvSpPr>
        <p:spPr bwMode="auto">
          <a:xfrm>
            <a:off x="703385" y="6248400"/>
            <a:ext cx="189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21509" name="Rectangle 5"/>
          <p:cNvSpPr>
            <a:spLocks noChangeArrowheads="1"/>
          </p:cNvSpPr>
          <p:nvPr/>
        </p:nvSpPr>
        <p:spPr bwMode="auto">
          <a:xfrm>
            <a:off x="3165231" y="6248400"/>
            <a:ext cx="281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21510" name="Rectangle 6"/>
          <p:cNvSpPr>
            <a:spLocks noChangeArrowheads="1"/>
          </p:cNvSpPr>
          <p:nvPr/>
        </p:nvSpPr>
        <p:spPr bwMode="auto">
          <a:xfrm>
            <a:off x="703385" y="6248400"/>
            <a:ext cx="189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21511" name="Rectangle 7"/>
          <p:cNvSpPr>
            <a:spLocks noChangeArrowheads="1"/>
          </p:cNvSpPr>
          <p:nvPr/>
        </p:nvSpPr>
        <p:spPr bwMode="auto">
          <a:xfrm>
            <a:off x="3165231" y="6248400"/>
            <a:ext cx="281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21512" name="Rectangle 8"/>
          <p:cNvSpPr>
            <a:spLocks noGrp="1" noChangeArrowheads="1"/>
          </p:cNvSpPr>
          <p:nvPr>
            <p:ph type="title"/>
          </p:nvPr>
        </p:nvSpPr>
        <p:spPr>
          <a:noFill/>
        </p:spPr>
        <p:txBody>
          <a:bodyPr/>
          <a:lstStyle/>
          <a:p>
            <a:pPr eaLnBrk="1" hangingPunct="1"/>
            <a:r>
              <a:rPr lang="en-US" altLang="en-US" sz="3600"/>
              <a:t>Asymmetric Encryption: Using Public Keys</a:t>
            </a:r>
            <a:endParaRPr lang="en-US" altLang="en-US"/>
          </a:p>
        </p:txBody>
      </p:sp>
      <p:sp>
        <p:nvSpPr>
          <p:cNvPr id="21513" name="Rectangle 9"/>
          <p:cNvSpPr>
            <a:spLocks noGrp="1" noChangeArrowheads="1"/>
          </p:cNvSpPr>
          <p:nvPr>
            <p:ph idx="1"/>
          </p:nvPr>
        </p:nvSpPr>
        <p:spPr/>
        <p:txBody>
          <a:bodyPr>
            <a:normAutofit lnSpcReduction="10000"/>
          </a:bodyPr>
          <a:lstStyle/>
          <a:p>
            <a:pPr eaLnBrk="1" hangingPunct="1">
              <a:lnSpc>
                <a:spcPct val="90000"/>
              </a:lnSpc>
            </a:pPr>
            <a:r>
              <a:rPr lang="en-US" altLang="en-US" dirty="0"/>
              <a:t>Recipient generates key pair.</a:t>
            </a:r>
          </a:p>
          <a:p>
            <a:pPr eaLnBrk="1" hangingPunct="1">
              <a:lnSpc>
                <a:spcPct val="90000"/>
              </a:lnSpc>
            </a:pPr>
            <a:r>
              <a:rPr lang="en-US" altLang="en-US" b="1" dirty="0"/>
              <a:t>Public key is published by trusted service.</a:t>
            </a:r>
          </a:p>
          <a:p>
            <a:pPr eaLnBrk="1" hangingPunct="1">
              <a:lnSpc>
                <a:spcPct val="90000"/>
              </a:lnSpc>
            </a:pPr>
            <a:r>
              <a:rPr lang="en-US" altLang="en-US" dirty="0"/>
              <a:t>Sender gets public key, and uses it to encode message.</a:t>
            </a:r>
          </a:p>
          <a:p>
            <a:pPr eaLnBrk="1" hangingPunct="1">
              <a:lnSpc>
                <a:spcPct val="90000"/>
              </a:lnSpc>
            </a:pPr>
            <a:r>
              <a:rPr lang="en-US" altLang="en-US" dirty="0"/>
              <a:t>Recipient decrypts message with its private key.</a:t>
            </a:r>
          </a:p>
          <a:p>
            <a:pPr eaLnBrk="1" hangingPunct="1">
              <a:lnSpc>
                <a:spcPct val="90000"/>
              </a:lnSpc>
            </a:pPr>
            <a:r>
              <a:rPr lang="en-US" altLang="en-US" dirty="0"/>
              <a:t>Replies can be encoded using sender’s public key from the trusted distribution service.</a:t>
            </a:r>
          </a:p>
          <a:p>
            <a:pPr eaLnBrk="1" hangingPunct="1">
              <a:lnSpc>
                <a:spcPct val="90000"/>
              </a:lnSpc>
            </a:pPr>
            <a:r>
              <a:rPr lang="en-US" altLang="en-US" dirty="0"/>
              <a:t>Message can be captured but is of no use.</a:t>
            </a:r>
          </a:p>
        </p:txBody>
      </p:sp>
    </p:spTree>
    <p:extLst>
      <p:ext uri="{BB962C8B-B14F-4D97-AF65-F5344CB8AC3E}">
        <p14:creationId xmlns:p14="http://schemas.microsoft.com/office/powerpoint/2010/main" val="3013204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672613" y="563564"/>
            <a:ext cx="7809034" cy="1158875"/>
          </a:xfrm>
        </p:spPr>
        <p:txBody>
          <a:bodyPr rtlCol="0">
            <a:normAutofit/>
          </a:bodyPr>
          <a:lstStyle/>
          <a:p>
            <a:pPr eaLnBrk="1" fontAlgn="auto" hangingPunct="1">
              <a:spcAft>
                <a:spcPts val="0"/>
              </a:spcAft>
              <a:tabLst>
                <a:tab pos="687922" algn="l"/>
                <a:tab pos="1375844" algn="l"/>
                <a:tab pos="2063767" algn="l"/>
                <a:tab pos="2751689" algn="l"/>
                <a:tab pos="3439611" algn="l"/>
                <a:tab pos="4127533" algn="l"/>
                <a:tab pos="4815455" algn="l"/>
                <a:tab pos="5503377" algn="l"/>
                <a:tab pos="6191300" algn="l"/>
                <a:tab pos="6879222" algn="l"/>
                <a:tab pos="7567144" algn="l"/>
              </a:tabLst>
              <a:defRPr/>
            </a:pPr>
            <a:r>
              <a:rPr lang="en-GB" altLang="en-US" dirty="0"/>
              <a:t>RSA Algorithm</a:t>
            </a:r>
          </a:p>
        </p:txBody>
      </p:sp>
      <p:sp>
        <p:nvSpPr>
          <p:cNvPr id="13315" name="Rectangle 2"/>
          <p:cNvSpPr>
            <a:spLocks noGrp="1" noChangeArrowheads="1"/>
          </p:cNvSpPr>
          <p:nvPr>
            <p:ph type="body" idx="1"/>
          </p:nvPr>
        </p:nvSpPr>
        <p:spPr>
          <a:xfrm>
            <a:off x="672613" y="1906588"/>
            <a:ext cx="7809034" cy="4438650"/>
          </a:xfrm>
        </p:spPr>
        <p:txBody>
          <a:bodyPr rtlCol="0">
            <a:normAutofit fontScale="92500" lnSpcReduction="10000"/>
          </a:bodyPr>
          <a:lstStyle/>
          <a:p>
            <a:pPr eaLnBrk="1" fontAlgn="auto" hangingPunct="1">
              <a:spcAft>
                <a:spcPts val="0"/>
              </a:spcAft>
              <a:tabLst>
                <a:tab pos="687922" algn="l"/>
                <a:tab pos="1375844" algn="l"/>
                <a:tab pos="2063767" algn="l"/>
                <a:tab pos="2751689" algn="l"/>
                <a:tab pos="3439611" algn="l"/>
                <a:tab pos="4127533" algn="l"/>
                <a:tab pos="4815455" algn="l"/>
                <a:tab pos="5503377" algn="l"/>
                <a:tab pos="6191300" algn="l"/>
                <a:tab pos="6879222" algn="l"/>
                <a:tab pos="7567144" algn="l"/>
              </a:tabLst>
              <a:defRPr/>
            </a:pPr>
            <a:r>
              <a:rPr lang="en-GB" altLang="en-US" dirty="0"/>
              <a:t>Alice finds two large prime numbers p, q</a:t>
            </a:r>
          </a:p>
          <a:p>
            <a:pPr eaLnBrk="1" fontAlgn="auto" hangingPunct="1">
              <a:spcAft>
                <a:spcPts val="0"/>
              </a:spcAft>
              <a:tabLst>
                <a:tab pos="687922" algn="l"/>
                <a:tab pos="1375844" algn="l"/>
                <a:tab pos="2063767" algn="l"/>
                <a:tab pos="2751689" algn="l"/>
                <a:tab pos="3439611" algn="l"/>
                <a:tab pos="4127533" algn="l"/>
                <a:tab pos="4815455" algn="l"/>
                <a:tab pos="5503377" algn="l"/>
                <a:tab pos="6191300" algn="l"/>
                <a:tab pos="6879222" algn="l"/>
                <a:tab pos="7567144" algn="l"/>
              </a:tabLst>
              <a:defRPr/>
            </a:pPr>
            <a:r>
              <a:rPr lang="en-GB" altLang="en-US" dirty="0"/>
              <a:t>Alice computes n=p*q and </a:t>
            </a:r>
            <a:r>
              <a:rPr lang="en-GB" altLang="en-US" dirty="0">
                <a:latin typeface="Symbol" pitchFamily="18" charset="2"/>
              </a:rPr>
              <a:t>f</a:t>
            </a:r>
            <a:r>
              <a:rPr lang="en-GB" altLang="en-US" dirty="0"/>
              <a:t>=(p-1)*(q-1)</a:t>
            </a:r>
          </a:p>
          <a:p>
            <a:pPr eaLnBrk="1" fontAlgn="auto" hangingPunct="1">
              <a:spcAft>
                <a:spcPts val="0"/>
              </a:spcAft>
              <a:tabLst>
                <a:tab pos="687922" algn="l"/>
                <a:tab pos="1375844" algn="l"/>
                <a:tab pos="2063767" algn="l"/>
                <a:tab pos="2751689" algn="l"/>
                <a:tab pos="3439611" algn="l"/>
                <a:tab pos="4127533" algn="l"/>
                <a:tab pos="4815455" algn="l"/>
                <a:tab pos="5503377" algn="l"/>
                <a:tab pos="6191300" algn="l"/>
                <a:tab pos="6879222" algn="l"/>
                <a:tab pos="7567144" algn="l"/>
              </a:tabLst>
              <a:defRPr/>
            </a:pPr>
            <a:r>
              <a:rPr lang="en-GB" altLang="en-US" dirty="0"/>
              <a:t>Alice picks a random number e, between 1 and</a:t>
            </a:r>
            <a:br>
              <a:rPr lang="en-GB" altLang="en-US" dirty="0"/>
            </a:br>
            <a:r>
              <a:rPr lang="en-GB" altLang="en-US" dirty="0">
                <a:latin typeface="Symbol" pitchFamily="18" charset="2"/>
              </a:rPr>
              <a:t>f</a:t>
            </a:r>
            <a:r>
              <a:rPr lang="en-GB" altLang="en-US" dirty="0"/>
              <a:t>-1 such that e is relatively prime to </a:t>
            </a:r>
            <a:r>
              <a:rPr lang="en-GB" altLang="en-US" dirty="0">
                <a:latin typeface="Symbol" pitchFamily="18" charset="2"/>
              </a:rPr>
              <a:t>f</a:t>
            </a:r>
          </a:p>
          <a:p>
            <a:pPr eaLnBrk="1" fontAlgn="auto" hangingPunct="1">
              <a:spcAft>
                <a:spcPts val="0"/>
              </a:spcAft>
              <a:tabLst>
                <a:tab pos="687922" algn="l"/>
                <a:tab pos="1375844" algn="l"/>
                <a:tab pos="2063767" algn="l"/>
                <a:tab pos="2751689" algn="l"/>
                <a:tab pos="3439611" algn="l"/>
                <a:tab pos="4127533" algn="l"/>
                <a:tab pos="4815455" algn="l"/>
                <a:tab pos="5503377" algn="l"/>
                <a:tab pos="6191300" algn="l"/>
                <a:tab pos="6879222" algn="l"/>
                <a:tab pos="7567144" algn="l"/>
              </a:tabLst>
              <a:defRPr/>
            </a:pPr>
            <a:r>
              <a:rPr lang="en-GB" altLang="en-US" dirty="0"/>
              <a:t>Alice computes d, where e*d = 1 (mod n)</a:t>
            </a:r>
          </a:p>
          <a:p>
            <a:pPr eaLnBrk="1" fontAlgn="auto" hangingPunct="1">
              <a:spcAft>
                <a:spcPts val="0"/>
              </a:spcAft>
              <a:tabLst>
                <a:tab pos="687922" algn="l"/>
                <a:tab pos="1375844" algn="l"/>
                <a:tab pos="2063767" algn="l"/>
                <a:tab pos="2751689" algn="l"/>
                <a:tab pos="3439611" algn="l"/>
                <a:tab pos="4127533" algn="l"/>
                <a:tab pos="4815455" algn="l"/>
                <a:tab pos="5503377" algn="l"/>
                <a:tab pos="6191300" algn="l"/>
                <a:tab pos="6879222" algn="l"/>
                <a:tab pos="7567144" algn="l"/>
              </a:tabLst>
              <a:defRPr/>
            </a:pPr>
            <a:r>
              <a:rPr lang="en-GB" altLang="en-US" dirty="0"/>
              <a:t>Alice sends e and n to Bob</a:t>
            </a:r>
          </a:p>
          <a:p>
            <a:pPr eaLnBrk="1" fontAlgn="auto" hangingPunct="1">
              <a:spcAft>
                <a:spcPts val="0"/>
              </a:spcAft>
              <a:tabLst>
                <a:tab pos="687922" algn="l"/>
                <a:tab pos="1375844" algn="l"/>
                <a:tab pos="2063767" algn="l"/>
                <a:tab pos="2751689" algn="l"/>
                <a:tab pos="3439611" algn="l"/>
                <a:tab pos="4127533" algn="l"/>
                <a:tab pos="4815455" algn="l"/>
                <a:tab pos="5503377" algn="l"/>
                <a:tab pos="6191300" algn="l"/>
                <a:tab pos="6879222" algn="l"/>
                <a:tab pos="7567144" algn="l"/>
              </a:tabLst>
              <a:defRPr/>
            </a:pPr>
            <a:r>
              <a:rPr lang="en-GB" altLang="en-US" dirty="0"/>
              <a:t>Bob encrypts his message as E=</a:t>
            </a:r>
            <a:r>
              <a:rPr lang="en-GB" altLang="en-US" dirty="0" err="1"/>
              <a:t>M^e</a:t>
            </a:r>
            <a:r>
              <a:rPr lang="en-GB" altLang="en-US" dirty="0"/>
              <a:t> (mod n)</a:t>
            </a:r>
          </a:p>
          <a:p>
            <a:pPr eaLnBrk="1" fontAlgn="auto" hangingPunct="1">
              <a:spcAft>
                <a:spcPts val="0"/>
              </a:spcAft>
              <a:tabLst>
                <a:tab pos="687922" algn="l"/>
                <a:tab pos="1375844" algn="l"/>
                <a:tab pos="2063767" algn="l"/>
                <a:tab pos="2751689" algn="l"/>
                <a:tab pos="3439611" algn="l"/>
                <a:tab pos="4127533" algn="l"/>
                <a:tab pos="4815455" algn="l"/>
                <a:tab pos="5503377" algn="l"/>
                <a:tab pos="6191300" algn="l"/>
                <a:tab pos="6879222" algn="l"/>
                <a:tab pos="7567144" algn="l"/>
              </a:tabLst>
              <a:defRPr/>
            </a:pPr>
            <a:r>
              <a:rPr lang="en-GB" altLang="en-US" dirty="0"/>
              <a:t>Alice decrypts his message with D = </a:t>
            </a:r>
            <a:r>
              <a:rPr lang="en-GB" altLang="en-US" dirty="0" err="1"/>
              <a:t>E^d</a:t>
            </a:r>
            <a:r>
              <a:rPr lang="en-GB" altLang="en-US" dirty="0"/>
              <a:t> (mod n)</a:t>
            </a:r>
          </a:p>
        </p:txBody>
      </p:sp>
    </p:spTree>
    <p:extLst>
      <p:ext uri="{BB962C8B-B14F-4D97-AF65-F5344CB8AC3E}">
        <p14:creationId xmlns:p14="http://schemas.microsoft.com/office/powerpoint/2010/main" val="429172224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a:t>
            </a:r>
            <a:r>
              <a:rPr lang="en-US" dirty="0" err="1"/>
              <a:t>Asym</a:t>
            </a:r>
            <a:r>
              <a:rPr lang="en-US" dirty="0"/>
              <a:t>. Encryption</a:t>
            </a:r>
          </a:p>
        </p:txBody>
      </p:sp>
      <p:sp>
        <p:nvSpPr>
          <p:cNvPr id="3" name="Content Placeholder 2"/>
          <p:cNvSpPr>
            <a:spLocks noGrp="1"/>
          </p:cNvSpPr>
          <p:nvPr>
            <p:ph idx="1"/>
          </p:nvPr>
        </p:nvSpPr>
        <p:spPr/>
        <p:txBody>
          <a:bodyPr/>
          <a:lstStyle/>
          <a:p>
            <a:r>
              <a:rPr lang="en-US" dirty="0"/>
              <a:t>Authentication</a:t>
            </a:r>
          </a:p>
          <a:p>
            <a:r>
              <a:rPr lang="en-US" dirty="0"/>
              <a:t>Confidentiality</a:t>
            </a:r>
          </a:p>
          <a:p>
            <a:r>
              <a:rPr lang="en-US" dirty="0"/>
              <a:t>Non-repudiation</a:t>
            </a:r>
            <a:endParaRPr lang="si-LK" dirty="0"/>
          </a:p>
          <a:p>
            <a:pPr marL="0" indent="0">
              <a:buNone/>
            </a:pPr>
            <a:endParaRPr lang="en-US" dirty="0"/>
          </a:p>
        </p:txBody>
      </p:sp>
    </p:spTree>
    <p:extLst>
      <p:ext uri="{BB962C8B-B14F-4D97-AF65-F5344CB8AC3E}">
        <p14:creationId xmlns:p14="http://schemas.microsoft.com/office/powerpoint/2010/main" val="3487736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Asymmetric Encryption</a:t>
            </a:r>
          </a:p>
        </p:txBody>
      </p:sp>
      <p:sp>
        <p:nvSpPr>
          <p:cNvPr id="3" name="Content Placeholder 2"/>
          <p:cNvSpPr>
            <a:spLocks noGrp="1"/>
          </p:cNvSpPr>
          <p:nvPr>
            <p:ph idx="1"/>
          </p:nvPr>
        </p:nvSpPr>
        <p:spPr/>
        <p:txBody>
          <a:bodyPr/>
          <a:lstStyle/>
          <a:p>
            <a:r>
              <a:rPr lang="en-US" dirty="0"/>
              <a:t>Pros – Gets rid of the key distribution problem (mostly)</a:t>
            </a:r>
          </a:p>
          <a:p>
            <a:r>
              <a:rPr lang="en-US" dirty="0"/>
              <a:t>Cons - Slow</a:t>
            </a:r>
          </a:p>
        </p:txBody>
      </p:sp>
    </p:spTree>
    <p:extLst>
      <p:ext uri="{BB962C8B-B14F-4D97-AF65-F5344CB8AC3E}">
        <p14:creationId xmlns:p14="http://schemas.microsoft.com/office/powerpoint/2010/main" val="2999284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703385" y="6248400"/>
            <a:ext cx="189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26627" name="Rectangle 3"/>
          <p:cNvSpPr>
            <a:spLocks noChangeArrowheads="1"/>
          </p:cNvSpPr>
          <p:nvPr/>
        </p:nvSpPr>
        <p:spPr bwMode="auto">
          <a:xfrm>
            <a:off x="3165231" y="6248400"/>
            <a:ext cx="281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26628" name="Rectangle 4"/>
          <p:cNvSpPr>
            <a:spLocks noChangeArrowheads="1"/>
          </p:cNvSpPr>
          <p:nvPr/>
        </p:nvSpPr>
        <p:spPr bwMode="auto">
          <a:xfrm>
            <a:off x="703385" y="6248400"/>
            <a:ext cx="189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26629" name="Rectangle 5"/>
          <p:cNvSpPr>
            <a:spLocks noChangeArrowheads="1"/>
          </p:cNvSpPr>
          <p:nvPr/>
        </p:nvSpPr>
        <p:spPr bwMode="auto">
          <a:xfrm>
            <a:off x="3165231" y="6248400"/>
            <a:ext cx="281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26630" name="Rectangle 6"/>
          <p:cNvSpPr>
            <a:spLocks noChangeArrowheads="1"/>
          </p:cNvSpPr>
          <p:nvPr/>
        </p:nvSpPr>
        <p:spPr bwMode="auto">
          <a:xfrm>
            <a:off x="703385" y="6248400"/>
            <a:ext cx="189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26631" name="Rectangle 7"/>
          <p:cNvSpPr>
            <a:spLocks noChangeArrowheads="1"/>
          </p:cNvSpPr>
          <p:nvPr/>
        </p:nvSpPr>
        <p:spPr bwMode="auto">
          <a:xfrm>
            <a:off x="3165231" y="6248400"/>
            <a:ext cx="281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itchFamily="34" charset="0"/>
              <a:buChar char="•"/>
              <a:defRPr sz="3200">
                <a:solidFill>
                  <a:schemeClr val="tx1"/>
                </a:solidFill>
                <a:latin typeface="Calibri" pitchFamily="34" charset="0"/>
              </a:defRPr>
            </a:lvl1pPr>
            <a:lvl2pPr marL="37931725" indent="-37474525">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26632" name="Rectangle 8"/>
          <p:cNvSpPr>
            <a:spLocks noGrp="1" noChangeArrowheads="1"/>
          </p:cNvSpPr>
          <p:nvPr>
            <p:ph type="title"/>
          </p:nvPr>
        </p:nvSpPr>
        <p:spPr>
          <a:noFill/>
        </p:spPr>
        <p:txBody>
          <a:bodyPr/>
          <a:lstStyle/>
          <a:p>
            <a:pPr eaLnBrk="1" hangingPunct="1"/>
            <a:r>
              <a:rPr lang="en-US" altLang="en-US" b="1"/>
              <a:t>Pretty Good Privacy</a:t>
            </a:r>
          </a:p>
        </p:txBody>
      </p:sp>
      <p:sp>
        <p:nvSpPr>
          <p:cNvPr id="31753" name="Rectangle 9"/>
          <p:cNvSpPr>
            <a:spLocks noGrp="1" noChangeArrowheads="1"/>
          </p:cNvSpPr>
          <p:nvPr>
            <p:ph idx="1"/>
          </p:nvPr>
        </p:nvSpPr>
        <p:spPr/>
        <p:txBody>
          <a:bodyPr rtlCol="0">
            <a:normAutofit fontScale="92500" lnSpcReduction="10000"/>
          </a:bodyPr>
          <a:lstStyle/>
          <a:p>
            <a:pPr eaLnBrk="1" fontAlgn="auto" hangingPunct="1">
              <a:spcAft>
                <a:spcPts val="0"/>
              </a:spcAft>
              <a:defRPr/>
            </a:pPr>
            <a:r>
              <a:rPr lang="en-US" altLang="en-US" dirty="0"/>
              <a:t>Public Key encryption used in PGP</a:t>
            </a:r>
          </a:p>
          <a:p>
            <a:pPr eaLnBrk="1" fontAlgn="auto" hangingPunct="1">
              <a:spcAft>
                <a:spcPts val="0"/>
              </a:spcAft>
              <a:defRPr/>
            </a:pPr>
            <a:r>
              <a:rPr lang="en-US" altLang="en-US" dirty="0"/>
              <a:t>Generally available, and can be used for</a:t>
            </a:r>
          </a:p>
          <a:p>
            <a:pPr lvl="1" eaLnBrk="1" fontAlgn="auto" hangingPunct="1">
              <a:spcAft>
                <a:spcPts val="0"/>
              </a:spcAft>
              <a:defRPr/>
            </a:pPr>
            <a:r>
              <a:rPr lang="en-US" altLang="en-US" dirty="0"/>
              <a:t>encryption of messages </a:t>
            </a:r>
          </a:p>
          <a:p>
            <a:pPr lvl="1" eaLnBrk="1" fontAlgn="auto" hangingPunct="1">
              <a:spcAft>
                <a:spcPts val="0"/>
              </a:spcAft>
              <a:defRPr/>
            </a:pPr>
            <a:r>
              <a:rPr lang="en-US" altLang="en-US" dirty="0"/>
              <a:t>digital signatures.</a:t>
            </a:r>
          </a:p>
          <a:p>
            <a:pPr eaLnBrk="1" fontAlgn="auto" hangingPunct="1">
              <a:spcAft>
                <a:spcPts val="0"/>
              </a:spcAft>
              <a:defRPr/>
            </a:pPr>
            <a:r>
              <a:rPr lang="en-US" altLang="en-US" b="1" dirty="0"/>
              <a:t>PGP combines Symmetric and Asymmetric</a:t>
            </a:r>
          </a:p>
          <a:p>
            <a:pPr lvl="1" eaLnBrk="1" fontAlgn="auto" hangingPunct="1">
              <a:spcAft>
                <a:spcPts val="0"/>
              </a:spcAft>
              <a:defRPr/>
            </a:pPr>
            <a:r>
              <a:rPr lang="en-US" altLang="en-US" b="1" dirty="0"/>
              <a:t>Symmetric has key distribution problem</a:t>
            </a:r>
          </a:p>
          <a:p>
            <a:pPr lvl="1" eaLnBrk="1" fontAlgn="auto" hangingPunct="1">
              <a:spcAft>
                <a:spcPts val="0"/>
              </a:spcAft>
              <a:defRPr/>
            </a:pPr>
            <a:r>
              <a:rPr lang="en-US" altLang="en-US" b="1" dirty="0"/>
              <a:t>Asymmetric is slower, but no key distribution problem</a:t>
            </a:r>
          </a:p>
          <a:p>
            <a:pPr lvl="1" eaLnBrk="1" fontAlgn="auto" hangingPunct="1">
              <a:spcAft>
                <a:spcPts val="0"/>
              </a:spcAft>
              <a:defRPr/>
            </a:pPr>
            <a:r>
              <a:rPr lang="en-US" altLang="en-US" b="1" dirty="0"/>
              <a:t>Solution: Use Asymmetric to encrypt and distribute key for Symmetric encryption</a:t>
            </a:r>
          </a:p>
        </p:txBody>
      </p:sp>
    </p:spTree>
    <p:extLst>
      <p:ext uri="{BB962C8B-B14F-4D97-AF65-F5344CB8AC3E}">
        <p14:creationId xmlns:p14="http://schemas.microsoft.com/office/powerpoint/2010/main" val="5193270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5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5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5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5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5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5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Functions</a:t>
            </a:r>
          </a:p>
        </p:txBody>
      </p:sp>
      <p:sp>
        <p:nvSpPr>
          <p:cNvPr id="3" name="Content Placeholder 2"/>
          <p:cNvSpPr>
            <a:spLocks noGrp="1"/>
          </p:cNvSpPr>
          <p:nvPr>
            <p:ph idx="1"/>
          </p:nvPr>
        </p:nvSpPr>
        <p:spPr/>
        <p:txBody>
          <a:bodyPr/>
          <a:lstStyle/>
          <a:p>
            <a:r>
              <a:rPr lang="en-US" dirty="0"/>
              <a:t>One way functions</a:t>
            </a:r>
          </a:p>
          <a:p>
            <a:r>
              <a:rPr lang="en-US" dirty="0"/>
              <a:t>Condenses an input to a unique value</a:t>
            </a:r>
          </a:p>
          <a:p>
            <a:r>
              <a:rPr lang="en-US" dirty="0"/>
              <a:t>MD-2,3,4,5, SHA-1, SHA-256, SHA-512</a:t>
            </a:r>
          </a:p>
        </p:txBody>
      </p:sp>
    </p:spTree>
    <p:extLst>
      <p:ext uri="{BB962C8B-B14F-4D97-AF65-F5344CB8AC3E}">
        <p14:creationId xmlns:p14="http://schemas.microsoft.com/office/powerpoint/2010/main" val="1528491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57200"/>
            <a:ext cx="6548437" cy="5750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9788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Salted hashing</a:t>
            </a: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910933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a:t>
            </a:r>
          </a:p>
        </p:txBody>
      </p:sp>
      <p:sp>
        <p:nvSpPr>
          <p:cNvPr id="3" name="Content Placeholder 2"/>
          <p:cNvSpPr>
            <a:spLocks noGrp="1"/>
          </p:cNvSpPr>
          <p:nvPr>
            <p:ph idx="1"/>
          </p:nvPr>
        </p:nvSpPr>
        <p:spPr/>
        <p:txBody>
          <a:bodyPr/>
          <a:lstStyle/>
          <a:p>
            <a:r>
              <a:rPr lang="en-US" dirty="0">
                <a:hlinkClick r:id="rId2"/>
              </a:rPr>
              <a:t>https://security.googleblog.com/2017/02/announcing-first-sha1-collision.html</a:t>
            </a:r>
            <a:endParaRPr lang="en-US" dirty="0"/>
          </a:p>
          <a:p>
            <a:r>
              <a:rPr lang="en-US" dirty="0">
                <a:hlinkClick r:id="rId3"/>
              </a:rPr>
              <a:t>http://shattered.io/</a:t>
            </a:r>
            <a:endParaRPr lang="en-US" dirty="0"/>
          </a:p>
          <a:p>
            <a:endParaRPr lang="en-US" dirty="0"/>
          </a:p>
          <a:p>
            <a:endParaRPr lang="en-US" dirty="0"/>
          </a:p>
        </p:txBody>
      </p:sp>
    </p:spTree>
    <p:extLst>
      <p:ext uri="{BB962C8B-B14F-4D97-AF65-F5344CB8AC3E}">
        <p14:creationId xmlns:p14="http://schemas.microsoft.com/office/powerpoint/2010/main" val="59869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Cryptography</a:t>
            </a:r>
          </a:p>
        </p:txBody>
      </p:sp>
      <p:sp>
        <p:nvSpPr>
          <p:cNvPr id="8198" name="Rectangle 3"/>
          <p:cNvSpPr>
            <a:spLocks noGrp="1" noChangeArrowheads="1"/>
          </p:cNvSpPr>
          <p:nvPr>
            <p:ph type="body" idx="1"/>
          </p:nvPr>
        </p:nvSpPr>
        <p:spPr/>
        <p:txBody>
          <a:bodyPr rtlCol="0">
            <a:normAutofit/>
          </a:bodyPr>
          <a:lstStyle/>
          <a:p>
            <a:pPr eaLnBrk="1" fontAlgn="auto" hangingPunct="1">
              <a:spcAft>
                <a:spcPts val="0"/>
              </a:spcAft>
              <a:defRPr/>
            </a:pPr>
            <a:r>
              <a:rPr lang="en-US" altLang="en-US" dirty="0"/>
              <a:t>Goal: keep information from those who aren’t supposed to see it</a:t>
            </a:r>
          </a:p>
          <a:p>
            <a:pPr lvl="1" eaLnBrk="1" fontAlgn="auto" hangingPunct="1">
              <a:spcAft>
                <a:spcPts val="0"/>
              </a:spcAft>
              <a:defRPr/>
            </a:pPr>
            <a:r>
              <a:rPr lang="en-US" altLang="en-US" dirty="0"/>
              <a:t>Do this by “scrambling” the data</a:t>
            </a:r>
          </a:p>
          <a:p>
            <a:pPr eaLnBrk="1" fontAlgn="auto" hangingPunct="1">
              <a:spcAft>
                <a:spcPts val="0"/>
              </a:spcAft>
              <a:defRPr/>
            </a:pPr>
            <a:r>
              <a:rPr lang="en-US" altLang="en-US" dirty="0"/>
              <a:t>Use a well-known algorithm to scramble data</a:t>
            </a:r>
          </a:p>
          <a:p>
            <a:pPr lvl="1" eaLnBrk="1" fontAlgn="auto" hangingPunct="1">
              <a:spcAft>
                <a:spcPts val="0"/>
              </a:spcAft>
              <a:defRPr/>
            </a:pPr>
            <a:r>
              <a:rPr lang="en-US" altLang="en-US" dirty="0"/>
              <a:t>Algorithm has two inputs: data &amp; key</a:t>
            </a:r>
          </a:p>
          <a:p>
            <a:pPr lvl="1" eaLnBrk="1" fontAlgn="auto" hangingPunct="1">
              <a:spcAft>
                <a:spcPts val="0"/>
              </a:spcAft>
              <a:defRPr/>
            </a:pPr>
            <a:r>
              <a:rPr lang="en-US" altLang="en-US" dirty="0"/>
              <a:t>Key is known only to “authorized” users</a:t>
            </a:r>
          </a:p>
        </p:txBody>
      </p:sp>
    </p:spTree>
    <p:extLst>
      <p:ext uri="{BB962C8B-B14F-4D97-AF65-F5344CB8AC3E}">
        <p14:creationId xmlns:p14="http://schemas.microsoft.com/office/powerpoint/2010/main" val="9087175"/>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Rainbow tables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59996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487" y="609600"/>
            <a:ext cx="8835586"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09385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r>
              <a:rPr lang="en-US" dirty="0">
                <a:hlinkClick r:id="rId2"/>
              </a:rPr>
              <a:t>http://reverse-hash-lookup.online-domain-tools.com/</a:t>
            </a:r>
            <a:endParaRPr lang="en-US" dirty="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57200"/>
            <a:ext cx="74676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07107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85800"/>
            <a:ext cx="8521110" cy="545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61875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7740175" cy="5595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8951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643" y="914400"/>
            <a:ext cx="8791575"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65059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62000"/>
            <a:ext cx="8488276" cy="557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9144995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applications</a:t>
            </a:r>
          </a:p>
        </p:txBody>
      </p:sp>
      <p:sp>
        <p:nvSpPr>
          <p:cNvPr id="3" name="Content Placeholder 2"/>
          <p:cNvSpPr>
            <a:spLocks noGrp="1"/>
          </p:cNvSpPr>
          <p:nvPr>
            <p:ph idx="1"/>
          </p:nvPr>
        </p:nvSpPr>
        <p:spPr/>
        <p:txBody>
          <a:bodyPr/>
          <a:lstStyle/>
          <a:p>
            <a:r>
              <a:rPr lang="en-US" dirty="0"/>
              <a:t>Passwords</a:t>
            </a:r>
          </a:p>
          <a:p>
            <a:r>
              <a:rPr lang="en-US" dirty="0"/>
              <a:t>Integrity protection  (e.g. software, Digital signatures)</a:t>
            </a:r>
          </a:p>
          <a:p>
            <a:r>
              <a:rPr lang="en-US" dirty="0" err="1"/>
              <a:t>Blockchain</a:t>
            </a:r>
            <a:endParaRPr lang="en-US" dirty="0"/>
          </a:p>
          <a:p>
            <a:pPr marL="0" indent="0">
              <a:buNone/>
            </a:pPr>
            <a:endParaRPr lang="en-US" dirty="0"/>
          </a:p>
        </p:txBody>
      </p:sp>
    </p:spTree>
    <p:extLst>
      <p:ext uri="{BB962C8B-B14F-4D97-AF65-F5344CB8AC3E}">
        <p14:creationId xmlns:p14="http://schemas.microsoft.com/office/powerpoint/2010/main" val="34300865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Quantum cryptography		</a:t>
            </a:r>
          </a:p>
        </p:txBody>
      </p:sp>
      <p:sp>
        <p:nvSpPr>
          <p:cNvPr id="3" name="Content Placeholder 2"/>
          <p:cNvSpPr>
            <a:spLocks noGrp="1"/>
          </p:cNvSpPr>
          <p:nvPr>
            <p:ph idx="1"/>
          </p:nvPr>
        </p:nvSpPr>
        <p:spPr/>
        <p:txBody>
          <a:bodyPr/>
          <a:lstStyle/>
          <a:p>
            <a:r>
              <a:rPr lang="en-US" dirty="0"/>
              <a:t>Quantum computers can break algorithms like RSA</a:t>
            </a:r>
          </a:p>
          <a:p>
            <a:r>
              <a:rPr lang="en-US" dirty="0"/>
              <a:t>Quantum cryptography tries to come up with cryptographic algorithms using quantum mechanics</a:t>
            </a:r>
          </a:p>
        </p:txBody>
      </p:sp>
    </p:spTree>
    <p:extLst>
      <p:ext uri="{BB962C8B-B14F-4D97-AF65-F5344CB8AC3E}">
        <p14:creationId xmlns:p14="http://schemas.microsoft.com/office/powerpoint/2010/main" val="16798958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350" y="685801"/>
            <a:ext cx="7281450" cy="5889032"/>
          </a:xfrm>
        </p:spPr>
      </p:pic>
    </p:spTree>
    <p:extLst>
      <p:ext uri="{BB962C8B-B14F-4D97-AF65-F5344CB8AC3E}">
        <p14:creationId xmlns:p14="http://schemas.microsoft.com/office/powerpoint/2010/main" val="4188149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Kerckhoff’s</a:t>
            </a:r>
            <a:r>
              <a:rPr lang="en-US" dirty="0"/>
              <a:t> Principle (19</a:t>
            </a:r>
            <a:r>
              <a:rPr lang="en-US" baseline="30000" dirty="0"/>
              <a:t>th</a:t>
            </a:r>
            <a:r>
              <a:rPr lang="en-US" dirty="0"/>
              <a:t> century)</a:t>
            </a:r>
          </a:p>
        </p:txBody>
      </p:sp>
      <p:sp>
        <p:nvSpPr>
          <p:cNvPr id="3" name="Content Placeholder 2"/>
          <p:cNvSpPr>
            <a:spLocks noGrp="1"/>
          </p:cNvSpPr>
          <p:nvPr>
            <p:ph idx="1"/>
          </p:nvPr>
        </p:nvSpPr>
        <p:spPr/>
        <p:txBody>
          <a:bodyPr/>
          <a:lstStyle/>
          <a:p>
            <a:r>
              <a:rPr lang="en-US" dirty="0"/>
              <a:t>A cryptosystem should be secure even if everything about the system, except the key, is public knowledge. (Opposite of ‘security through obscurity’)</a:t>
            </a:r>
          </a:p>
          <a:p>
            <a:r>
              <a:rPr lang="en-US" dirty="0"/>
              <a:t>A counter example - Enigma in WWII (</a:t>
            </a:r>
            <a:r>
              <a:rPr lang="en-US" dirty="0">
                <a:hlinkClick r:id="rId2"/>
              </a:rPr>
              <a:t>https://en.wikipedia.org/wiki/Enigma_machine</a:t>
            </a:r>
            <a:r>
              <a:rPr lang="en-US" dirty="0"/>
              <a:t>)</a:t>
            </a:r>
          </a:p>
          <a:p>
            <a:endParaRPr lang="en-US" dirty="0"/>
          </a:p>
        </p:txBody>
      </p:sp>
    </p:spTree>
    <p:extLst>
      <p:ext uri="{BB962C8B-B14F-4D97-AF65-F5344CB8AC3E}">
        <p14:creationId xmlns:p14="http://schemas.microsoft.com/office/powerpoint/2010/main" val="1881359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1424780"/>
            <a:ext cx="3903464" cy="5204619"/>
          </a:xfrm>
        </p:spPr>
      </p:pic>
    </p:spTree>
    <p:extLst>
      <p:ext uri="{BB962C8B-B14F-4D97-AF65-F5344CB8AC3E}">
        <p14:creationId xmlns:p14="http://schemas.microsoft.com/office/powerpoint/2010/main" val="349500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Historic examples</a:t>
            </a:r>
          </a:p>
        </p:txBody>
      </p:sp>
      <p:sp>
        <p:nvSpPr>
          <p:cNvPr id="3" name="Content Placeholder 2"/>
          <p:cNvSpPr>
            <a:spLocks noGrp="1"/>
          </p:cNvSpPr>
          <p:nvPr>
            <p:ph idx="1"/>
          </p:nvPr>
        </p:nvSpPr>
        <p:spPr/>
        <p:txBody>
          <a:bodyPr/>
          <a:lstStyle/>
          <a:p>
            <a:r>
              <a:rPr lang="en-US" dirty="0" err="1"/>
              <a:t>Ceaser</a:t>
            </a:r>
            <a:r>
              <a:rPr lang="en-US" dirty="0"/>
              <a:t> cipher</a:t>
            </a:r>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54" y="2057400"/>
            <a:ext cx="8921046"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8463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809876"/>
            <a:ext cx="7997225" cy="5286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1630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8039320"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119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a good cipher</a:t>
            </a:r>
          </a:p>
        </p:txBody>
      </p:sp>
      <p:sp>
        <p:nvSpPr>
          <p:cNvPr id="3" name="Content Placeholder 2"/>
          <p:cNvSpPr>
            <a:spLocks noGrp="1"/>
          </p:cNvSpPr>
          <p:nvPr>
            <p:ph idx="1"/>
          </p:nvPr>
        </p:nvSpPr>
        <p:spPr/>
        <p:txBody>
          <a:bodyPr/>
          <a:lstStyle/>
          <a:p>
            <a:r>
              <a:rPr lang="en-US" dirty="0"/>
              <a:t>Confusion – Interceptor should not be able to predict how changing one character in plaintext will change the </a:t>
            </a:r>
            <a:r>
              <a:rPr lang="en-US" dirty="0" err="1"/>
              <a:t>ciphertext</a:t>
            </a:r>
            <a:endParaRPr lang="en-US" dirty="0"/>
          </a:p>
          <a:p>
            <a:r>
              <a:rPr lang="en-US" dirty="0"/>
              <a:t>Diffusion – The characteristic of distributing the plaintext over the entire </a:t>
            </a:r>
            <a:r>
              <a:rPr lang="en-US" dirty="0" err="1"/>
              <a:t>ciphertext</a:t>
            </a:r>
            <a:endParaRPr lang="en-US" dirty="0"/>
          </a:p>
        </p:txBody>
      </p:sp>
    </p:spTree>
    <p:extLst>
      <p:ext uri="{BB962C8B-B14F-4D97-AF65-F5344CB8AC3E}">
        <p14:creationId xmlns:p14="http://schemas.microsoft.com/office/powerpoint/2010/main" val="219766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5148</TotalTime>
  <Words>1718</Words>
  <Application>Microsoft Office PowerPoint</Application>
  <PresentationFormat>On-screen Show (4:3)</PresentationFormat>
  <Paragraphs>177</Paragraphs>
  <Slides>50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Courier New</vt:lpstr>
      <vt:lpstr>Symbol</vt:lpstr>
      <vt:lpstr>Times</vt:lpstr>
      <vt:lpstr>Times New Roman</vt:lpstr>
      <vt:lpstr>Office Theme</vt:lpstr>
      <vt:lpstr>Introduction to Cryptography</vt:lpstr>
      <vt:lpstr>Security requirements</vt:lpstr>
      <vt:lpstr>Some definitions</vt:lpstr>
      <vt:lpstr>Cryptography</vt:lpstr>
      <vt:lpstr>Kerckhoff’s Principle (19th century)</vt:lpstr>
      <vt:lpstr>Historic examples</vt:lpstr>
      <vt:lpstr>PowerPoint Presentation</vt:lpstr>
      <vt:lpstr>PowerPoint Presentation</vt:lpstr>
      <vt:lpstr>Characteristics of a good cipher</vt:lpstr>
      <vt:lpstr>Stream cipher</vt:lpstr>
      <vt:lpstr>Block cipher</vt:lpstr>
      <vt:lpstr>Unconditional Vs. Computational security</vt:lpstr>
      <vt:lpstr>Brute-force attack</vt:lpstr>
      <vt:lpstr>Cryptography basics</vt:lpstr>
      <vt:lpstr>Cryptographic Terminology</vt:lpstr>
      <vt:lpstr>Naming Conventions</vt:lpstr>
      <vt:lpstr>Symmetric key encryption</vt:lpstr>
      <vt:lpstr>PowerPoint Presentation</vt:lpstr>
      <vt:lpstr>Symmetric Cryptosystem: 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Symmetric key encryption</vt:lpstr>
      <vt:lpstr>Asymmetric Encryption</vt:lpstr>
      <vt:lpstr>PowerPoint Presentation</vt:lpstr>
      <vt:lpstr>Asymmetric Encryption: Using Public Keys</vt:lpstr>
      <vt:lpstr>RSA Algorithm</vt:lpstr>
      <vt:lpstr>Applications of Asym. Encryption</vt:lpstr>
      <vt:lpstr>Asymmetric Encryption</vt:lpstr>
      <vt:lpstr>Pretty Good Privacy</vt:lpstr>
      <vt:lpstr>Hash Functions</vt:lpstr>
      <vt:lpstr>PowerPoint Presentation</vt:lpstr>
      <vt:lpstr>Salted hashing</vt:lpstr>
      <vt:lpstr>Collision</vt:lpstr>
      <vt:lpstr>Rainbow tables</vt:lpstr>
      <vt:lpstr>PowerPoint Presentation</vt:lpstr>
      <vt:lpstr>PowerPoint Presentation</vt:lpstr>
      <vt:lpstr>PowerPoint Presentation</vt:lpstr>
      <vt:lpstr>PowerPoint Presentation</vt:lpstr>
      <vt:lpstr>PowerPoint Presentation</vt:lpstr>
      <vt:lpstr>PowerPoint Presentation</vt:lpstr>
      <vt:lpstr>Hashing applications</vt:lpstr>
      <vt:lpstr> Quantum cryptography  </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Cryptography</dc:title>
  <dc:creator>Dharshana Kasthurirathna</dc:creator>
  <cp:lastModifiedBy>Aryal S. it14146602</cp:lastModifiedBy>
  <cp:revision>47</cp:revision>
  <dcterms:created xsi:type="dcterms:W3CDTF">2006-08-16T00:00:00Z</dcterms:created>
  <dcterms:modified xsi:type="dcterms:W3CDTF">2020-07-09T13:50:49Z</dcterms:modified>
</cp:coreProperties>
</file>