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5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2F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2F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00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6604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969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6604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723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2F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969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660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2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977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2F4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969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17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6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69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E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7420" y="1163559"/>
            <a:ext cx="775258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24025"/>
            <a:ext cx="3915511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0697" y="3341243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misrakahmed/vegetable-image-datase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4608060" y="0"/>
                </a:moveTo>
                <a:lnTo>
                  <a:pt x="0" y="0"/>
                </a:lnTo>
                <a:lnTo>
                  <a:pt x="0" y="50610"/>
                </a:lnTo>
                <a:lnTo>
                  <a:pt x="4608060" y="50610"/>
                </a:lnTo>
                <a:lnTo>
                  <a:pt x="4608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222732"/>
            <a:ext cx="4040504" cy="757555"/>
            <a:chOff x="309193" y="222732"/>
            <a:chExt cx="4040504" cy="757555"/>
          </a:xfrm>
        </p:grpSpPr>
        <p:sp>
          <p:nvSpPr>
            <p:cNvPr id="4" name="object 4"/>
            <p:cNvSpPr/>
            <p:nvPr/>
          </p:nvSpPr>
          <p:spPr>
            <a:xfrm>
              <a:off x="309193" y="22273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1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94" y="285988"/>
              <a:ext cx="3989704" cy="694055"/>
            </a:xfrm>
            <a:custGeom>
              <a:avLst/>
              <a:gdLst/>
              <a:ahLst/>
              <a:cxnLst/>
              <a:rect l="l" t="t" r="r" b="b"/>
              <a:pathLst>
                <a:path w="3989704" h="694055">
                  <a:moveTo>
                    <a:pt x="3989652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3989652" y="693842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3" y="267152"/>
              <a:ext cx="3989704" cy="662305"/>
            </a:xfrm>
            <a:custGeom>
              <a:avLst/>
              <a:gdLst/>
              <a:ahLst/>
              <a:cxnLst/>
              <a:rect l="l" t="t" r="r" b="b"/>
              <a:pathLst>
                <a:path w="3989704" h="662305">
                  <a:moveTo>
                    <a:pt x="3989652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6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3938852" y="661878"/>
                  </a:lnTo>
                  <a:lnTo>
                    <a:pt x="3958576" y="657870"/>
                  </a:lnTo>
                  <a:lnTo>
                    <a:pt x="3974729" y="646956"/>
                  </a:lnTo>
                  <a:lnTo>
                    <a:pt x="3985644" y="630803"/>
                  </a:lnTo>
                  <a:lnTo>
                    <a:pt x="3989652" y="61107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1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4860" y="325308"/>
            <a:ext cx="323659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2390" marR="5080" indent="-60325">
              <a:lnSpc>
                <a:spcPct val="106700"/>
              </a:lnSpc>
              <a:spcBef>
                <a:spcPts val="20"/>
              </a:spcBef>
            </a:pPr>
            <a:r>
              <a:rPr sz="1400" b="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400" b="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b="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Tahoma"/>
                <a:cs typeface="Tahoma"/>
              </a:rPr>
              <a:t>Recognition</a:t>
            </a:r>
            <a:r>
              <a:rPr sz="1400" b="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b="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Vegetable </a:t>
            </a:r>
            <a:r>
              <a:rPr sz="1400" b="0" spc="-4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r>
              <a:rPr sz="1400" b="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400" b="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45" dirty="0">
                <a:solidFill>
                  <a:srgbClr val="FFFFFF"/>
                </a:solidFill>
                <a:latin typeface="Tahoma"/>
                <a:cs typeface="Tahoma"/>
              </a:rPr>
              <a:t>CNN</a:t>
            </a:r>
            <a:r>
              <a:rPr sz="1400" b="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b="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Transfer</a:t>
            </a:r>
            <a:r>
              <a:rPr sz="1400" b="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805" y="1146808"/>
            <a:ext cx="350964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1100" b="1" spc="5" dirty="0">
                <a:latin typeface="Arial"/>
                <a:cs typeface="Arial"/>
              </a:rPr>
              <a:t>A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Final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Project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on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Deep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Learning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(CS665),Fall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2022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 marR="5080" algn="ctr">
              <a:lnSpc>
                <a:spcPct val="102699"/>
              </a:lnSpc>
            </a:pPr>
            <a:r>
              <a:rPr sz="1100" spc="-35" dirty="0">
                <a:latin typeface="Tahoma"/>
                <a:cs typeface="Tahoma"/>
              </a:rPr>
              <a:t>Students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Dipak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Dulal,Shusma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Kafle,Pooja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Rajeev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Maheria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Padma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Priya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Poka,Priyanka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Bhauji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Wankhede</a:t>
            </a:r>
            <a:endParaRPr sz="11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Professor: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Dr.Chengcui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Zhang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208" y="2272296"/>
            <a:ext cx="609600" cy="5166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40180" y="2795205"/>
            <a:ext cx="1727200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35"/>
              </a:spcBef>
            </a:pPr>
            <a:r>
              <a:rPr sz="800" spc="-15" dirty="0">
                <a:latin typeface="Trebuchet MS"/>
                <a:cs typeface="Trebuchet MS"/>
              </a:rPr>
              <a:t>University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of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Alabama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at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5" dirty="0">
                <a:latin typeface="Trebuchet MS"/>
                <a:cs typeface="Trebuchet MS"/>
              </a:rPr>
              <a:t>Birmingham </a:t>
            </a:r>
            <a:r>
              <a:rPr sz="800" spc="-22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Department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of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Computer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Science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Tahoma"/>
                <a:cs typeface="Tahoma"/>
              </a:rPr>
              <a:t>April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21,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1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84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5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sz="1400" b="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400" b="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25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77467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964476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116317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268145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666140"/>
            <a:ext cx="2586990" cy="695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25" dirty="0">
                <a:latin typeface="Arial"/>
                <a:cs typeface="Arial"/>
              </a:rPr>
              <a:t>VGG19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Upgraded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version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35" dirty="0">
                <a:latin typeface="Tahoma"/>
                <a:cs typeface="Tahoma"/>
              </a:rPr>
              <a:t>consists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19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convolutional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layers.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30" dirty="0">
                <a:latin typeface="Tahoma"/>
                <a:cs typeface="Tahoma"/>
              </a:rPr>
              <a:t>extracts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features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examines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better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0365" y="1399171"/>
            <a:ext cx="1884362" cy="9175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54289" y="2439764"/>
            <a:ext cx="1499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VGG19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Architecture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10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04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760" y="719707"/>
            <a:ext cx="2860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5" dirty="0">
                <a:latin typeface="Arial"/>
                <a:cs typeface="Arial"/>
              </a:rPr>
              <a:t>Comparison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over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Accuracies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and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Time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75" dirty="0">
                <a:latin typeface="Arial"/>
                <a:cs typeface="Arial"/>
              </a:rPr>
              <a:t>Costs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58" y="1024407"/>
            <a:ext cx="3871912" cy="114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81873" y="2294539"/>
            <a:ext cx="1244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-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Accuracy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Table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11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3188335" cy="5835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  <a:p>
            <a:pPr marL="1122680">
              <a:lnSpc>
                <a:spcPct val="100000"/>
              </a:lnSpc>
              <a:spcBef>
                <a:spcPts val="590"/>
              </a:spcBef>
            </a:pPr>
            <a:r>
              <a:rPr sz="1100" b="1" spc="-65" dirty="0">
                <a:latin typeface="Arial"/>
                <a:cs typeface="Arial"/>
              </a:rPr>
              <a:t>Confusion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Matrices(Normalized)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266" y="677354"/>
            <a:ext cx="3886200" cy="2383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0121" y="3182307"/>
            <a:ext cx="1447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-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Confusion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Matrices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04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141" y="391604"/>
            <a:ext cx="2176779" cy="2603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1240" y="3197801"/>
            <a:ext cx="28467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Loss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Accuracy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Values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  <a:hlinkClick r:id="rId3" action="ppaction://hlinksldjump"/>
              </a:rPr>
              <a:t>Propagation(CNN)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13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04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921" y="409384"/>
            <a:ext cx="2067560" cy="24714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2205" y="3228294"/>
            <a:ext cx="27451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20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Loss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Accuracy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Values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  <a:hlinkClick r:id="rId3" action="ppaction://hlinksldjump"/>
              </a:rPr>
              <a:t>Propagation(TF)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14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04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08" y="356285"/>
            <a:ext cx="2743962" cy="27340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6998" y="3244778"/>
            <a:ext cx="2454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Images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Test(CNN:RMSProp)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15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804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516" y="356285"/>
            <a:ext cx="2717546" cy="27307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4938" y="3241476"/>
            <a:ext cx="2299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Test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Images(INceptionV3)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16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40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7949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8953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99564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1024025"/>
            <a:ext cx="3286760" cy="1156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45" dirty="0">
                <a:latin typeface="Arial"/>
                <a:cs typeface="Arial"/>
              </a:rPr>
              <a:t>From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the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all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results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we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have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we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concluded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as:</a:t>
            </a:r>
            <a:r>
              <a:rPr sz="1100" spc="-7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</a:pPr>
            <a:r>
              <a:rPr sz="1100" spc="-30" dirty="0">
                <a:latin typeface="Tahoma"/>
                <a:cs typeface="Tahoma"/>
              </a:rPr>
              <a:t>Augmentation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Crucial</a:t>
            </a:r>
            <a:endParaRPr sz="1100">
              <a:latin typeface="Tahoma"/>
              <a:cs typeface="Tahoma"/>
            </a:endParaRPr>
          </a:p>
          <a:p>
            <a:pPr marL="289560" marR="540385">
              <a:lnSpc>
                <a:spcPct val="125299"/>
              </a:lnSpc>
            </a:pPr>
            <a:r>
              <a:rPr sz="1100" spc="-45" dirty="0">
                <a:latin typeface="Tahoma"/>
                <a:cs typeface="Tahoma"/>
              </a:rPr>
              <a:t>Transfer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highly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effective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SGD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optimizer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CNN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RMSprop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Trasnfer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dataset.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17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812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65" dirty="0">
                <a:solidFill>
                  <a:srgbClr val="FFFFFF"/>
                </a:solidFill>
                <a:latin typeface="Tahoma"/>
                <a:cs typeface="Tahoma"/>
              </a:rPr>
              <a:t>References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9970" y="462875"/>
            <a:ext cx="709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0" dirty="0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911755"/>
            <a:ext cx="114214" cy="1142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3379" y="89882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857642"/>
            <a:ext cx="3632200" cy="26009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12420">
              <a:lnSpc>
                <a:spcPct val="102600"/>
              </a:lnSpc>
              <a:spcBef>
                <a:spcPts val="55"/>
              </a:spcBef>
            </a:pPr>
            <a:r>
              <a:rPr sz="1100" spc="-75" dirty="0">
                <a:latin typeface="Tahoma"/>
                <a:cs typeface="Tahoma"/>
              </a:rPr>
              <a:t>Ian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Goodfellow,Yoshua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Benhio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Aaron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Courvile,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Deep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endParaRPr sz="1100">
              <a:latin typeface="Tahoma"/>
              <a:cs typeface="Tahoma"/>
            </a:endParaRPr>
          </a:p>
          <a:p>
            <a:pPr marL="12700" marR="1524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Lecture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Slides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CS663/763,Prof.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Dr.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Chengcui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Jhang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30" dirty="0">
                <a:latin typeface="Tahoma"/>
                <a:cs typeface="Tahoma"/>
              </a:rPr>
              <a:t>hristian </a:t>
            </a:r>
            <a:r>
              <a:rPr sz="1100" spc="-65" dirty="0">
                <a:latin typeface="Tahoma"/>
                <a:cs typeface="Tahoma"/>
              </a:rPr>
              <a:t>Szegedy,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Vincent </a:t>
            </a:r>
            <a:r>
              <a:rPr sz="1100" spc="-45" dirty="0">
                <a:latin typeface="Tahoma"/>
                <a:cs typeface="Tahoma"/>
              </a:rPr>
              <a:t>Vanhoucke, </a:t>
            </a:r>
            <a:r>
              <a:rPr sz="1100" spc="-55" dirty="0">
                <a:latin typeface="Tahoma"/>
                <a:cs typeface="Tahoma"/>
              </a:rPr>
              <a:t>Sergey </a:t>
            </a:r>
            <a:r>
              <a:rPr sz="1100" spc="-60" dirty="0">
                <a:latin typeface="Tahoma"/>
                <a:cs typeface="Tahoma"/>
              </a:rPr>
              <a:t>Ioffe,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Jonathon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Shlens,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Zbigniew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Wojna,Rethinking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Inception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Architecture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Vision</a:t>
            </a:r>
            <a:endParaRPr sz="1100">
              <a:latin typeface="Tahoma"/>
              <a:cs typeface="Tahoma"/>
            </a:endParaRPr>
          </a:p>
          <a:p>
            <a:pPr marL="12700" marR="18923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Lecture Slides of </a:t>
            </a:r>
            <a:r>
              <a:rPr sz="1100" spc="-50" dirty="0">
                <a:latin typeface="Tahoma"/>
                <a:cs typeface="Tahoma"/>
              </a:rPr>
              <a:t>Deep </a:t>
            </a:r>
            <a:r>
              <a:rPr sz="1100" spc="-40" dirty="0">
                <a:latin typeface="Tahoma"/>
                <a:cs typeface="Tahoma"/>
              </a:rPr>
              <a:t>Learning </a:t>
            </a:r>
            <a:r>
              <a:rPr sz="1100" spc="-25" dirty="0">
                <a:latin typeface="Tahoma"/>
                <a:cs typeface="Tahoma"/>
              </a:rPr>
              <a:t>CS665,Prof.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Dr.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Chengcui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Jhang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  <a:hlinkClick r:id="rId4"/>
              </a:rPr>
              <a:t>https://www.kaggle.com/datasets/misrakahmed/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5" dirty="0">
                <a:latin typeface="SimSun"/>
                <a:cs typeface="SimSun"/>
                <a:hlinkClick r:id="rId4"/>
              </a:rPr>
              <a:t>vegetable-image-dataset</a:t>
            </a:r>
            <a:endParaRPr sz="1100">
              <a:latin typeface="SimSun"/>
              <a:cs typeface="SimSun"/>
            </a:endParaRPr>
          </a:p>
          <a:p>
            <a:pPr marL="12700" marR="77470">
              <a:lnSpc>
                <a:spcPct val="102600"/>
              </a:lnSpc>
            </a:pPr>
            <a:r>
              <a:rPr sz="1100" spc="35" dirty="0">
                <a:latin typeface="Tahoma"/>
                <a:cs typeface="Tahoma"/>
              </a:rPr>
              <a:t>M.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I.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Ahmed,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Mahmud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Mamun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A.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U.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Zaman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Asif, 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”DCNN-Based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Vegetable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Image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Classification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Using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Transfer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Comparative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Study,”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5th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International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Conference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Communication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Signal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1255899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3379" y="124297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1600057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3379" y="158712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2116274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3379" y="210335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2460431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3379" y="244749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135" y="2804575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3379" y="279165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18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4608060" y="0"/>
                </a:moveTo>
                <a:lnTo>
                  <a:pt x="0" y="0"/>
                </a:lnTo>
                <a:lnTo>
                  <a:pt x="0" y="50610"/>
                </a:lnTo>
                <a:lnTo>
                  <a:pt x="4608060" y="50610"/>
                </a:lnTo>
                <a:lnTo>
                  <a:pt x="4608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517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15" dirty="0"/>
              <a:t> </a:t>
            </a:r>
            <a:r>
              <a:rPr spc="-35" dirty="0"/>
              <a:t>You! </a:t>
            </a:r>
            <a:r>
              <a:rPr spc="-290" dirty="0"/>
              <a:t> </a:t>
            </a:r>
            <a:r>
              <a:rPr spc="-60" dirty="0"/>
              <a:t>Questions?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6097" y="3323099"/>
            <a:ext cx="254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rebuchet MS"/>
                <a:cs typeface="Trebuchet MS"/>
              </a:rPr>
              <a:t>19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917904"/>
            <a:ext cx="1924050" cy="170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Arial"/>
                <a:cs typeface="Arial"/>
              </a:rPr>
              <a:t>Outline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 marR="1123315">
              <a:lnSpc>
                <a:spcPct val="125299"/>
              </a:lnSpc>
              <a:spcBef>
                <a:spcPts val="735"/>
              </a:spcBef>
            </a:pPr>
            <a:r>
              <a:rPr sz="1100" b="1" spc="-5" dirty="0">
                <a:latin typeface="Arial"/>
                <a:cs typeface="Arial"/>
              </a:rPr>
              <a:t>Intr</a:t>
            </a:r>
            <a:r>
              <a:rPr sz="1100" b="1" spc="20" dirty="0">
                <a:latin typeface="Arial"/>
                <a:cs typeface="Arial"/>
              </a:rPr>
              <a:t>o</a:t>
            </a:r>
            <a:r>
              <a:rPr sz="1100" b="1" spc="-60" dirty="0">
                <a:latin typeface="Arial"/>
                <a:cs typeface="Arial"/>
              </a:rPr>
              <a:t>d</a:t>
            </a:r>
            <a:r>
              <a:rPr sz="1100" b="1" spc="-30" dirty="0">
                <a:latin typeface="Arial"/>
                <a:cs typeface="Arial"/>
              </a:rPr>
              <a:t>uc</a:t>
            </a:r>
            <a:r>
              <a:rPr sz="1100" b="1" spc="-20" dirty="0">
                <a:latin typeface="Arial"/>
                <a:cs typeface="Arial"/>
              </a:rPr>
              <a:t>t</a:t>
            </a:r>
            <a:r>
              <a:rPr sz="1100" b="1" spc="-45" dirty="0">
                <a:latin typeface="Arial"/>
                <a:cs typeface="Arial"/>
              </a:rPr>
              <a:t>ion  </a:t>
            </a:r>
            <a:r>
              <a:rPr sz="1100" b="1" spc="-60" dirty="0">
                <a:latin typeface="Arial"/>
                <a:cs typeface="Arial"/>
              </a:rPr>
              <a:t>Libraries</a:t>
            </a:r>
            <a:endParaRPr sz="1100">
              <a:latin typeface="Arial"/>
              <a:cs typeface="Arial"/>
            </a:endParaRPr>
          </a:p>
          <a:p>
            <a:pPr marL="12700" marR="475615">
              <a:lnSpc>
                <a:spcPct val="125299"/>
              </a:lnSpc>
            </a:pPr>
            <a:r>
              <a:rPr sz="1100" b="1" spc="15" dirty="0">
                <a:latin typeface="Arial"/>
                <a:cs typeface="Arial"/>
              </a:rPr>
              <a:t>Data  </a:t>
            </a:r>
            <a:r>
              <a:rPr sz="1100" b="1" spc="-30" dirty="0">
                <a:latin typeface="Arial"/>
                <a:cs typeface="Arial"/>
              </a:rPr>
              <a:t>Preparation </a:t>
            </a:r>
            <a:r>
              <a:rPr sz="1100" b="1" spc="-25" dirty="0">
                <a:latin typeface="Arial"/>
                <a:cs typeface="Arial"/>
              </a:rPr>
              <a:t> Deep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Learning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Models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Evaluation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60" dirty="0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6570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7573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8577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09580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305837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515870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2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4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3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736573"/>
            <a:ext cx="3913504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Vegetables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commonly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consumed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around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world.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People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hundred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species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vegetables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limited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numbers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vegetables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common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use.Vegetables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sources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nutrients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minerals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human-beings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well.Though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varieties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vegetables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distinguished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color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shape,some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vegetables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looks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-65" dirty="0">
                <a:latin typeface="Tahoma"/>
                <a:cs typeface="Tahoma"/>
              </a:rPr>
              <a:t> due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similarity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features.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 </a:t>
            </a:r>
            <a:r>
              <a:rPr sz="1100" spc="-40" dirty="0">
                <a:latin typeface="Tahoma"/>
                <a:cs typeface="Tahoma"/>
              </a:rPr>
              <a:t>project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focused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Classifying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recognizing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vegetable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image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training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15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thousand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vegetable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images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15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types(class)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labeled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images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Convolution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Neural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Network(CNN)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more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accurate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approach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062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45" dirty="0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sz="1400" b="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95" y="788604"/>
            <a:ext cx="2323465" cy="1706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List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of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Libraries:</a:t>
            </a:r>
            <a:endParaRPr sz="1100">
              <a:latin typeface="Arial"/>
              <a:cs typeface="Arial"/>
            </a:endParaRPr>
          </a:p>
          <a:p>
            <a:pPr marL="12700" marR="1714500">
              <a:lnSpc>
                <a:spcPct val="125299"/>
              </a:lnSpc>
            </a:pPr>
            <a:r>
              <a:rPr sz="1100" spc="-60" dirty="0">
                <a:latin typeface="Tahoma"/>
                <a:cs typeface="Tahoma"/>
              </a:rPr>
              <a:t>numpy </a:t>
            </a:r>
            <a:r>
              <a:rPr sz="1100" spc="-55" dirty="0">
                <a:latin typeface="Tahoma"/>
                <a:cs typeface="Tahoma"/>
              </a:rPr>
              <a:t> pandas </a:t>
            </a:r>
            <a:r>
              <a:rPr sz="1100" spc="-50" dirty="0">
                <a:latin typeface="Tahoma"/>
                <a:cs typeface="Tahoma"/>
              </a:rPr>
              <a:t> tens</a:t>
            </a:r>
            <a:r>
              <a:rPr sz="1100" spc="-90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rfl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w  </a:t>
            </a:r>
            <a:r>
              <a:rPr sz="1100" spc="-60" dirty="0">
                <a:latin typeface="Tahoma"/>
                <a:cs typeface="Tahoma"/>
              </a:rPr>
              <a:t>keras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sklearn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matplotlib  </a:t>
            </a:r>
            <a:r>
              <a:rPr sz="1100" spc="-60" dirty="0">
                <a:latin typeface="Tahoma"/>
                <a:cs typeface="Tahoma"/>
              </a:rPr>
              <a:t>seaborn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2585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33588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4592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55952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6598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176018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386050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4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307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400" b="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Tahoma"/>
                <a:cs typeface="Tahoma"/>
              </a:rPr>
              <a:t>Preparation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6387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64598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02808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238121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798320"/>
            <a:ext cx="3913504" cy="1720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Arial"/>
                <a:cs typeface="Arial"/>
              </a:rPr>
              <a:t>We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downloaded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Vegetables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Image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Dataset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from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Kaggle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data </a:t>
            </a:r>
            <a:r>
              <a:rPr sz="1100" b="1" spc="-29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depository</a:t>
            </a:r>
            <a:endParaRPr sz="1100">
              <a:latin typeface="Arial"/>
              <a:cs typeface="Arial"/>
            </a:endParaRPr>
          </a:p>
          <a:p>
            <a:pPr marL="289560" marR="215265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15000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image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categories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consisting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1000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images.</a:t>
            </a:r>
            <a:endParaRPr sz="1100">
              <a:latin typeface="Tahoma"/>
              <a:cs typeface="Tahoma"/>
            </a:endParaRPr>
          </a:p>
          <a:p>
            <a:pPr marL="289560" marR="458470">
              <a:lnSpc>
                <a:spcPct val="102699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3000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images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training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purpose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category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images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30" dirty="0">
                <a:latin typeface="Tahoma"/>
                <a:cs typeface="Tahoma"/>
              </a:rPr>
              <a:t>RGB</a:t>
            </a:r>
            <a:r>
              <a:rPr sz="1100" spc="-30" dirty="0">
                <a:latin typeface="Tahoma"/>
                <a:cs typeface="Tahoma"/>
              </a:rPr>
              <a:t> normalization</a:t>
            </a:r>
            <a:endParaRPr sz="1100">
              <a:latin typeface="Tahoma"/>
              <a:cs typeface="Tahoma"/>
            </a:endParaRPr>
          </a:p>
          <a:p>
            <a:pPr marL="289560" marR="47879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Rotation:30,zoom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range: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0.15,width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height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shift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0.2,shuffle:on,Horizontal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Flip:True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5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0"/>
            <a:ext cx="1386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Visualization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685" y="568210"/>
            <a:ext cx="2693670" cy="19926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7355" y="2720357"/>
            <a:ext cx="1812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Original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Vegetable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Images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6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84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5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sz="1400" b="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400" b="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25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44678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636600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788428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940257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338251"/>
            <a:ext cx="2265045" cy="695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50" dirty="0">
                <a:latin typeface="Arial"/>
                <a:cs typeface="Arial"/>
              </a:rPr>
              <a:t>Convolution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Neural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Network(CNN)</a:t>
            </a:r>
            <a:endParaRPr sz="1100">
              <a:latin typeface="Arial"/>
              <a:cs typeface="Arial"/>
            </a:endParaRPr>
          </a:p>
          <a:p>
            <a:pPr marL="289560" marR="1470660">
              <a:lnSpc>
                <a:spcPct val="100000"/>
              </a:lnSpc>
              <a:spcBef>
                <a:spcPts val="175"/>
              </a:spcBef>
            </a:pPr>
            <a:r>
              <a:rPr sz="1000" spc="20" dirty="0">
                <a:latin typeface="Tahoma"/>
                <a:cs typeface="Tahoma"/>
              </a:rPr>
              <a:t>RMS</a:t>
            </a:r>
            <a:r>
              <a:rPr sz="1000" spc="-15" dirty="0">
                <a:latin typeface="Tahoma"/>
                <a:cs typeface="Tahoma"/>
              </a:rPr>
              <a:t>p</a:t>
            </a:r>
            <a:r>
              <a:rPr sz="1000" spc="-30" dirty="0">
                <a:latin typeface="Tahoma"/>
                <a:cs typeface="Tahoma"/>
              </a:rPr>
              <a:t>rop  </a:t>
            </a:r>
            <a:r>
              <a:rPr sz="1000" spc="-20" dirty="0">
                <a:latin typeface="Tahoma"/>
                <a:cs typeface="Tahoma"/>
              </a:rPr>
              <a:t>Adam 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SGD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015" y="1071283"/>
            <a:ext cx="1952244" cy="17371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277" y="2931584"/>
            <a:ext cx="1383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-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CNN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Architecture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1020" y="3341243"/>
            <a:ext cx="27749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latin typeface="Trebuchet MS"/>
                <a:cs typeface="Trebuchet MS"/>
              </a:rPr>
              <a:t>7</a:t>
            </a:fld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/</a:t>
            </a:r>
            <a:r>
              <a:rPr sz="600" spc="-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19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84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5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sz="1400" b="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400" b="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25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48446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674268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826109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977938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129766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375932"/>
            <a:ext cx="3028315" cy="847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25" dirty="0">
                <a:latin typeface="Arial"/>
                <a:cs typeface="Arial"/>
              </a:rPr>
              <a:t>InceptionV3</a:t>
            </a:r>
            <a:endParaRPr sz="1100">
              <a:latin typeface="Arial"/>
              <a:cs typeface="Arial"/>
            </a:endParaRPr>
          </a:p>
          <a:p>
            <a:pPr marL="289560" marR="33401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Factorizes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convolutions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Large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Filter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Size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Efficient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Gride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size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reduction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Handles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vanishing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gradient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problem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15" dirty="0">
                <a:latin typeface="Tahoma"/>
                <a:cs typeface="Tahoma"/>
              </a:rPr>
              <a:t>Spatial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Factorization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into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Asymmetric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Convolutions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533" y="1493812"/>
            <a:ext cx="3335766" cy="12598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27060" y="2875069"/>
            <a:ext cx="1754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-5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InceptionV3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Architecture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60" cy="311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762" y="0"/>
            <a:ext cx="1684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spc="-55" dirty="0">
                <a:solidFill>
                  <a:srgbClr val="FFFFFF"/>
                </a:solidFill>
                <a:latin typeface="Tahoma"/>
                <a:cs typeface="Tahoma"/>
              </a:rPr>
              <a:t>Deep</a:t>
            </a:r>
            <a:r>
              <a:rPr sz="1400" b="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400" b="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0" spc="-25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81474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004544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156385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308214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706208"/>
            <a:ext cx="2701925" cy="695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b="1" spc="-25" dirty="0">
                <a:latin typeface="Arial"/>
                <a:cs typeface="Arial"/>
              </a:rPr>
              <a:t>Resnet152V2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Upgraded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version.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-20" dirty="0">
                <a:latin typeface="Tahoma"/>
                <a:cs typeface="Tahoma"/>
              </a:rPr>
              <a:t>More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layers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than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previous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layers.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spc="-50" dirty="0">
                <a:latin typeface="Tahoma"/>
                <a:cs typeface="Tahoma"/>
              </a:rPr>
              <a:t>Uses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batch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normalization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before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weight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layer.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1445" y="1463852"/>
            <a:ext cx="2282190" cy="7943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84617" y="2379654"/>
            <a:ext cx="1839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1FCC99"/>
                </a:solidFill>
                <a:latin typeface="Tahoma"/>
                <a:cs typeface="Tahoma"/>
              </a:rPr>
              <a:t>Figure:</a:t>
            </a:r>
            <a:r>
              <a:rPr sz="1000" spc="-10" dirty="0">
                <a:solidFill>
                  <a:srgbClr val="1FCC99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ResNet152V2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Architecture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9</a:t>
            </a:fld>
            <a:r>
              <a:rPr spc="-7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Custom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SimSun</vt:lpstr>
      <vt:lpstr>Arial</vt:lpstr>
      <vt:lpstr>Calibri</vt:lpstr>
      <vt:lpstr>Tahoma</vt:lpstr>
      <vt:lpstr>Trebuchet MS</vt:lpstr>
      <vt:lpstr>Office Theme</vt:lpstr>
      <vt:lpstr>Classification and Recognition of Vegetable  Images Using CNN and Transfer Learning</vt:lpstr>
      <vt:lpstr>Outline</vt:lpstr>
      <vt:lpstr>Introduction</vt:lpstr>
      <vt:lpstr>Libraries Used</vt:lpstr>
      <vt:lpstr>Data Preparation</vt:lpstr>
      <vt:lpstr>PowerPoint Presentation</vt:lpstr>
      <vt:lpstr>Deep Learning Models</vt:lpstr>
      <vt:lpstr>Deep Learning Models</vt:lpstr>
      <vt:lpstr>Deep Learning Models</vt:lpstr>
      <vt:lpstr>Deep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Recognition of Vegetable Images Using CNN and Transfer Learning</dc:title>
  <dc:creator>A Final Project on Deep Learning (CS665),Fall 20220.6cm Students : Dipak Dulal,Shusma Kafle,Pooja Rajeev Maheria Padma Priya Poka,Priyanka Bhauji Wankhede Professor: Dr.Chengcui Zhang</dc:creator>
  <cp:lastModifiedBy>Maheria, Pooja Rajeev</cp:lastModifiedBy>
  <cp:revision>1</cp:revision>
  <dcterms:created xsi:type="dcterms:W3CDTF">2022-04-21T20:34:28Z</dcterms:created>
  <dcterms:modified xsi:type="dcterms:W3CDTF">2022-04-21T20:35:03Z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2022-04-21T00:00:00Z</vt:filetime>
  </property>
</Properties>
</file>