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35314" y="639097"/>
            <a:ext cx="6907758" cy="3686015"/>
          </a:xfrm>
        </p:spPr>
        <p:txBody>
          <a:bodyPr>
            <a:normAutofit fontScale="90000"/>
          </a:bodyPr>
          <a:lstStyle/>
          <a:p>
            <a:br>
              <a:rPr lang="en-US" dirty="0"/>
            </a:br>
            <a:br>
              <a:rPr lang="en-US" dirty="0"/>
            </a:br>
            <a:br>
              <a:rPr lang="en-US" dirty="0"/>
            </a:br>
            <a:br>
              <a:rPr lang="en-US" dirty="0"/>
            </a:br>
            <a:br>
              <a:rPr lang="en-US" dirty="0"/>
            </a:br>
            <a:br>
              <a:rPr lang="en-US" dirty="0"/>
            </a:br>
            <a:r>
              <a:rPr lang="en-US" dirty="0"/>
              <a:t>Leaf</a:t>
            </a:r>
            <a:br>
              <a:rPr lang="en-US" dirty="0"/>
            </a:br>
            <a:r>
              <a:rPr lang="en-US" dirty="0"/>
              <a:t>Classification</a:t>
            </a:r>
            <a:br>
              <a:rPr lang="en-US"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USING TRANSFER LEARNING</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81235" y="758952"/>
            <a:ext cx="10374445" cy="3892168"/>
          </a:xfrm>
        </p:spPr>
        <p:txBody>
          <a:bodyPr anchor="ctr">
            <a:normAutofit fontScale="90000"/>
          </a:bodyPr>
          <a:lstStyle/>
          <a:p>
            <a:pPr lvl="0"/>
            <a:br>
              <a:rPr lang="en-US" sz="4800" i="1" dirty="0">
                <a:solidFill>
                  <a:srgbClr val="FFFFFF"/>
                </a:solidFill>
              </a:rPr>
            </a:br>
            <a:br>
              <a:rPr lang="en-US" sz="4800" i="1" dirty="0">
                <a:solidFill>
                  <a:srgbClr val="FFFFFF"/>
                </a:solidFill>
              </a:rPr>
            </a:br>
            <a:r>
              <a:rPr lang="en-US" sz="4800" i="1" dirty="0">
                <a:solidFill>
                  <a:srgbClr val="FFFFFF"/>
                </a:solidFill>
              </a:rPr>
              <a:t>TEAM</a:t>
            </a:r>
            <a:r>
              <a:rPr lang="en-US" sz="4800" dirty="0">
                <a:solidFill>
                  <a:srgbClr val="FFFFFF"/>
                </a:solidFill>
              </a:rPr>
              <a:t>  NUM:205(Batch no:10)</a:t>
            </a:r>
            <a:br>
              <a:rPr lang="en-US" sz="4800" dirty="0">
                <a:solidFill>
                  <a:srgbClr val="FFFFFF"/>
                </a:solidFill>
              </a:rPr>
            </a:br>
            <a:br>
              <a:rPr lang="en-US" sz="4800" i="1" dirty="0">
                <a:solidFill>
                  <a:srgbClr val="FFFFFF"/>
                </a:solidFill>
              </a:rPr>
            </a:br>
            <a:r>
              <a:rPr lang="en-US" sz="3600" dirty="0">
                <a:solidFill>
                  <a:srgbClr val="FFFFFF"/>
                </a:solidFill>
              </a:rPr>
              <a:t>TEAM MATES</a:t>
            </a:r>
            <a:br>
              <a:rPr lang="en-US" sz="3600" i="1" dirty="0">
                <a:solidFill>
                  <a:srgbClr val="FFFFFF"/>
                </a:solidFill>
              </a:rPr>
            </a:br>
            <a:r>
              <a:rPr lang="en-US" sz="3100" dirty="0">
                <a:solidFill>
                  <a:srgbClr val="FFFFFF"/>
                </a:solidFill>
              </a:rPr>
              <a:t>D.PRADEEP</a:t>
            </a:r>
            <a:br>
              <a:rPr lang="en-US" sz="3100" dirty="0">
                <a:solidFill>
                  <a:srgbClr val="FFFFFF"/>
                </a:solidFill>
              </a:rPr>
            </a:br>
            <a:r>
              <a:rPr lang="en-US" sz="3100" dirty="0">
                <a:solidFill>
                  <a:srgbClr val="FFFFFF"/>
                </a:solidFill>
              </a:rPr>
              <a:t>T.SATYA SRI</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32660" y="97654"/>
            <a:ext cx="10623020" cy="4553466"/>
          </a:xfrm>
        </p:spPr>
        <p:txBody>
          <a:bodyPr anchor="ctr">
            <a:normAutofit fontScale="90000"/>
          </a:bodyPr>
          <a:lstStyle/>
          <a:p>
            <a:pPr lvl="0"/>
            <a:br>
              <a:rPr lang="en-US" sz="3600" b="1" u="sng" dirty="0">
                <a:solidFill>
                  <a:srgbClr val="FFFFFF"/>
                </a:solidFill>
              </a:rPr>
            </a:br>
            <a:br>
              <a:rPr lang="en-US" sz="3600" b="1" u="sng" dirty="0">
                <a:solidFill>
                  <a:srgbClr val="FFFFFF"/>
                </a:solidFill>
              </a:rPr>
            </a:br>
            <a:br>
              <a:rPr lang="en-US" sz="3600" b="1" u="sng" dirty="0">
                <a:solidFill>
                  <a:srgbClr val="FFFFFF"/>
                </a:solidFill>
              </a:rPr>
            </a:br>
            <a:br>
              <a:rPr lang="en-US" sz="3600" b="1" u="sng" dirty="0">
                <a:solidFill>
                  <a:srgbClr val="FFFFFF"/>
                </a:solidFill>
              </a:rPr>
            </a:br>
            <a:r>
              <a:rPr lang="en-US" sz="3600" b="1" u="sng" dirty="0">
                <a:solidFill>
                  <a:srgbClr val="FFFFFF"/>
                </a:solidFill>
              </a:rPr>
              <a:t>INTODUCTION:</a:t>
            </a:r>
            <a:br>
              <a:rPr lang="en-US" sz="3600" b="1" u="sng" dirty="0">
                <a:solidFill>
                  <a:srgbClr val="FFFFFF"/>
                </a:solidFill>
              </a:rPr>
            </a:br>
            <a:br>
              <a:rPr lang="en-US" sz="3600" b="1" u="sng" dirty="0">
                <a:solidFill>
                  <a:srgbClr val="FFFFFF"/>
                </a:solidFill>
              </a:rPr>
            </a:br>
            <a:r>
              <a:rPr lang="en-US" sz="3600" b="1" u="sng" dirty="0">
                <a:solidFill>
                  <a:srgbClr val="FFFFFF"/>
                </a:solidFill>
              </a:rPr>
              <a:t>I</a:t>
            </a:r>
            <a:r>
              <a:rPr lang="en-US" sz="3600" dirty="0">
                <a:solidFill>
                  <a:srgbClr val="FFFFFF"/>
                </a:solidFill>
              </a:rPr>
              <a:t>n this project the model is trained to identify the  input leaf is belongs to which class means the root specie of the input(leaf)</a:t>
            </a:r>
            <a:br>
              <a:rPr lang="en-US" sz="3600" b="1" u="sng" dirty="0">
                <a:solidFill>
                  <a:srgbClr val="FFFFFF"/>
                </a:solidFill>
              </a:rPr>
            </a:br>
            <a:br>
              <a:rPr lang="en-US" sz="3600" b="1" u="sng" dirty="0">
                <a:solidFill>
                  <a:srgbClr val="FFFFFF"/>
                </a:solidFill>
              </a:rPr>
            </a:br>
            <a:br>
              <a:rPr lang="en-US" sz="4800" i="1" dirty="0">
                <a:solidFill>
                  <a:srgbClr val="FFFFFF"/>
                </a:solidFill>
              </a:rPr>
            </a:br>
            <a:br>
              <a:rPr lang="en-US" sz="4800" i="1" dirty="0">
                <a:solidFill>
                  <a:srgbClr val="FFFFFF"/>
                </a:solidFill>
              </a:rPr>
            </a:br>
            <a:br>
              <a:rPr lang="en-US" sz="4800" i="1" dirty="0">
                <a:solidFill>
                  <a:srgbClr val="FFFFFF"/>
                </a:solidFill>
              </a:rPr>
            </a:br>
            <a:endParaRPr lang="en-US" sz="36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4970" y="52944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4617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37351" y="97654"/>
            <a:ext cx="10818329" cy="4553466"/>
          </a:xfrm>
          <a:effectLst>
            <a:glow rad="139700">
              <a:schemeClr val="accent3">
                <a:satMod val="175000"/>
                <a:alpha val="40000"/>
              </a:schemeClr>
            </a:glow>
          </a:effectLst>
        </p:spPr>
        <p:txBody>
          <a:bodyPr anchor="ctr">
            <a:normAutofit fontScale="90000"/>
          </a:bodyPr>
          <a:lstStyle/>
          <a:p>
            <a:pPr lvl="0"/>
            <a:br>
              <a:rPr lang="en-US" sz="3200" dirty="0">
                <a:solidFill>
                  <a:srgbClr val="FFFFFF"/>
                </a:solidFill>
              </a:rPr>
            </a:br>
            <a:br>
              <a:rPr lang="en-US" sz="3200" dirty="0">
                <a:solidFill>
                  <a:srgbClr val="FFFFFF"/>
                </a:solidFill>
              </a:rPr>
            </a:br>
            <a:r>
              <a:rPr lang="en-US" sz="3200" b="1" u="sng" dirty="0">
                <a:solidFill>
                  <a:srgbClr val="FFFFFF"/>
                </a:solidFill>
                <a:effectLst>
                  <a:outerShdw blurRad="38100" dist="38100" dir="2700000" algn="tl">
                    <a:srgbClr val="000000">
                      <a:alpha val="43137"/>
                    </a:srgbClr>
                  </a:outerShdw>
                </a:effectLst>
              </a:rPr>
              <a:t>LIBRARIES USED:</a:t>
            </a:r>
            <a:br>
              <a:rPr lang="en-US" sz="3200" b="1" u="sng" dirty="0">
                <a:solidFill>
                  <a:srgbClr val="FFFFFF"/>
                </a:solidFill>
                <a:effectLst>
                  <a:outerShdw blurRad="38100" dist="38100" dir="2700000" algn="tl">
                    <a:srgbClr val="000000">
                      <a:alpha val="43137"/>
                    </a:srgbClr>
                  </a:outerShdw>
                </a:effectLst>
              </a:rPr>
            </a:br>
            <a:br>
              <a:rPr lang="en-US" sz="3200" b="1" u="sng" dirty="0">
                <a:solidFill>
                  <a:srgbClr val="FFFFFF"/>
                </a:solidFill>
                <a:effectLst>
                  <a:outerShdw blurRad="38100" dist="38100" dir="2700000" algn="tl">
                    <a:srgbClr val="000000">
                      <a:alpha val="43137"/>
                    </a:srgbClr>
                  </a:outerShdw>
                </a:effectLst>
              </a:rPr>
            </a:br>
            <a:r>
              <a:rPr lang="en-US" sz="3200" dirty="0">
                <a:solidFill>
                  <a:srgbClr val="FFFFFF"/>
                </a:solidFill>
              </a:rPr>
              <a:t>Numpy</a:t>
            </a:r>
            <a:br>
              <a:rPr lang="en-US" sz="3200" dirty="0">
                <a:solidFill>
                  <a:srgbClr val="FFFFFF"/>
                </a:solidFill>
              </a:rPr>
            </a:br>
            <a:r>
              <a:rPr lang="en-US" sz="3200" dirty="0">
                <a:solidFill>
                  <a:srgbClr val="FFFFFF"/>
                </a:solidFill>
              </a:rPr>
              <a:t>pandas</a:t>
            </a:r>
            <a:br>
              <a:rPr lang="en-US" sz="3200" dirty="0">
                <a:solidFill>
                  <a:srgbClr val="FFFFFF"/>
                </a:solidFill>
              </a:rPr>
            </a:br>
            <a:r>
              <a:rPr lang="en-US" sz="3200" dirty="0">
                <a:solidFill>
                  <a:srgbClr val="FFFFFF"/>
                </a:solidFill>
              </a:rPr>
              <a:t>matplot</a:t>
            </a:r>
            <a:br>
              <a:rPr lang="en-US" sz="3200" dirty="0">
                <a:solidFill>
                  <a:srgbClr val="FFFFFF"/>
                </a:solidFill>
              </a:rPr>
            </a:br>
            <a:r>
              <a:rPr lang="en-US" sz="3200" dirty="0">
                <a:solidFill>
                  <a:srgbClr val="FFFFFF"/>
                </a:solidFill>
              </a:rPr>
              <a:t>torch</a:t>
            </a:r>
            <a:br>
              <a:rPr lang="en-US" sz="3200" dirty="0">
                <a:solidFill>
                  <a:srgbClr val="FFFFFF"/>
                </a:solidFill>
              </a:rPr>
            </a:br>
            <a:r>
              <a:rPr lang="en-US" sz="3200" dirty="0">
                <a:solidFill>
                  <a:srgbClr val="FFFFFF"/>
                </a:solidFill>
              </a:rPr>
              <a:t>cv2</a:t>
            </a:r>
            <a:br>
              <a:rPr lang="en-US" sz="3200" dirty="0">
                <a:solidFill>
                  <a:srgbClr val="FFFFFF"/>
                </a:solidFill>
              </a:rPr>
            </a:br>
            <a:r>
              <a:rPr lang="en-US" sz="3200" dirty="0">
                <a:solidFill>
                  <a:srgbClr val="FFFFFF"/>
                </a:solidFill>
              </a:rPr>
              <a:t>os</a:t>
            </a:r>
            <a:br>
              <a:rPr lang="en-US" sz="3200" dirty="0">
                <a:solidFill>
                  <a:srgbClr val="FFFFFF"/>
                </a:solidFill>
              </a:rPr>
            </a:br>
            <a:br>
              <a:rPr lang="en-US" sz="3200" dirty="0">
                <a:solidFill>
                  <a:srgbClr val="FFFFFF"/>
                </a:solidFill>
              </a:rPr>
            </a:br>
            <a:r>
              <a:rPr lang="en-US" sz="3200"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4970" y="52944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320977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37351" y="97654"/>
            <a:ext cx="10818329" cy="4553466"/>
          </a:xfrm>
          <a:effectLst>
            <a:glow rad="139700">
              <a:schemeClr val="accent3">
                <a:satMod val="175000"/>
                <a:alpha val="40000"/>
              </a:schemeClr>
            </a:glow>
          </a:effectLst>
        </p:spPr>
        <p:txBody>
          <a:bodyPr anchor="ctr">
            <a:normAutofit fontScale="90000"/>
          </a:bodyPr>
          <a:lstStyle/>
          <a:p>
            <a:pPr lvl="0"/>
            <a:r>
              <a:rPr lang="en-US" sz="4000" dirty="0">
                <a:solidFill>
                  <a:srgbClr val="FFFFFF"/>
                </a:solidFill>
              </a:rPr>
              <a:t>MODEL IS TRAINED USING “RESNET”</a:t>
            </a:r>
            <a:br>
              <a:rPr lang="en-US" sz="4000" dirty="0">
                <a:solidFill>
                  <a:srgbClr val="FFFFFF"/>
                </a:solidFill>
              </a:rPr>
            </a:br>
            <a:r>
              <a:rPr lang="en-US" sz="1000" dirty="0">
                <a:solidFill>
                  <a:srgbClr val="FFFFFF"/>
                </a:solidFill>
              </a:rPr>
              <a:t> </a:t>
            </a:r>
            <a:br>
              <a:rPr lang="en-US" sz="4000">
                <a:solidFill>
                  <a:srgbClr val="FFFFFF"/>
                </a:solidFill>
              </a:rPr>
            </a:br>
            <a:r>
              <a:rPr lang="en-US" sz="3600" dirty="0">
                <a:solidFill>
                  <a:srgbClr val="FFFFFF"/>
                </a:solidFill>
              </a:rPr>
              <a:t>R</a:t>
            </a:r>
            <a:r>
              <a:rPr lang="en-US" sz="3600">
                <a:solidFill>
                  <a:srgbClr val="FFFFFF"/>
                </a:solidFill>
              </a:rPr>
              <a:t>esnet </a:t>
            </a:r>
            <a:r>
              <a:rPr lang="en-US" sz="3600" dirty="0">
                <a:solidFill>
                  <a:srgbClr val="FFFFFF"/>
                </a:solidFill>
              </a:rPr>
              <a:t>architecture:</a:t>
            </a:r>
            <a:br>
              <a:rPr lang="en-US" sz="4000" dirty="0">
                <a:solidFill>
                  <a:srgbClr val="FFFFFF"/>
                </a:solidFill>
              </a:rPr>
            </a:br>
            <a:br>
              <a:rPr lang="en-US" sz="40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endParaRPr lang="en-US" sz="32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4970" y="5294440"/>
            <a:ext cx="10058400" cy="1143000"/>
          </a:xfrm>
        </p:spPr>
        <p:txBody>
          <a:bodyPr>
            <a:normAutofit fontScale="47500" lnSpcReduction="20000"/>
          </a:bodyPr>
          <a:lstStyle/>
          <a:p>
            <a:r>
              <a:rPr lang="en-US" dirty="0">
                <a:solidFill>
                  <a:schemeClr val="bg1"/>
                </a:solidFill>
              </a:rPr>
              <a:t>Proposed Modified ResNet-18 architecture for Bangla HCR. In the diagram, conv stands for Convolutional layer, Pool stands for MaxPool layer, batch norm stand for batch normalization, </a:t>
            </a:r>
            <a:r>
              <a:rPr lang="en-US" dirty="0" err="1">
                <a:solidFill>
                  <a:schemeClr val="bg1"/>
                </a:solidFill>
              </a:rPr>
              <a:t>Relu</a:t>
            </a:r>
            <a:r>
              <a:rPr lang="en-US" dirty="0">
                <a:solidFill>
                  <a:schemeClr val="bg1"/>
                </a:solidFill>
              </a:rPr>
              <a:t> stands for rectified linear unit activation layer, Sum stands for the addition in ResNet, and FC stand for fully connected hidden layers. In this architecture, we have eight ResNet modules which are modified by adding a dropout layer after the second convolutional layers. </a:t>
            </a:r>
          </a:p>
          <a:p>
            <a:endParaRPr lang="en-US" dirty="0">
              <a:solidFill>
                <a:srgbClr val="FFFFFF"/>
              </a:solidFill>
            </a:endParaRPr>
          </a:p>
        </p:txBody>
      </p:sp>
      <p:pic>
        <p:nvPicPr>
          <p:cNvPr id="5" name="Picture 4">
            <a:extLst>
              <a:ext uri="{FF2B5EF4-FFF2-40B4-BE49-F238E27FC236}">
                <a16:creationId xmlns:a16="http://schemas.microsoft.com/office/drawing/2014/main" id="{483578AB-A01F-46AD-B48B-672E5F2D987F}"/>
              </a:ext>
            </a:extLst>
          </p:cNvPr>
          <p:cNvPicPr>
            <a:picLocks noChangeAspect="1"/>
          </p:cNvPicPr>
          <p:nvPr/>
        </p:nvPicPr>
        <p:blipFill>
          <a:blip r:embed="rId2"/>
          <a:stretch>
            <a:fillRect/>
          </a:stretch>
        </p:blipFill>
        <p:spPr>
          <a:xfrm>
            <a:off x="1698390" y="1371363"/>
            <a:ext cx="8096250" cy="3181350"/>
          </a:xfrm>
          <a:prstGeom prst="rect">
            <a:avLst/>
          </a:prstGeom>
        </p:spPr>
      </p:pic>
    </p:spTree>
    <p:extLst>
      <p:ext uri="{BB962C8B-B14F-4D97-AF65-F5344CB8AC3E}">
        <p14:creationId xmlns:p14="http://schemas.microsoft.com/office/powerpoint/2010/main" val="174502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10719" y="97654"/>
            <a:ext cx="10844962" cy="4553466"/>
          </a:xfrm>
          <a:effectLst>
            <a:glow rad="139700">
              <a:schemeClr val="accent3">
                <a:satMod val="175000"/>
                <a:alpha val="40000"/>
              </a:schemeClr>
            </a:glow>
          </a:effectLst>
        </p:spPr>
        <p:txBody>
          <a:bodyPr anchor="ctr">
            <a:normAutofit fontScale="90000"/>
          </a:bodyPr>
          <a:lstStyle/>
          <a:p>
            <a:pPr lvl="0"/>
            <a:br>
              <a:rPr lang="en-US" sz="4000" dirty="0">
                <a:solidFill>
                  <a:srgbClr val="FFFFFF"/>
                </a:solidFill>
              </a:rPr>
            </a:br>
            <a:br>
              <a:rPr lang="en-US" sz="4000" dirty="0">
                <a:solidFill>
                  <a:srgbClr val="FFFFFF"/>
                </a:solidFill>
              </a:rPr>
            </a:br>
            <a:br>
              <a:rPr lang="en-US" sz="4000" dirty="0">
                <a:solidFill>
                  <a:srgbClr val="FFFFFF"/>
                </a:solidFill>
              </a:rPr>
            </a:br>
            <a:br>
              <a:rPr lang="en-US" sz="4000" dirty="0">
                <a:solidFill>
                  <a:srgbClr val="FFFFFF"/>
                </a:solidFill>
              </a:rPr>
            </a:br>
            <a:r>
              <a:rPr lang="en-US" sz="4000" u="sng" dirty="0">
                <a:solidFill>
                  <a:srgbClr val="FFFFFF"/>
                </a:solidFill>
              </a:rPr>
              <a:t>ResNet-18:</a:t>
            </a:r>
            <a:br>
              <a:rPr lang="en-US" sz="4000" u="sng" dirty="0">
                <a:solidFill>
                  <a:srgbClr val="FFFFFF"/>
                </a:solidFill>
              </a:rPr>
            </a:br>
            <a:br>
              <a:rPr lang="en-US" sz="4000" dirty="0">
                <a:solidFill>
                  <a:srgbClr val="FFFFFF"/>
                </a:solidFill>
              </a:rPr>
            </a:br>
            <a:r>
              <a:rPr lang="en-US" sz="3100" b="1" dirty="0"/>
              <a:t>ResNet</a:t>
            </a:r>
            <a:r>
              <a:rPr lang="en-US" sz="3100" dirty="0"/>
              <a:t>-</a:t>
            </a:r>
            <a:r>
              <a:rPr lang="en-US" sz="3100" b="1" dirty="0"/>
              <a:t>18</a:t>
            </a:r>
            <a:r>
              <a:rPr lang="en-US" sz="3100" dirty="0"/>
              <a:t> is a convolutional neural network that is </a:t>
            </a:r>
            <a:r>
              <a:rPr lang="en-US" sz="3100" b="1" dirty="0"/>
              <a:t>18</a:t>
            </a:r>
            <a:r>
              <a:rPr lang="en-US" sz="3100" dirty="0"/>
              <a:t> layers deep. You can load a pretrained version of the network trained </a:t>
            </a:r>
            <a:r>
              <a:rPr lang="en-US" sz="3100" b="1" dirty="0"/>
              <a:t>on</a:t>
            </a:r>
            <a:r>
              <a:rPr lang="en-US" sz="3100" dirty="0"/>
              <a:t> more than a million images from the ImageNet database . The pretrained network can classify images into 1000 object categories, such as keyboard, mouse, pencil, and many animals.</a:t>
            </a:r>
            <a:br>
              <a:rPr lang="en-US" sz="3100" dirty="0">
                <a:solidFill>
                  <a:srgbClr val="FFFFFF"/>
                </a:solidFill>
              </a:rPr>
            </a:br>
            <a:br>
              <a:rPr lang="en-US" sz="31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endParaRPr lang="en-US" sz="32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4970" y="5294440"/>
            <a:ext cx="10058400" cy="1143000"/>
          </a:xfrm>
        </p:spPr>
        <p:txBody>
          <a:bodyPr>
            <a:normAutofit fontScale="70000" lnSpcReduction="20000"/>
          </a:bodyPr>
          <a:lstStyle/>
          <a:p>
            <a:r>
              <a:rPr lang="en-US" dirty="0">
                <a:solidFill>
                  <a:srgbClr val="FFFFFF"/>
                </a:solidFill>
              </a:rPr>
              <a:t>In this project we are using resnet18 model because it is trained over 1000 of classes of ImageNet which includes the category of leaf also…….</a:t>
            </a:r>
          </a:p>
          <a:p>
            <a:r>
              <a:rPr lang="en-US" dirty="0">
                <a:solidFill>
                  <a:srgbClr val="FFFFFF"/>
                </a:solidFill>
              </a:rPr>
              <a:t>“So for this reason resnet is choose for our model to classify the leaf”</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02472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10719" y="213064"/>
            <a:ext cx="10844962" cy="4509856"/>
          </a:xfrm>
          <a:effectLst>
            <a:glow rad="139700">
              <a:schemeClr val="accent3">
                <a:satMod val="175000"/>
                <a:alpha val="40000"/>
              </a:schemeClr>
            </a:glow>
          </a:effectLst>
        </p:spPr>
        <p:txBody>
          <a:bodyPr anchor="ctr">
            <a:normAutofit/>
          </a:bodyPr>
          <a:lstStyle/>
          <a:p>
            <a:pPr lvl="0"/>
            <a:r>
              <a:rPr lang="en-US" sz="3200">
                <a:solidFill>
                  <a:srgbClr val="FFFFFF"/>
                </a:solidFill>
              </a:rPr>
              <a:t>THANK YOU……</a:t>
            </a:r>
            <a:endParaRPr lang="en-US" sz="3200"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4970" y="52944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6635409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7854D2-C2B1-4273-BEE8-C059778BC5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{C5F458CE-DD32-4777-8A94-CA0A468E9722}tf56160789_wac</Template>
  <TotalTime>0</TotalTime>
  <Words>315</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1_RetrospectVTI</vt:lpstr>
      <vt:lpstr>      Leaf Classification </vt:lpstr>
      <vt:lpstr>  TEAM  NUM:205(Batch no:10)  TEAM MATES D.PRADEEP T.SATYA SRI</vt:lpstr>
      <vt:lpstr>    INTODUCTION:  In this project the model is trained to identify the  input leaf is belongs to which class means the root specie of the input(leaf)     </vt:lpstr>
      <vt:lpstr>  LIBRARIES USED:  Numpy pandas matplot torch cv2 os   </vt:lpstr>
      <vt:lpstr>MODEL IS TRAINED USING “RESNET”   Resnet architecture:        </vt:lpstr>
      <vt:lpstr>    ResNet-18:  ResNet-18 is a convolutional neural network that is 18 layers deep. You can load a pretrained version of the network trained on more than a million images from the ImageNet database . The pretrained network can classify images into 1000 object categories, such as keyboard, mouse, pencil, and many animals.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2020-08-03T10:34:45Z</dcterms:created>
  <dcterms:modified xsi:type="dcterms:W3CDTF">2020-08-03T14:14:07Z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