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8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1" r:id="rId15"/>
    <p:sldId id="273" r:id="rId16"/>
    <p:sldId id="274" r:id="rId17"/>
    <p:sldId id="259" r:id="rId18"/>
  </p:sldIdLst>
  <p:sldSz cx="12192000" cy="6858000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Libre Baskerville" panose="02000000000000000000" pitchFamily="2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51A24-B327-412C-9006-8CE42A88E91C}" v="236" dt="2024-02-23T07:47:57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37" y="-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lam Tharun" userId="3620a25881a771d5" providerId="Windows Live" clId="Web-{8D151A24-B327-412C-9006-8CE42A88E91C}"/>
    <pc:docChg chg="addSld delSld modSld">
      <pc:chgData name="Dulam Tharun" userId="3620a25881a771d5" providerId="Windows Live" clId="Web-{8D151A24-B327-412C-9006-8CE42A88E91C}" dt="2024-02-23T07:47:57.785" v="149"/>
      <pc:docMkLst>
        <pc:docMk/>
      </pc:docMkLst>
      <pc:sldChg chg="modSp">
        <pc:chgData name="Dulam Tharun" userId="3620a25881a771d5" providerId="Windows Live" clId="Web-{8D151A24-B327-412C-9006-8CE42A88E91C}" dt="2024-02-23T07:34:24.500" v="34" actId="20577"/>
        <pc:sldMkLst>
          <pc:docMk/>
          <pc:sldMk cId="0" sldId="257"/>
        </pc:sldMkLst>
        <pc:spChg chg="mod">
          <ac:chgData name="Dulam Tharun" userId="3620a25881a771d5" providerId="Windows Live" clId="Web-{8D151A24-B327-412C-9006-8CE42A88E91C}" dt="2024-02-23T07:34:24.500" v="34" actId="20577"/>
          <ac:spMkLst>
            <pc:docMk/>
            <pc:sldMk cId="0" sldId="257"/>
            <ac:spMk id="104" creationId="{00000000-0000-0000-0000-000000000000}"/>
          </ac:spMkLst>
        </pc:spChg>
      </pc:sldChg>
      <pc:sldChg chg="addSp delSp modSp">
        <pc:chgData name="Dulam Tharun" userId="3620a25881a771d5" providerId="Windows Live" clId="Web-{8D151A24-B327-412C-9006-8CE42A88E91C}" dt="2024-02-23T07:42:41.496" v="99" actId="20577"/>
        <pc:sldMkLst>
          <pc:docMk/>
          <pc:sldMk cId="0" sldId="260"/>
        </pc:sldMkLst>
        <pc:spChg chg="mod">
          <ac:chgData name="Dulam Tharun" userId="3620a25881a771d5" providerId="Windows Live" clId="Web-{8D151A24-B327-412C-9006-8CE42A88E91C}" dt="2024-02-23T07:42:41.496" v="99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Dulam Tharun" userId="3620a25881a771d5" providerId="Windows Live" clId="Web-{8D151A24-B327-412C-9006-8CE42A88E91C}" dt="2024-02-23T07:37:34.599" v="55" actId="1076"/>
          <ac:spMkLst>
            <pc:docMk/>
            <pc:sldMk cId="0" sldId="260"/>
            <ac:spMk id="6" creationId="{00000000-0000-0000-0000-000000000000}"/>
          </ac:spMkLst>
        </pc:spChg>
        <pc:picChg chg="add mod modCrop">
          <ac:chgData name="Dulam Tharun" userId="3620a25881a771d5" providerId="Windows Live" clId="Web-{8D151A24-B327-412C-9006-8CE42A88E91C}" dt="2024-02-23T07:36:01.503" v="43" actId="14100"/>
          <ac:picMkLst>
            <pc:docMk/>
            <pc:sldMk cId="0" sldId="260"/>
            <ac:picMk id="2" creationId="{275ED471-7DA8-256E-E938-9E50B5E070DF}"/>
          </ac:picMkLst>
        </pc:picChg>
        <pc:picChg chg="del">
          <ac:chgData name="Dulam Tharun" userId="3620a25881a771d5" providerId="Windows Live" clId="Web-{8D151A24-B327-412C-9006-8CE42A88E91C}" dt="2024-02-23T07:35:22.924" v="37"/>
          <ac:picMkLst>
            <pc:docMk/>
            <pc:sldMk cId="0" sldId="260"/>
            <ac:picMk id="3" creationId="{00000000-0000-0000-0000-000000000000}"/>
          </ac:picMkLst>
        </pc:picChg>
        <pc:picChg chg="add del mod">
          <ac:chgData name="Dulam Tharun" userId="3620a25881a771d5" providerId="Windows Live" clId="Web-{8D151A24-B327-412C-9006-8CE42A88E91C}" dt="2024-02-23T07:36:33.316" v="46"/>
          <ac:picMkLst>
            <pc:docMk/>
            <pc:sldMk cId="0" sldId="260"/>
            <ac:picMk id="5" creationId="{0A685639-C26B-BB14-9E38-941B4BAD55EC}"/>
          </ac:picMkLst>
        </pc:picChg>
        <pc:picChg chg="del">
          <ac:chgData name="Dulam Tharun" userId="3620a25881a771d5" providerId="Windows Live" clId="Web-{8D151A24-B327-412C-9006-8CE42A88E91C}" dt="2024-02-23T07:36:24.738" v="44"/>
          <ac:picMkLst>
            <pc:docMk/>
            <pc:sldMk cId="0" sldId="260"/>
            <ac:picMk id="7" creationId="{00000000-0000-0000-0000-000000000000}"/>
          </ac:picMkLst>
        </pc:picChg>
        <pc:picChg chg="add mod modCrop">
          <ac:chgData name="Dulam Tharun" userId="3620a25881a771d5" providerId="Windows Live" clId="Web-{8D151A24-B327-412C-9006-8CE42A88E91C}" dt="2024-02-23T07:38:02.505" v="57"/>
          <ac:picMkLst>
            <pc:docMk/>
            <pc:sldMk cId="0" sldId="260"/>
            <ac:picMk id="8" creationId="{8225BB39-80F5-06FD-40B3-542309F687BF}"/>
          </ac:picMkLst>
        </pc:picChg>
      </pc:sldChg>
      <pc:sldChg chg="addSp delSp modSp">
        <pc:chgData name="Dulam Tharun" userId="3620a25881a771d5" providerId="Windows Live" clId="Web-{8D151A24-B327-412C-9006-8CE42A88E91C}" dt="2024-02-23T07:39:35.664" v="83" actId="14100"/>
        <pc:sldMkLst>
          <pc:docMk/>
          <pc:sldMk cId="0" sldId="261"/>
        </pc:sldMkLst>
        <pc:spChg chg="del mod">
          <ac:chgData name="Dulam Tharun" userId="3620a25881a771d5" providerId="Windows Live" clId="Web-{8D151A24-B327-412C-9006-8CE42A88E91C}" dt="2024-02-23T07:38:37.741" v="76"/>
          <ac:spMkLst>
            <pc:docMk/>
            <pc:sldMk cId="0" sldId="261"/>
            <ac:spMk id="4" creationId="{00000000-0000-0000-0000-000000000000}"/>
          </ac:spMkLst>
        </pc:spChg>
        <pc:picChg chg="del">
          <ac:chgData name="Dulam Tharun" userId="3620a25881a771d5" providerId="Windows Live" clId="Web-{8D151A24-B327-412C-9006-8CE42A88E91C}" dt="2024-02-23T07:38:54.929" v="77"/>
          <ac:picMkLst>
            <pc:docMk/>
            <pc:sldMk cId="0" sldId="261"/>
            <ac:picMk id="3" creationId="{00000000-0000-0000-0000-000000000000}"/>
          </ac:picMkLst>
        </pc:picChg>
        <pc:picChg chg="add mod modCrop">
          <ac:chgData name="Dulam Tharun" userId="3620a25881a771d5" providerId="Windows Live" clId="Web-{8D151A24-B327-412C-9006-8CE42A88E91C}" dt="2024-02-23T07:39:35.664" v="83" actId="14100"/>
          <ac:picMkLst>
            <pc:docMk/>
            <pc:sldMk cId="0" sldId="261"/>
            <ac:picMk id="5" creationId="{A511BF09-DC04-BCED-1570-D0FD5BA252FF}"/>
          </ac:picMkLst>
        </pc:picChg>
      </pc:sldChg>
      <pc:sldChg chg="addSp delSp modSp">
        <pc:chgData name="Dulam Tharun" userId="3620a25881a771d5" providerId="Windows Live" clId="Web-{8D151A24-B327-412C-9006-8CE42A88E91C}" dt="2024-02-23T07:45:00.937" v="127" actId="20577"/>
        <pc:sldMkLst>
          <pc:docMk/>
          <pc:sldMk cId="0" sldId="262"/>
        </pc:sldMkLst>
        <pc:spChg chg="mod">
          <ac:chgData name="Dulam Tharun" userId="3620a25881a771d5" providerId="Windows Live" clId="Web-{8D151A24-B327-412C-9006-8CE42A88E91C}" dt="2024-02-23T07:43:55.264" v="104" actId="14100"/>
          <ac:spMkLst>
            <pc:docMk/>
            <pc:sldMk cId="0" sldId="262"/>
            <ac:spMk id="7" creationId="{00000000-0000-0000-0000-000000000000}"/>
          </ac:spMkLst>
        </pc:spChg>
        <pc:spChg chg="mod">
          <ac:chgData name="Dulam Tharun" userId="3620a25881a771d5" providerId="Windows Live" clId="Web-{8D151A24-B327-412C-9006-8CE42A88E91C}" dt="2024-02-23T07:45:00.937" v="127" actId="20577"/>
          <ac:spMkLst>
            <pc:docMk/>
            <pc:sldMk cId="0" sldId="262"/>
            <ac:spMk id="8" creationId="{00000000-0000-0000-0000-000000000000}"/>
          </ac:spMkLst>
        </pc:spChg>
        <pc:picChg chg="add mod modCrop">
          <ac:chgData name="Dulam Tharun" userId="3620a25881a771d5" providerId="Windows Live" clId="Web-{8D151A24-B327-412C-9006-8CE42A88E91C}" dt="2024-02-23T07:41:40.245" v="91" actId="1076"/>
          <ac:picMkLst>
            <pc:docMk/>
            <pc:sldMk cId="0" sldId="262"/>
            <ac:picMk id="3" creationId="{67087A8A-413D-3DE2-129D-301E0B2996B8}"/>
          </ac:picMkLst>
        </pc:picChg>
        <pc:picChg chg="del">
          <ac:chgData name="Dulam Tharun" userId="3620a25881a771d5" providerId="Windows Live" clId="Web-{8D151A24-B327-412C-9006-8CE42A88E91C}" dt="2024-02-23T07:40:39.494" v="84"/>
          <ac:picMkLst>
            <pc:docMk/>
            <pc:sldMk cId="0" sldId="262"/>
            <ac:picMk id="6" creationId="{00000000-0000-0000-0000-000000000000}"/>
          </ac:picMkLst>
        </pc:picChg>
      </pc:sldChg>
      <pc:sldChg chg="addSp delSp modSp add del">
        <pc:chgData name="Dulam Tharun" userId="3620a25881a771d5" providerId="Windows Live" clId="Web-{8D151A24-B327-412C-9006-8CE42A88E91C}" dt="2024-02-23T07:45:50.548" v="135" actId="14100"/>
        <pc:sldMkLst>
          <pc:docMk/>
          <pc:sldMk cId="0" sldId="264"/>
        </pc:sldMkLst>
        <pc:picChg chg="del">
          <ac:chgData name="Dulam Tharun" userId="3620a25881a771d5" providerId="Windows Live" clId="Web-{8D151A24-B327-412C-9006-8CE42A88E91C}" dt="2024-02-23T07:45:05.047" v="128"/>
          <ac:picMkLst>
            <pc:docMk/>
            <pc:sldMk cId="0" sldId="264"/>
            <ac:picMk id="3" creationId="{00000000-0000-0000-0000-000000000000}"/>
          </ac:picMkLst>
        </pc:picChg>
        <pc:picChg chg="add mod modCrop">
          <ac:chgData name="Dulam Tharun" userId="3620a25881a771d5" providerId="Windows Live" clId="Web-{8D151A24-B327-412C-9006-8CE42A88E91C}" dt="2024-02-23T07:45:50.548" v="135" actId="14100"/>
          <ac:picMkLst>
            <pc:docMk/>
            <pc:sldMk cId="0" sldId="264"/>
            <ac:picMk id="4" creationId="{089BEBF0-5AF6-A71F-C7F0-6A7B8D451ED9}"/>
          </ac:picMkLst>
        </pc:picChg>
      </pc:sldChg>
      <pc:sldChg chg="addSp delSp modSp">
        <pc:chgData name="Dulam Tharun" userId="3620a25881a771d5" providerId="Windows Live" clId="Web-{8D151A24-B327-412C-9006-8CE42A88E91C}" dt="2024-02-23T07:47:57.785" v="149"/>
        <pc:sldMkLst>
          <pc:docMk/>
          <pc:sldMk cId="0" sldId="265"/>
        </pc:sldMkLst>
        <pc:picChg chg="del">
          <ac:chgData name="Dulam Tharun" userId="3620a25881a771d5" providerId="Windows Live" clId="Web-{8D151A24-B327-412C-9006-8CE42A88E91C}" dt="2024-02-23T07:46:55.565" v="136"/>
          <ac:picMkLst>
            <pc:docMk/>
            <pc:sldMk cId="0" sldId="265"/>
            <ac:picMk id="3" creationId="{00000000-0000-0000-0000-000000000000}"/>
          </ac:picMkLst>
        </pc:picChg>
        <pc:picChg chg="add del mod modCrop">
          <ac:chgData name="Dulam Tharun" userId="3620a25881a771d5" providerId="Windows Live" clId="Web-{8D151A24-B327-412C-9006-8CE42A88E91C}" dt="2024-02-23T07:47:57.785" v="149"/>
          <ac:picMkLst>
            <pc:docMk/>
            <pc:sldMk cId="0" sldId="265"/>
            <ac:picMk id="4" creationId="{5416E06B-8B0F-367F-A636-09DA12EFC547}"/>
          </ac:picMkLst>
        </pc:picChg>
      </pc:sldChg>
      <pc:sldChg chg="modSp">
        <pc:chgData name="Dulam Tharun" userId="3620a25881a771d5" providerId="Windows Live" clId="Web-{8D151A24-B327-412C-9006-8CE42A88E91C}" dt="2024-02-23T07:43:12.919" v="102" actId="1076"/>
        <pc:sldMkLst>
          <pc:docMk/>
          <pc:sldMk cId="0" sldId="268"/>
        </pc:sldMkLst>
        <pc:picChg chg="mod">
          <ac:chgData name="Dulam Tharun" userId="3620a25881a771d5" providerId="Windows Live" clId="Web-{8D151A24-B327-412C-9006-8CE42A88E91C}" dt="2024-02-23T07:43:12.919" v="102" actId="1076"/>
          <ac:picMkLst>
            <pc:docMk/>
            <pc:sldMk cId="0" sldId="268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dirty="0"/>
              <a:t>Engineering-Graduate-Salary-Prediction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istical_tests_1_Numerical_vs_Numerical_bivari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6637020" cy="2065020"/>
          </a:xfrm>
          <a:prstGeom prst="rect">
            <a:avLst/>
          </a:prstGeom>
        </p:spPr>
      </p:pic>
      <p:pic>
        <p:nvPicPr>
          <p:cNvPr id="3" name="Picture 2" descr="statistical_tests_1_Numerical_vs_Categorical_bivari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22" y="2209800"/>
            <a:ext cx="7607478" cy="2438401"/>
          </a:xfrm>
          <a:prstGeom prst="rect">
            <a:avLst/>
          </a:prstGeom>
        </p:spPr>
      </p:pic>
      <p:pic>
        <p:nvPicPr>
          <p:cNvPr id="4" name="Picture 3" descr="statistical_tests_1_Categorical_vs_Categorical_bivaria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800600"/>
            <a:ext cx="7094220" cy="192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0" y="138178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Numerical Vs Numerical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6553200" y="7620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505200" y="3124200"/>
            <a:ext cx="1143000" cy="990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2895600"/>
            <a:ext cx="419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Numerical Vs Categorical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7162800" y="48006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77200" y="5562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Categorical Vs Categorical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5243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Numerical Vs Numerical Column</a:t>
            </a:r>
          </a:p>
          <a:p>
            <a:endParaRPr lang="en-US" dirty="0"/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7620000" cy="4952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1000" y="457201"/>
            <a:ext cx="403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Insights 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/>
              <a:t>Positive correlation:</a:t>
            </a:r>
          </a:p>
          <a:p>
            <a:endParaRPr lang="en-US" sz="2400" b="1" dirty="0"/>
          </a:p>
          <a:p>
            <a:r>
              <a:rPr lang="en-US" sz="2400" dirty="0"/>
              <a:t>There appears to be a positive correlation between graduation year and salary.</a:t>
            </a:r>
          </a:p>
          <a:p>
            <a:r>
              <a:rPr lang="en-US" sz="2400" dirty="0"/>
              <a:t>This means that, in general,</a:t>
            </a:r>
          </a:p>
          <a:p>
            <a:r>
              <a:rPr lang="en-US" sz="2400" dirty="0"/>
              <a:t>people who graduated in more recent years earn more than people who graduated in earlier</a:t>
            </a:r>
          </a:p>
          <a:p>
            <a:r>
              <a:rPr lang="en-US" sz="2400" dirty="0"/>
              <a:t> years.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6923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Categorical Column Vs Numerical Column</a:t>
            </a:r>
          </a:p>
        </p:txBody>
      </p:sp>
      <p:pic>
        <p:nvPicPr>
          <p:cNvPr id="4" name="Picture 3" descr="download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7696199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5801" y="457200"/>
            <a:ext cx="3657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Insights: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000" dirty="0"/>
              <a:t>It is clearly visible from </a:t>
            </a:r>
          </a:p>
          <a:p>
            <a:endParaRPr lang="en-US" sz="2000" dirty="0"/>
          </a:p>
          <a:p>
            <a:r>
              <a:rPr lang="en-US" sz="2000" dirty="0"/>
              <a:t>the plot that the Average</a:t>
            </a:r>
          </a:p>
          <a:p>
            <a:endParaRPr lang="en-US" sz="2000" dirty="0"/>
          </a:p>
          <a:p>
            <a:r>
              <a:rPr lang="en-US" sz="2000" dirty="0"/>
              <a:t>salary for men and woman</a:t>
            </a:r>
          </a:p>
          <a:p>
            <a:endParaRPr lang="en-US" sz="2000" dirty="0"/>
          </a:p>
          <a:p>
            <a:r>
              <a:rPr lang="en-US" sz="2000" dirty="0"/>
              <a:t>are looking almost same.</a:t>
            </a:r>
          </a:p>
          <a:p>
            <a:endParaRPr lang="en-US" sz="2000" dirty="0"/>
          </a:p>
          <a:p>
            <a:r>
              <a:rPr lang="en-US" sz="2000" dirty="0"/>
              <a:t>but slightly men are getting</a:t>
            </a:r>
          </a:p>
          <a:p>
            <a:endParaRPr lang="en-US" sz="2000" dirty="0"/>
          </a:p>
          <a:p>
            <a:r>
              <a:rPr lang="en-US" sz="2000" dirty="0"/>
              <a:t> better salary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28601"/>
            <a:ext cx="563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Degree Vs Salary</a:t>
            </a:r>
          </a:p>
          <a:p>
            <a:endParaRPr lang="en-US" dirty="0"/>
          </a:p>
        </p:txBody>
      </p:sp>
      <p:pic>
        <p:nvPicPr>
          <p:cNvPr id="3" name="Picture 2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971857"/>
            <a:ext cx="8077200" cy="49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0" y="1295400"/>
            <a:ext cx="28956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Insights :</a:t>
            </a:r>
          </a:p>
          <a:p>
            <a:endParaRPr lang="en-US" dirty="0"/>
          </a:p>
          <a:p>
            <a:r>
              <a:rPr lang="en-US" sz="2000" dirty="0"/>
              <a:t>Average salary is highest for </a:t>
            </a:r>
          </a:p>
          <a:p>
            <a:endParaRPr lang="en-US" sz="2000" dirty="0"/>
          </a:p>
          <a:p>
            <a:r>
              <a:rPr lang="en-US" sz="2000" dirty="0"/>
              <a:t>BE / </a:t>
            </a:r>
            <a:r>
              <a:rPr lang="en-US" sz="2000" dirty="0" err="1"/>
              <a:t>B.tech</a:t>
            </a:r>
            <a:r>
              <a:rPr lang="en-US" sz="2000" dirty="0"/>
              <a:t> graduates</a:t>
            </a:r>
          </a:p>
          <a:p>
            <a:endParaRPr lang="en-US" sz="2000" dirty="0"/>
          </a:p>
          <a:p>
            <a:r>
              <a:rPr lang="en-US" sz="2000" dirty="0"/>
              <a:t> as compared to any other degree</a:t>
            </a:r>
          </a:p>
          <a:p>
            <a:endParaRPr lang="en-US" sz="2000" dirty="0"/>
          </a:p>
          <a:p>
            <a:r>
              <a:rPr lang="en-US" sz="2000" dirty="0"/>
              <a:t> graduates.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5982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Categorical Vs Categorical Column :</a:t>
            </a:r>
          </a:p>
        </p:txBody>
      </p:sp>
      <p:pic>
        <p:nvPicPr>
          <p:cNvPr id="3" name="Picture 2" descr="download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6874"/>
            <a:ext cx="5867400" cy="55003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1524000"/>
            <a:ext cx="551831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Insights :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compared to female ,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Male students are getting more jobs from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ECE , CSE &amp; IT 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811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 Research Questions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Times of India article dated Jan 18, 2019 states that “After doing your Computer Science Engineering if you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take up jobs as a Programming Analyst, Software Engineer, Hardware Engineer and Associate Engineer you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earn up to 2.5-3 lakhs as a fresh graduate.” Test this claim with the data given to you.</a:t>
            </a:r>
          </a:p>
        </p:txBody>
      </p:sp>
      <p:pic>
        <p:nvPicPr>
          <p:cNvPr id="3" name="Picture 2" descr="download (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7548"/>
            <a:ext cx="4800600" cy="4761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0200" y="1981200"/>
            <a:ext cx="6781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Insights :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So by above observation it is true that candidates having</a:t>
            </a:r>
          </a:p>
          <a:p>
            <a:r>
              <a:rPr lang="en-US" sz="2000" dirty="0"/>
              <a:t>" computer science &amp; Engineering " </a:t>
            </a:r>
          </a:p>
          <a:p>
            <a:r>
              <a:rPr lang="en-US" sz="2000" dirty="0"/>
              <a:t>specialization after then they</a:t>
            </a:r>
          </a:p>
          <a:p>
            <a:r>
              <a:rPr lang="en-US" sz="2000" dirty="0"/>
              <a:t>pursue their job role in programmer analyst ,</a:t>
            </a:r>
          </a:p>
          <a:p>
            <a:r>
              <a:rPr lang="en-US" sz="2000" dirty="0"/>
              <a:t>software engineer , associate engineer</a:t>
            </a:r>
          </a:p>
          <a:p>
            <a:r>
              <a:rPr lang="en-US" sz="2000" dirty="0"/>
              <a:t>they can earn around 2-3 lakh as by above</a:t>
            </a:r>
          </a:p>
          <a:p>
            <a:r>
              <a:rPr lang="en-US" sz="2000" dirty="0"/>
              <a:t>box plot it is clear that above majority of candidates </a:t>
            </a:r>
          </a:p>
          <a:p>
            <a:r>
              <a:rPr lang="en-US" sz="2000" dirty="0"/>
              <a:t>between 2-3 lakh but there</a:t>
            </a:r>
          </a:p>
          <a:p>
            <a:r>
              <a:rPr lang="en-US" sz="2000" dirty="0"/>
              <a:t>are some outliers in software engineer who earning </a:t>
            </a:r>
          </a:p>
          <a:p>
            <a:r>
              <a:rPr lang="en-US" sz="2000" dirty="0"/>
              <a:t>below 2 lakh.</a:t>
            </a:r>
          </a:p>
          <a:p>
            <a:r>
              <a:rPr lang="en-US" sz="2000" dirty="0"/>
              <a:t>there is no hardware engineer job in this specialization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28194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Important Note 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. In this PPT , you can only find 1 to 2 important plots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1" y="2057400"/>
            <a:ext cx="975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 . You can find  rest of the the univariate  , bivariate plots in my jupyter Notebooks ,</a:t>
            </a:r>
          </a:p>
          <a:p>
            <a:endParaRPr lang="en-US" sz="2000" dirty="0"/>
          </a:p>
          <a:p>
            <a:r>
              <a:rPr lang="en-US" sz="2000" dirty="0"/>
              <a:t>     make sure to visit my  Github Link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33400" y="2362200"/>
            <a:ext cx="10972800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Description: </a:t>
            </a:r>
          </a:p>
          <a:p>
            <a:endParaRPr lang="en-US" sz="1800" dirty="0"/>
          </a:p>
          <a:p>
            <a:r>
              <a:rPr lang="en-US" sz="1800" dirty="0"/>
              <a:t>The dataset includes information on engineering graduates, such as academic performance, internship</a:t>
            </a:r>
          </a:p>
          <a:p>
            <a:endParaRPr lang="en-US" sz="1800" dirty="0"/>
          </a:p>
          <a:p>
            <a:r>
              <a:rPr lang="en-US" sz="1800"/>
              <a:t>experiences, programming skills, and extracurricular activities. The range of variables to capture the</a:t>
            </a:r>
          </a:p>
          <a:p>
            <a:endParaRPr lang="en-US" sz="1800" dirty="0"/>
          </a:p>
          <a:p>
            <a:r>
              <a:rPr lang="en-US" sz="1800"/>
              <a:t>multifaceted aspects influencing salary outcomes. The dataset is sourced from reputable educational</a:t>
            </a:r>
            <a:endParaRPr lang="en-US"/>
          </a:p>
          <a:p>
            <a:endParaRPr lang="en-US" sz="1800" dirty="0"/>
          </a:p>
          <a:p>
            <a:r>
              <a:rPr lang="en-US" sz="1800" dirty="0"/>
              <a:t>institutions and industry surveys, ensuring a comprehensive representation of the engineering job market.</a:t>
            </a:r>
            <a:endParaRPr lang="en-US" dirty="0"/>
          </a:p>
          <a:p>
            <a:br>
              <a:rPr lang="en-US" sz="1800" dirty="0"/>
            </a:b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11307144" cy="171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2400" dirty="0">
                <a:solidFill>
                  <a:srgbClr val="FF0000"/>
                </a:solidFill>
              </a:rPr>
              <a:t>Objective</a:t>
            </a:r>
            <a:r>
              <a:rPr lang="en-US" sz="1800" dirty="0">
                <a:solidFill>
                  <a:srgbClr val="FF0000"/>
                </a:solidFill>
              </a:rPr>
              <a:t>: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dirty="0"/>
          </a:p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 the salary of engineering graduates based on relevant features using exploratory data analysis</a:t>
            </a:r>
          </a:p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(EDA)</a:t>
            </a:r>
            <a:r>
              <a:rPr lang="en-US" sz="1800" dirty="0">
                <a:solidFill>
                  <a:srgbClr val="0070C0"/>
                </a:solidFill>
              </a:rPr>
              <a:t>.</a:t>
            </a:r>
            <a:endParaRPr lang="en-US"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/>
              <a:t> 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/>
              <a:t> 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65532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</a:rPr>
              <a:t>            Importing Required Libraries</a:t>
            </a:r>
            <a:endParaRPr lang="en-US" dirty="0">
              <a:latin typeface="Arial Black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2487" y="4079081"/>
            <a:ext cx="68580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Shape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of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Dataset</a:t>
            </a:r>
            <a:endParaRPr lang="en-US" sz="2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" name="Picture 1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75ED471-7DA8-256E-E938-9E50B5E07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92" t="49975" r="39221" b="23264"/>
          <a:stretch/>
        </p:blipFill>
        <p:spPr>
          <a:xfrm>
            <a:off x="688980" y="1212707"/>
            <a:ext cx="8091903" cy="265683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225BB39-80F5-06FD-40B3-542309F68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00" t="39751" r="70762" b="49295"/>
          <a:stretch/>
        </p:blipFill>
        <p:spPr>
          <a:xfrm>
            <a:off x="857249" y="4750594"/>
            <a:ext cx="4740660" cy="15741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600"/>
            <a:ext cx="444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Top 5 Rows of the Dataset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11BF09-DC04-BCED-1570-D0FD5BA25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02" t="36111" r="10156" b="10243"/>
          <a:stretch/>
        </p:blipFill>
        <p:spPr>
          <a:xfrm>
            <a:off x="916781" y="1273969"/>
            <a:ext cx="10902168" cy="47902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istical_tests_1_Numerical_univari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1067"/>
            <a:ext cx="10458216" cy="5198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408191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Univariate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751417"/>
            <a:ext cx="3689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Descriptive Statistics for Salary:</a:t>
            </a:r>
          </a:p>
          <a:p>
            <a:endParaRPr lang="en-US" dirty="0"/>
          </a:p>
          <a:p>
            <a:r>
              <a:rPr lang="en-US" dirty="0"/>
              <a:t>count 3.998000e+03</a:t>
            </a:r>
          </a:p>
          <a:p>
            <a:endParaRPr lang="en-US" dirty="0"/>
          </a:p>
          <a:p>
            <a:r>
              <a:rPr lang="en-US" dirty="0"/>
              <a:t>mean 3.076998e+05 </a:t>
            </a:r>
          </a:p>
          <a:p>
            <a:endParaRPr lang="en-US" dirty="0"/>
          </a:p>
          <a:p>
            <a:r>
              <a:rPr lang="en-US" dirty="0"/>
              <a:t>std 2.127375e+05</a:t>
            </a:r>
          </a:p>
          <a:p>
            <a:endParaRPr lang="en-US" dirty="0"/>
          </a:p>
          <a:p>
            <a:r>
              <a:rPr lang="en-US" dirty="0"/>
              <a:t> min 3.500000e+04 </a:t>
            </a:r>
          </a:p>
          <a:p>
            <a:endParaRPr lang="en-US" dirty="0"/>
          </a:p>
          <a:p>
            <a:r>
              <a:rPr lang="en-US" dirty="0"/>
              <a:t>25% 1.800000e+05</a:t>
            </a:r>
          </a:p>
          <a:p>
            <a:endParaRPr lang="en-US" dirty="0"/>
          </a:p>
          <a:p>
            <a:r>
              <a:rPr lang="en-US" dirty="0"/>
              <a:t> 50% 3.000000e+05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75% 3.700000e+05 </a:t>
            </a:r>
          </a:p>
          <a:p>
            <a:endParaRPr lang="en-US" dirty="0"/>
          </a:p>
          <a:p>
            <a:r>
              <a:rPr lang="en-US" dirty="0"/>
              <a:t>max 4.000000e+06</a:t>
            </a:r>
          </a:p>
          <a:p>
            <a:endParaRPr lang="en-US" dirty="0"/>
          </a:p>
          <a:p>
            <a:r>
              <a:rPr lang="en-US" dirty="0"/>
              <a:t> Name: Salary,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105400"/>
            <a:ext cx="7924800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Insights 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/>
              <a:t>Most of the graduates having salaries under 5 lakhs.</a:t>
            </a:r>
          </a:p>
          <a:p>
            <a:endParaRPr lang="en-US" b="1" dirty="0"/>
          </a:p>
          <a:p>
            <a:r>
              <a:rPr lang="en-US" b="1" dirty="0"/>
              <a:t>Long tail of distribution is longer on right hand side as compared to left hand side</a:t>
            </a:r>
          </a:p>
          <a:p>
            <a:r>
              <a:rPr lang="en-US" b="1" dirty="0"/>
              <a:t>           which shows that distribution is positively skewed.</a:t>
            </a:r>
          </a:p>
          <a:p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7087A8A-413D-3DE2-129D-301E0B299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0" t="31771" r="20605" b="7118"/>
          <a:stretch/>
        </p:blipFill>
        <p:spPr>
          <a:xfrm>
            <a:off x="243417" y="919428"/>
            <a:ext cx="7012790" cy="41910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1"/>
            <a:ext cx="10515600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Finding the outliers in each numerical column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9BEBF0-5AF6-A71F-C7F0-6A7B8D451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1" t="23785" r="17285" b="8333"/>
          <a:stretch/>
        </p:blipFill>
        <p:spPr>
          <a:xfrm>
            <a:off x="608542" y="678656"/>
            <a:ext cx="11243478" cy="54490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10668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Understanding  the probability and frequency distribution of each numerical column</a:t>
            </a:r>
          </a:p>
          <a:p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416E06B-8B0F-367F-A636-09DA12EF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1158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Understanding the frequency distribution of each categorical Column</a:t>
            </a:r>
          </a:p>
          <a:p>
            <a:endParaRPr lang="en-US" dirty="0"/>
          </a:p>
        </p:txBody>
      </p:sp>
      <p:pic>
        <p:nvPicPr>
          <p:cNvPr id="4" name="Picture 3" descr="download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11887200" cy="533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463</Words>
  <Application>Microsoft Office PowerPoint</Application>
  <PresentationFormat>Widescreen</PresentationFormat>
  <Paragraphs>132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Rahul</cp:lastModifiedBy>
  <cp:revision>132</cp:revision>
  <dcterms:created xsi:type="dcterms:W3CDTF">2021-02-16T05:19:01Z</dcterms:created>
  <dcterms:modified xsi:type="dcterms:W3CDTF">2024-02-23T07:47:59Z</dcterms:modified>
</cp:coreProperties>
</file>