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96" r:id="rId6"/>
    <p:sldId id="276" r:id="rId7"/>
    <p:sldId id="277" r:id="rId8"/>
    <p:sldId id="303" r:id="rId9"/>
    <p:sldId id="278" r:id="rId10"/>
    <p:sldId id="304" r:id="rId11"/>
    <p:sldId id="305" r:id="rId12"/>
    <p:sldId id="297" r:id="rId13"/>
    <p:sldId id="294" r:id="rId14"/>
    <p:sldId id="299" r:id="rId15"/>
    <p:sldId id="300" r:id="rId16"/>
    <p:sldId id="301" r:id="rId17"/>
    <p:sldId id="306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61776-BB95-E12C-1059-6C9566EA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6FBC0-849A-E2AD-A641-8647BDF6D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08EB9-D83E-BD4A-B753-E305495A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0A03D-EA8D-960E-8E20-CBB12B07B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24865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C6EB-030D-E8A0-0C06-D1AEF98D9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DA4B77-6485-0616-6EFB-F2837BAA1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07FB44-3EB8-A3B5-A306-C8D46873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DB063-A1F2-197C-5520-7F1F5FFF4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87510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19FF-8E0A-1839-FD23-A6B5695A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087A5-5D8B-2793-3EF8-A8CA82CC6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892D-4AAC-031B-4961-7048D5E7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0AC1D-3EE7-E619-45CD-63EC538F5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32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19FF-8E0A-1839-FD23-A6B5695A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087A5-5D8B-2793-3EF8-A8CA82CC6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892D-4AAC-031B-4961-7048D5E7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0AC1D-3EE7-E619-45CD-63EC538F5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882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1953-8C6D-FD8D-5F97-A62863382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540F5-EF9A-0D8E-ACCA-99B442BC5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B8A7D7-812F-A799-EFE9-E1B5ECD8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BCB4-5486-4897-545E-041BD3525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343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C918F-C69B-4791-CE93-AA5702C65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67F8B-30AE-522F-2B71-27151F462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616767-61AB-CDE8-E284-3580B8FA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6B3A-E6A8-E993-2ED4-926A26D6E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4237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05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FBF10-50D6-A0F1-B121-A66B1FD4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841DE-2E6C-B0C9-5DC3-0636E2AB8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B03EB-9FB8-8C7B-D256-FC131FCC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034C7-31E0-CF6A-C473-B10E8A545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2612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FBF10-50D6-A0F1-B121-A66B1FD4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841DE-2E6C-B0C9-5DC3-0636E2AB8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B03EB-9FB8-8C7B-D256-FC131FCC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034C7-31E0-CF6A-C473-B10E8A545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1459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2643" y="4322043"/>
            <a:ext cx="1570612" cy="760288"/>
          </a:xfrm>
        </p:spPr>
        <p:txBody>
          <a:bodyPr/>
          <a:lstStyle/>
          <a:p>
            <a:r>
              <a:rPr lang="en-US" dirty="0"/>
              <a:t>DMBI – G03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2" name="Picture Placeholder 11" descr="A white car charging at a charging station&#10;&#10;AI-generated content may be incorrect.">
            <a:extLst>
              <a:ext uri="{FF2B5EF4-FFF2-40B4-BE49-F238E27FC236}">
                <a16:creationId xmlns:a16="http://schemas.microsoft.com/office/drawing/2014/main" id="{0D658FFF-38F1-50DB-7804-182A8CDAD56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4047" r="24047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DF049D-8E4B-1F00-B8D9-C6B704DD71BA}"/>
              </a:ext>
            </a:extLst>
          </p:cNvPr>
          <p:cNvSpPr txBox="1"/>
          <p:nvPr/>
        </p:nvSpPr>
        <p:spPr>
          <a:xfrm>
            <a:off x="175299" y="589186"/>
            <a:ext cx="60975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Electric Vehicle Population </a:t>
            </a:r>
            <a:endParaRPr 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using a computer&#10;&#10;AI-generated content may be incorrect.">
            <a:extLst>
              <a:ext uri="{FF2B5EF4-FFF2-40B4-BE49-F238E27FC236}">
                <a16:creationId xmlns:a16="http://schemas.microsoft.com/office/drawing/2014/main" id="{F2BD42E3-8B92-BDC7-F48A-CFB2ADCA0E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41" r="20114" b="2"/>
          <a:stretch/>
        </p:blipFill>
        <p:spPr>
          <a:xfrm>
            <a:off x="7773741" y="1063435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19050"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929457"/>
            <a:ext cx="7577131" cy="2513051"/>
          </a:xfrm>
        </p:spPr>
        <p:txBody>
          <a:bodyPr anchor="t">
            <a:noAutofit/>
          </a:bodyPr>
          <a:lstStyle/>
          <a:p>
            <a:r>
              <a:rPr lang="en-US" sz="5400" dirty="0">
                <a:latin typeface="Amasis MT Pro Medium" panose="02040604050005020304" pitchFamily="18" charset="0"/>
              </a:rPr>
              <a:t>Electric Vehicle</a:t>
            </a:r>
            <a:br>
              <a:rPr lang="en-US" sz="5400" dirty="0">
                <a:latin typeface="Amasis MT Pro Medium" panose="02040604050005020304" pitchFamily="18" charset="0"/>
              </a:rPr>
            </a:br>
            <a:r>
              <a:rPr lang="en-US" sz="5400" dirty="0">
                <a:latin typeface="Amasis MT Pro Medium" panose="02040604050005020304" pitchFamily="18" charset="0"/>
              </a:rPr>
              <a:t>Population Dashboard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10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FBAB-4AAD-6877-D9D5-8F1E301DA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BAB2C-ED38-75B2-5026-DBCE6FF5108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668D-237B-CD5D-DA46-E554FF17265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A5483-0B76-4BDE-8CCC-7621ACC00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11AE5-7344-E4A2-8CFE-BEFAC282F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nds typing on a computer&#10;&#10;AI-generated content may be incorrect.">
            <a:extLst>
              <a:ext uri="{FF2B5EF4-FFF2-40B4-BE49-F238E27FC236}">
                <a16:creationId xmlns:a16="http://schemas.microsoft.com/office/drawing/2014/main" id="{F1F56562-FC6C-5264-2601-19A4BA42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89" r="24048" b="-2"/>
          <a:stretch/>
        </p:blipFill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19050">
            <a:noFill/>
          </a:ln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A44059BD-418E-0C91-AF31-D885A7D12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236" y="1754820"/>
            <a:ext cx="6149433" cy="2279786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Amasis MT Pro Medium" panose="02040604050005020304" pitchFamily="18" charset="0"/>
              </a:rPr>
              <a:t>FINDING &amp; </a:t>
            </a:r>
            <a:br>
              <a:rPr lang="en-US" sz="5400" dirty="0">
                <a:latin typeface="Amasis MT Pro Medium" panose="02040604050005020304" pitchFamily="18" charset="0"/>
              </a:rPr>
            </a:br>
            <a:r>
              <a:rPr lang="en-US" sz="5400" dirty="0">
                <a:latin typeface="Amasis MT Pro Medium" panose="02040604050005020304" pitchFamily="18" charset="0"/>
              </a:rPr>
              <a:t>FORECASTING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17EFA-0300-05A9-74AE-705345BDB97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04676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A6C0-8EBF-0A76-0712-0DB9A6428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16E57-22B5-6105-061F-8B43A0B830E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A30742D1-B8E5-109F-AEF3-A5701CA6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51" y="-162368"/>
            <a:ext cx="7970694" cy="1116012"/>
          </a:xfrm>
        </p:spPr>
        <p:txBody>
          <a:bodyPr/>
          <a:lstStyle/>
          <a:p>
            <a:r>
              <a:rPr lang="en-US" sz="3200" dirty="0"/>
              <a:t>Count of Vehicles by Model Year </a:t>
            </a:r>
            <a:r>
              <a:rPr lang="en-US" sz="3200" b="0" dirty="0"/>
              <a:t>(Line Chart) </a:t>
            </a:r>
            <a:endParaRPr lang="en-US" sz="6600" b="0" dirty="0">
              <a:latin typeface="Amasis MT Pro Medium" panose="020406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3CC4F-70A6-4A9D-A9DB-9D286980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42" y="780007"/>
            <a:ext cx="7500316" cy="56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1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A6C0-8EBF-0A76-0712-0DB9A6428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16E57-22B5-6105-061F-8B43A0B830E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A30742D1-B8E5-109F-AEF3-A5701CA6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51" y="-188872"/>
            <a:ext cx="8900730" cy="1116012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Electric Range by Model Year </a:t>
            </a: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(Line chart)</a:t>
            </a:r>
            <a:endParaRPr lang="en-US" sz="9600" b="0" dirty="0">
              <a:latin typeface="Amasis MT Pro Medium" panose="020406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A58CE-D68E-40F7-814D-0A13C5EF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90" y="804545"/>
            <a:ext cx="710442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latin typeface="Amasis MT Pro Medium" panose="02040604050005020304" pitchFamily="18" charset="0"/>
              </a:rPr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7A29F-4762-2086-04CA-43F3374D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Placeholder 191" descr="Clipboard with solid fill">
            <a:extLst>
              <a:ext uri="{FF2B5EF4-FFF2-40B4-BE49-F238E27FC236}">
                <a16:creationId xmlns:a16="http://schemas.microsoft.com/office/drawing/2014/main" id="{E7EAFB42-C3B5-9F04-84D0-2915531BDF0C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34" r="5134"/>
          <a:stretch/>
        </p:blipFill>
        <p:spPr>
          <a:xfrm>
            <a:off x="4752144" y="1388528"/>
            <a:ext cx="507778" cy="56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BA8E10-A18D-4244-F8DF-19E44456B5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42431" y="1470833"/>
            <a:ext cx="5162709" cy="420683"/>
          </a:xfrm>
        </p:spPr>
        <p:txBody>
          <a:bodyPr/>
          <a:lstStyle/>
          <a:p>
            <a:r>
              <a:rPr lang="en-US" sz="2400" dirty="0">
                <a:latin typeface="Amasis MT Pro Medium" panose="02040604050005020304" pitchFamily="18" charset="0"/>
              </a:rPr>
              <a:t>INTRODUCTION</a:t>
            </a:r>
          </a:p>
        </p:txBody>
      </p:sp>
      <p:pic>
        <p:nvPicPr>
          <p:cNvPr id="194" name="Picture Placeholder 193" descr="Database with solid fill">
            <a:extLst>
              <a:ext uri="{FF2B5EF4-FFF2-40B4-BE49-F238E27FC236}">
                <a16:creationId xmlns:a16="http://schemas.microsoft.com/office/drawing/2014/main" id="{243B3F38-32BB-70B5-854A-94524E30185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17" r="2617"/>
          <a:stretch/>
        </p:blipFill>
        <p:spPr>
          <a:xfrm>
            <a:off x="4705680" y="2050185"/>
            <a:ext cx="536270" cy="56588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AF231C-FC39-93BF-B873-660D8527E4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 rot="10800000" flipV="1">
            <a:off x="5372092" y="2497390"/>
            <a:ext cx="5162709" cy="45719"/>
          </a:xfrm>
        </p:spPr>
        <p:txBody>
          <a:bodyPr/>
          <a:lstStyle/>
          <a:p>
            <a:r>
              <a:rPr lang="en-US" sz="2400" dirty="0">
                <a:latin typeface="Amasis MT Pro Medium" panose="02040604050005020304" pitchFamily="18" charset="0"/>
              </a:rPr>
              <a:t>SCHEMA AND RELATIONSHIPS</a:t>
            </a:r>
          </a:p>
        </p:txBody>
      </p:sp>
      <p:pic>
        <p:nvPicPr>
          <p:cNvPr id="196" name="Picture Placeholder 195" descr="Bar graph with upward trend with solid fill">
            <a:extLst>
              <a:ext uri="{FF2B5EF4-FFF2-40B4-BE49-F238E27FC236}">
                <a16:creationId xmlns:a16="http://schemas.microsoft.com/office/drawing/2014/main" id="{D8ED4CF2-418A-A836-1555-4B5DFC7133F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616" r="2616"/>
          <a:stretch/>
        </p:blipFill>
        <p:spPr>
          <a:xfrm>
            <a:off x="4737898" y="3485961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5126BD-7D43-B6B2-97EB-1516D8ACE82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72093" y="2837933"/>
            <a:ext cx="6280668" cy="421399"/>
          </a:xfrm>
        </p:spPr>
        <p:txBody>
          <a:bodyPr/>
          <a:lstStyle/>
          <a:p>
            <a:r>
              <a:rPr lang="en-US" sz="2400" dirty="0">
                <a:latin typeface="Amasis MT Pro Medium" panose="02040604050005020304" pitchFamily="18" charset="0"/>
              </a:rPr>
              <a:t>VISUALIZATION AND INTERPRETATIONS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2CBDE-3BF5-9392-4A0D-2A3C99BF02BC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851DB6-86CB-3A38-1413-A3CFA7A9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73" y="431718"/>
            <a:ext cx="3994173" cy="2277580"/>
          </a:xfrm>
        </p:spPr>
        <p:txBody>
          <a:bodyPr/>
          <a:lstStyle/>
          <a:p>
            <a:r>
              <a:rPr lang="en-US" sz="5400" dirty="0"/>
              <a:t>CONTENT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AFF22B29-7C95-3257-9275-1D2AC778CA21}"/>
              </a:ext>
            </a:extLst>
          </p:cNvPr>
          <p:cNvSpPr txBox="1">
            <a:spLocks/>
          </p:cNvSpPr>
          <p:nvPr/>
        </p:nvSpPr>
        <p:spPr>
          <a:xfrm>
            <a:off x="5372092" y="3505853"/>
            <a:ext cx="5162709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masis MT Pro Medium" panose="02040604050005020304" pitchFamily="18" charset="0"/>
              </a:rPr>
              <a:t>FINDING AND FORECASTING</a:t>
            </a:r>
          </a:p>
        </p:txBody>
      </p:sp>
      <p:pic>
        <p:nvPicPr>
          <p:cNvPr id="23" name="Picture Placeholder 195" descr="Pie chart with solid fill">
            <a:extLst>
              <a:ext uri="{FF2B5EF4-FFF2-40B4-BE49-F238E27FC236}">
                <a16:creationId xmlns:a16="http://schemas.microsoft.com/office/drawing/2014/main" id="{6D4A6AC4-C834-5044-6D53-0BE3FBB538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616" r="2616"/>
          <a:stretch/>
        </p:blipFill>
        <p:spPr>
          <a:xfrm>
            <a:off x="4737898" y="2765692"/>
            <a:ext cx="536270" cy="5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2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06" y="0"/>
            <a:ext cx="5117162" cy="1325563"/>
          </a:xfrm>
        </p:spPr>
        <p:txBody>
          <a:bodyPr/>
          <a:lstStyle/>
          <a:p>
            <a:r>
              <a:rPr lang="en-US" altLang="zh-CN" dirty="0">
                <a:latin typeface="Amasis MT Pro Medium" panose="02040604050005020304" pitchFamily="18" charset="0"/>
              </a:rPr>
              <a:t>Introduction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7605" y="1410803"/>
            <a:ext cx="5446603" cy="45139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Contains data on electric vehicles owned and registered in Washington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Has BEV and PHEV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Covers registrations from 2002 through 2025 in 481 cities and includes 45 different vehicle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Important for tracking electric vehicle uptake trends, offering rich descriptions of vehicle type, geographic reach, and registration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Help analyze growing shifts to electric mobility, calculate market penetration, and prepare supporting services such as charging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Showcases Washington's commitment to sustainability and facilitates stakeholders in decision making.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Placeholder 8" descr="A group of cars parked in a parking lot&#10;&#10;AI-generated content may be incorrect.">
            <a:extLst>
              <a:ext uri="{FF2B5EF4-FFF2-40B4-BE49-F238E27FC236}">
                <a16:creationId xmlns:a16="http://schemas.microsoft.com/office/drawing/2014/main" id="{39178C78-E9F4-F7C6-45D1-782F1CF666B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580" r="23580"/>
          <a:stretch>
            <a:fillRect/>
          </a:stretch>
        </p:blipFill>
        <p:spPr>
          <a:xfrm>
            <a:off x="7050411" y="481323"/>
            <a:ext cx="5117162" cy="5443384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52804A45-42D1-56AA-8671-638CA7A14AD8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4</a:t>
            </a:fld>
            <a:endParaRPr lang="en-US" altLang="zh-CN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219CBF6-AF49-0456-B98A-C115D57AA28E}"/>
              </a:ext>
            </a:extLst>
          </p:cNvPr>
          <p:cNvSpPr txBox="1">
            <a:spLocks/>
          </p:cNvSpPr>
          <p:nvPr/>
        </p:nvSpPr>
        <p:spPr>
          <a:xfrm>
            <a:off x="2727631" y="153434"/>
            <a:ext cx="8678029" cy="13630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Amasis MT Pro Medium" panose="02040604050005020304" pitchFamily="18" charset="0"/>
              </a:rPr>
              <a:t>SCHEMA AND RELATIONSHIPS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CBF819-ACFC-2E71-E273-54D155DE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385" y="927715"/>
            <a:ext cx="6352634" cy="55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371BE-5AAB-426F-695B-9C5BA31B4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using a computer&#10;&#10;AI-generated content may be incorrect.">
            <a:extLst>
              <a:ext uri="{FF2B5EF4-FFF2-40B4-BE49-F238E27FC236}">
                <a16:creationId xmlns:a16="http://schemas.microsoft.com/office/drawing/2014/main" id="{DAB29923-7B60-CB49-5634-7DEF4C7E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75" r="25881" b="2"/>
          <a:stretch/>
        </p:blipFill>
        <p:spPr>
          <a:xfrm>
            <a:off x="7558472" y="575801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19050">
            <a:noFill/>
          </a:ln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FA18B01-888A-64BB-8615-BB207F83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10" y="1877002"/>
            <a:ext cx="5948687" cy="1551998"/>
          </a:xfrm>
        </p:spPr>
        <p:txBody>
          <a:bodyPr anchor="t">
            <a:noAutofit/>
          </a:bodyPr>
          <a:lstStyle/>
          <a:p>
            <a:r>
              <a:rPr lang="en-US" sz="5400" dirty="0"/>
              <a:t>VISUALIZATION &amp;</a:t>
            </a:r>
            <a:br>
              <a:rPr lang="en-US" sz="5400" dirty="0"/>
            </a:br>
            <a:r>
              <a:rPr lang="en-US" sz="5400" dirty="0"/>
              <a:t>INTERPRETATIONS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D9D96-86CA-F038-EB08-8FB2997C0B71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5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54489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519FCB4-523C-C596-F3F8-01B32994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436" y="-215373"/>
            <a:ext cx="8750403" cy="1116012"/>
          </a:xfrm>
        </p:spPr>
        <p:txBody>
          <a:bodyPr/>
          <a:lstStyle/>
          <a:p>
            <a:r>
              <a:rPr lang="en-US" sz="3200" dirty="0"/>
              <a:t>Total number of vehicles </a:t>
            </a:r>
            <a:r>
              <a:rPr lang="en-US" sz="3200" b="0" dirty="0"/>
              <a:t>(Stacked column chart)</a:t>
            </a:r>
            <a:endParaRPr lang="en-US" sz="6600" b="0" dirty="0">
              <a:latin typeface="Amasis MT Pro Medium" panose="020406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AA3A2-CFCB-4BB7-B2BF-648A3570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916" y="823887"/>
            <a:ext cx="7706443" cy="52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519FCB4-523C-C596-F3F8-01B32994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881" y="-308137"/>
            <a:ext cx="6486448" cy="1116012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Electric Range </a:t>
            </a: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(Pie Chart</a:t>
            </a:r>
            <a:r>
              <a:rPr lang="en-US" sz="32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32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7067A-6DF9-4716-AB72-F6C4CF33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71" y="742126"/>
            <a:ext cx="6946144" cy="56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4F6B-47E3-D015-FBF0-19532F90E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0B80-16C7-58FE-E54E-B1A6F7768BC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1BD1E-828E-C552-2EF8-AF040A21B0F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9D679A0-7BD3-34E0-28B2-4EAA2632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0" y="-347896"/>
            <a:ext cx="11445550" cy="1116012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Total Manufacturer’s Suggested Retail Price </a:t>
            </a:r>
            <a:r>
              <a:rPr lang="en-US" sz="3200" b="0" dirty="0"/>
              <a:t>(</a:t>
            </a: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Clustered bar chart)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5E335-17BD-489B-ABCC-11B4919D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93" y="861394"/>
            <a:ext cx="7532756" cy="55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4F6B-47E3-D015-FBF0-19532F90E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0B80-16C7-58FE-E54E-B1A6F7768BC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1BD1E-828E-C552-2EF8-AF040A21B0F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9D679A0-7BD3-34E0-28B2-4EAA2632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60" y="-202124"/>
            <a:ext cx="7603243" cy="1116012"/>
          </a:xfrm>
        </p:spPr>
        <p:txBody>
          <a:bodyPr/>
          <a:lstStyle/>
          <a:p>
            <a:r>
              <a:rPr lang="en-US" sz="3200" dirty="0"/>
              <a:t>Total Vehicles By Type </a:t>
            </a:r>
            <a:r>
              <a:rPr lang="en-US" sz="3200" b="0" dirty="0"/>
              <a:t>(Stacked area chart) </a:t>
            </a:r>
            <a:endParaRPr lang="en-US" sz="6600" b="0" dirty="0">
              <a:latin typeface="Amasis MT Pro Medium" panose="020406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67EE5-3E49-4549-8A56-2B720EF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65" y="776230"/>
            <a:ext cx="6910388" cy="56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090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228</TotalTime>
  <Words>218</Words>
  <Application>Microsoft Office PowerPoint</Application>
  <PresentationFormat>Widescreen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等线</vt:lpstr>
      <vt:lpstr>Abadi</vt:lpstr>
      <vt:lpstr>Amasis MT Pro Medium</vt:lpstr>
      <vt:lpstr>Arial</vt:lpstr>
      <vt:lpstr>Calibri</vt:lpstr>
      <vt:lpstr>Posterama Text Black</vt:lpstr>
      <vt:lpstr>Posterama Text SemiBold</vt:lpstr>
      <vt:lpstr>Times New Roman</vt:lpstr>
      <vt:lpstr>Custom​​</vt:lpstr>
      <vt:lpstr>PowerPoint Presentation</vt:lpstr>
      <vt:lpstr>CONTENT</vt:lpstr>
      <vt:lpstr>Introduction</vt:lpstr>
      <vt:lpstr>PowerPoint Presentation</vt:lpstr>
      <vt:lpstr>VISUALIZATION &amp; INTERPRETATIONS</vt:lpstr>
      <vt:lpstr>Total number of vehicles (Stacked column chart)</vt:lpstr>
      <vt:lpstr>Total Electric Range (Pie Chart)</vt:lpstr>
      <vt:lpstr>Total Manufacturer’s Suggested Retail Price (Clustered bar chart)</vt:lpstr>
      <vt:lpstr>Total Vehicles By Type (Stacked area chart) </vt:lpstr>
      <vt:lpstr>Electric Vehicle Population Dashboard </vt:lpstr>
      <vt:lpstr>PowerPoint Presentation</vt:lpstr>
      <vt:lpstr>FINDING &amp;  FORECASTING</vt:lpstr>
      <vt:lpstr>Count of Vehicles by Model Year (Line Chart) </vt:lpstr>
      <vt:lpstr>Total Electric Range by Model Year (Line chart)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SACHINTHA H D D it22264152</dc:creator>
  <cp:lastModifiedBy>SACHINTHA H D D it22264152</cp:lastModifiedBy>
  <cp:revision>8</cp:revision>
  <dcterms:created xsi:type="dcterms:W3CDTF">2025-05-05T13:17:29Z</dcterms:created>
  <dcterms:modified xsi:type="dcterms:W3CDTF">2025-05-08T12:26:17Z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