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9445946-AC8C-496E-86C0-05B52F0E38ED}" type="datetimeFigureOut">
              <a:rPr lang="en-US" smtClean="0"/>
              <a:t>11/15/2023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0B7AF4A-84BC-4F03-99D6-2EB38838D71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760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45946-AC8C-496E-86C0-05B52F0E38ED}"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7AF4A-84BC-4F03-99D6-2EB38838D717}" type="slidenum">
              <a:rPr lang="en-US" smtClean="0"/>
              <a:t>‹#›</a:t>
            </a:fld>
            <a:endParaRPr lang="en-US"/>
          </a:p>
        </p:txBody>
      </p:sp>
    </p:spTree>
    <p:extLst>
      <p:ext uri="{BB962C8B-B14F-4D97-AF65-F5344CB8AC3E}">
        <p14:creationId xmlns:p14="http://schemas.microsoft.com/office/powerpoint/2010/main" val="102713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445946-AC8C-496E-86C0-05B52F0E38ED}"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7AF4A-84BC-4F03-99D6-2EB38838D71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7765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445946-AC8C-496E-86C0-05B52F0E38ED}"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7AF4A-84BC-4F03-99D6-2EB38838D71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3937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445946-AC8C-496E-86C0-05B52F0E38ED}"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7AF4A-84BC-4F03-99D6-2EB38838D717}" type="slidenum">
              <a:rPr lang="en-US" smtClean="0"/>
              <a:t>‹#›</a:t>
            </a:fld>
            <a:endParaRPr lang="en-US"/>
          </a:p>
        </p:txBody>
      </p:sp>
    </p:spTree>
    <p:extLst>
      <p:ext uri="{BB962C8B-B14F-4D97-AF65-F5344CB8AC3E}">
        <p14:creationId xmlns:p14="http://schemas.microsoft.com/office/powerpoint/2010/main" val="2372078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445946-AC8C-496E-86C0-05B52F0E38ED}"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7AF4A-84BC-4F03-99D6-2EB38838D71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0736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445946-AC8C-496E-86C0-05B52F0E38ED}"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7AF4A-84BC-4F03-99D6-2EB38838D71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4389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45946-AC8C-496E-86C0-05B52F0E38ED}"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7AF4A-84BC-4F03-99D6-2EB38838D71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1884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45946-AC8C-496E-86C0-05B52F0E38ED}"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7AF4A-84BC-4F03-99D6-2EB38838D71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566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45946-AC8C-496E-86C0-05B52F0E38ED}"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7AF4A-84BC-4F03-99D6-2EB38838D717}" type="slidenum">
              <a:rPr lang="en-US" smtClean="0"/>
              <a:t>‹#›</a:t>
            </a:fld>
            <a:endParaRPr lang="en-US"/>
          </a:p>
        </p:txBody>
      </p:sp>
    </p:spTree>
    <p:extLst>
      <p:ext uri="{BB962C8B-B14F-4D97-AF65-F5344CB8AC3E}">
        <p14:creationId xmlns:p14="http://schemas.microsoft.com/office/powerpoint/2010/main" val="48329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445946-AC8C-496E-86C0-05B52F0E38ED}"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7AF4A-84BC-4F03-99D6-2EB38838D71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7596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445946-AC8C-496E-86C0-05B52F0E38ED}"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7AF4A-84BC-4F03-99D6-2EB38838D717}"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61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445946-AC8C-496E-86C0-05B52F0E38ED}" type="datetimeFigureOut">
              <a:rPr lang="en-US" smtClean="0"/>
              <a:t>11/15/2023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B7AF4A-84BC-4F03-99D6-2EB38838D71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379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445946-AC8C-496E-86C0-05B52F0E38ED}" type="datetimeFigureOut">
              <a:rPr lang="en-US" smtClean="0"/>
              <a:t>11/15/2023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B7AF4A-84BC-4F03-99D6-2EB38838D71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182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45946-AC8C-496E-86C0-05B52F0E38ED}" type="datetimeFigureOut">
              <a:rPr lang="en-US" smtClean="0"/>
              <a:t>11/15/2023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B7AF4A-84BC-4F03-99D6-2EB38838D717}" type="slidenum">
              <a:rPr lang="en-US" smtClean="0"/>
              <a:t>‹#›</a:t>
            </a:fld>
            <a:endParaRPr lang="en-US"/>
          </a:p>
        </p:txBody>
      </p:sp>
    </p:spTree>
    <p:extLst>
      <p:ext uri="{BB962C8B-B14F-4D97-AF65-F5344CB8AC3E}">
        <p14:creationId xmlns:p14="http://schemas.microsoft.com/office/powerpoint/2010/main" val="373876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45946-AC8C-496E-86C0-05B52F0E38ED}"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7AF4A-84BC-4F03-99D6-2EB38838D71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9475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45946-AC8C-496E-86C0-05B52F0E38ED}"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7AF4A-84BC-4F03-99D6-2EB38838D717}" type="slidenum">
              <a:rPr lang="en-US" smtClean="0"/>
              <a:t>‹#›</a:t>
            </a:fld>
            <a:endParaRPr lang="en-US"/>
          </a:p>
        </p:txBody>
      </p:sp>
    </p:spTree>
    <p:extLst>
      <p:ext uri="{BB962C8B-B14F-4D97-AF65-F5344CB8AC3E}">
        <p14:creationId xmlns:p14="http://schemas.microsoft.com/office/powerpoint/2010/main" val="269606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445946-AC8C-496E-86C0-05B52F0E38ED}" type="datetimeFigureOut">
              <a:rPr lang="en-US" smtClean="0"/>
              <a:t>11/15/2023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B7AF4A-84BC-4F03-99D6-2EB38838D717}" type="slidenum">
              <a:rPr lang="en-US" smtClean="0"/>
              <a:t>‹#›</a:t>
            </a:fld>
            <a:endParaRPr lang="en-US"/>
          </a:p>
        </p:txBody>
      </p:sp>
    </p:spTree>
    <p:extLst>
      <p:ext uri="{BB962C8B-B14F-4D97-AF65-F5344CB8AC3E}">
        <p14:creationId xmlns:p14="http://schemas.microsoft.com/office/powerpoint/2010/main" val="3927974764"/>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 id="2147484025" r:id="rId14"/>
    <p:sldLayoutId id="2147484026" r:id="rId15"/>
    <p:sldLayoutId id="2147484027" r:id="rId16"/>
    <p:sldLayoutId id="214748402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D49E-4535-89FF-9412-E79E5AF8D314}"/>
              </a:ext>
            </a:extLst>
          </p:cNvPr>
          <p:cNvSpPr>
            <a:spLocks noGrp="1"/>
          </p:cNvSpPr>
          <p:nvPr>
            <p:ph type="ctrTitle"/>
          </p:nvPr>
        </p:nvSpPr>
        <p:spPr/>
        <p:txBody>
          <a:bodyPr/>
          <a:lstStyle/>
          <a:p>
            <a:r>
              <a:rPr lang="en-US" dirty="0"/>
              <a:t>Group Assignment</a:t>
            </a:r>
          </a:p>
        </p:txBody>
      </p:sp>
      <p:sp>
        <p:nvSpPr>
          <p:cNvPr id="3" name="Subtitle 2">
            <a:extLst>
              <a:ext uri="{FF2B5EF4-FFF2-40B4-BE49-F238E27FC236}">
                <a16:creationId xmlns:a16="http://schemas.microsoft.com/office/drawing/2014/main" id="{33407715-7A7B-6C7A-7ACC-26B1521611D9}"/>
              </a:ext>
            </a:extLst>
          </p:cNvPr>
          <p:cNvSpPr>
            <a:spLocks noGrp="1"/>
          </p:cNvSpPr>
          <p:nvPr>
            <p:ph type="subTitle" idx="1"/>
          </p:nvPr>
        </p:nvSpPr>
        <p:spPr/>
        <p:txBody>
          <a:bodyPr>
            <a:normAutofit/>
          </a:bodyPr>
          <a:lstStyle/>
          <a:p>
            <a:r>
              <a:rPr lang="en-US" dirty="0"/>
              <a:t>STAT 31513</a:t>
            </a:r>
          </a:p>
          <a:p>
            <a:r>
              <a:rPr lang="en-US" dirty="0"/>
              <a:t>Group 05</a:t>
            </a:r>
          </a:p>
        </p:txBody>
      </p:sp>
    </p:spTree>
    <p:extLst>
      <p:ext uri="{BB962C8B-B14F-4D97-AF65-F5344CB8AC3E}">
        <p14:creationId xmlns:p14="http://schemas.microsoft.com/office/powerpoint/2010/main" val="1520210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E17F54-0570-D89E-9756-0E24CDB23064}"/>
              </a:ext>
            </a:extLst>
          </p:cNvPr>
          <p:cNvPicPr>
            <a:picLocks noChangeAspect="1"/>
          </p:cNvPicPr>
          <p:nvPr/>
        </p:nvPicPr>
        <p:blipFill>
          <a:blip r:embed="rId2"/>
          <a:stretch>
            <a:fillRect/>
          </a:stretch>
        </p:blipFill>
        <p:spPr>
          <a:xfrm>
            <a:off x="951372" y="1114181"/>
            <a:ext cx="8010525" cy="4352925"/>
          </a:xfrm>
          <a:prstGeom prst="rect">
            <a:avLst/>
          </a:prstGeom>
        </p:spPr>
      </p:pic>
      <p:sp>
        <p:nvSpPr>
          <p:cNvPr id="4" name="TextBox 3">
            <a:extLst>
              <a:ext uri="{FF2B5EF4-FFF2-40B4-BE49-F238E27FC236}">
                <a16:creationId xmlns:a16="http://schemas.microsoft.com/office/drawing/2014/main" id="{EC047B07-76CD-C768-2522-A7D6D72494C7}"/>
              </a:ext>
            </a:extLst>
          </p:cNvPr>
          <p:cNvSpPr txBox="1"/>
          <p:nvPr/>
        </p:nvSpPr>
        <p:spPr>
          <a:xfrm>
            <a:off x="951372" y="744849"/>
            <a:ext cx="9700592" cy="369332"/>
          </a:xfrm>
          <a:prstGeom prst="rect">
            <a:avLst/>
          </a:prstGeom>
          <a:noFill/>
        </p:spPr>
        <p:txBody>
          <a:bodyPr wrap="square" rtlCol="0">
            <a:spAutoFit/>
          </a:bodyPr>
          <a:lstStyle/>
          <a:p>
            <a:r>
              <a:rPr lang="en-US" dirty="0"/>
              <a:t>Fit the model for five variables.</a:t>
            </a:r>
          </a:p>
        </p:txBody>
      </p:sp>
      <p:sp>
        <p:nvSpPr>
          <p:cNvPr id="5" name="TextBox 4">
            <a:extLst>
              <a:ext uri="{FF2B5EF4-FFF2-40B4-BE49-F238E27FC236}">
                <a16:creationId xmlns:a16="http://schemas.microsoft.com/office/drawing/2014/main" id="{0C53A7E1-A180-ECCE-9930-7681420F23C1}"/>
              </a:ext>
            </a:extLst>
          </p:cNvPr>
          <p:cNvSpPr txBox="1"/>
          <p:nvPr/>
        </p:nvSpPr>
        <p:spPr>
          <a:xfrm>
            <a:off x="951372" y="5467106"/>
            <a:ext cx="10448148" cy="323165"/>
          </a:xfrm>
          <a:prstGeom prst="rect">
            <a:avLst/>
          </a:prstGeom>
          <a:noFill/>
        </p:spPr>
        <p:txBody>
          <a:bodyPr wrap="square" rtlCol="0">
            <a:spAutoFit/>
          </a:bodyPr>
          <a:lstStyle/>
          <a:p>
            <a:r>
              <a:rPr lang="en-US" sz="1500" b="1" dirty="0">
                <a:solidFill>
                  <a:srgbClr val="FF0000"/>
                </a:solidFill>
              </a:rPr>
              <a:t>Satisfaction=-2.84681 + 0.44055 * </a:t>
            </a:r>
            <a:r>
              <a:rPr lang="en-US" sz="1500" b="1" dirty="0" err="1">
                <a:solidFill>
                  <a:srgbClr val="FF0000"/>
                </a:solidFill>
              </a:rPr>
              <a:t>ProdQual</a:t>
            </a:r>
            <a:r>
              <a:rPr lang="en-US" sz="1500" b="1" dirty="0">
                <a:solidFill>
                  <a:srgbClr val="FF0000"/>
                </a:solidFill>
              </a:rPr>
              <a:t> -0.46881 *Ecom+0.91897 * </a:t>
            </a:r>
            <a:r>
              <a:rPr lang="en-US" sz="1500" b="1" dirty="0" err="1">
                <a:solidFill>
                  <a:srgbClr val="FF0000"/>
                </a:solidFill>
              </a:rPr>
              <a:t>SalesFImage</a:t>
            </a:r>
            <a:r>
              <a:rPr lang="en-US" sz="1500" b="1" dirty="0">
                <a:solidFill>
                  <a:srgbClr val="FF0000"/>
                </a:solidFill>
              </a:rPr>
              <a:t>+ 0.30739 *</a:t>
            </a:r>
            <a:r>
              <a:rPr lang="en-US" sz="1500" b="1" dirty="0" err="1">
                <a:solidFill>
                  <a:srgbClr val="FF0000"/>
                </a:solidFill>
              </a:rPr>
              <a:t>OrdBilling</a:t>
            </a:r>
            <a:r>
              <a:rPr lang="en-US" sz="1500" b="1" dirty="0">
                <a:solidFill>
                  <a:srgbClr val="FF0000"/>
                </a:solidFill>
              </a:rPr>
              <a:t> +0.53616 * </a:t>
            </a:r>
            <a:r>
              <a:rPr lang="en-US" sz="1500" b="1" dirty="0" err="1">
                <a:solidFill>
                  <a:srgbClr val="FF0000"/>
                </a:solidFill>
              </a:rPr>
              <a:t>DelSpeed</a:t>
            </a:r>
            <a:endParaRPr lang="en-US" sz="1500" b="1" dirty="0">
              <a:solidFill>
                <a:srgbClr val="FF0000"/>
              </a:solidFill>
            </a:endParaRPr>
          </a:p>
        </p:txBody>
      </p:sp>
    </p:spTree>
    <p:extLst>
      <p:ext uri="{BB962C8B-B14F-4D97-AF65-F5344CB8AC3E}">
        <p14:creationId xmlns:p14="http://schemas.microsoft.com/office/powerpoint/2010/main" val="42301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1475B-213C-3D28-C8FE-C006C8D3B047}"/>
              </a:ext>
            </a:extLst>
          </p:cNvPr>
          <p:cNvSpPr>
            <a:spLocks noGrp="1"/>
          </p:cNvSpPr>
          <p:nvPr>
            <p:ph type="title"/>
          </p:nvPr>
        </p:nvSpPr>
        <p:spPr>
          <a:xfrm>
            <a:off x="653143" y="757011"/>
            <a:ext cx="4929051" cy="559214"/>
          </a:xfrm>
        </p:spPr>
        <p:txBody>
          <a:bodyPr>
            <a:normAutofit fontScale="90000"/>
          </a:bodyPr>
          <a:lstStyle/>
          <a:p>
            <a:r>
              <a:rPr lang="en-US" sz="3200" dirty="0"/>
              <a:t>Plotting model</a:t>
            </a:r>
          </a:p>
        </p:txBody>
      </p:sp>
      <p:pic>
        <p:nvPicPr>
          <p:cNvPr id="4" name="Picture 3" descr="A group of graphs with red lines">
            <a:extLst>
              <a:ext uri="{FF2B5EF4-FFF2-40B4-BE49-F238E27FC236}">
                <a16:creationId xmlns:a16="http://schemas.microsoft.com/office/drawing/2014/main" id="{155D371E-E9FB-FE0B-5D89-CF4C18FCF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5474" y="834726"/>
            <a:ext cx="5799909" cy="5231432"/>
          </a:xfrm>
          <a:prstGeom prst="rect">
            <a:avLst/>
          </a:prstGeom>
        </p:spPr>
      </p:pic>
      <p:sp>
        <p:nvSpPr>
          <p:cNvPr id="5" name="TextBox 4">
            <a:extLst>
              <a:ext uri="{FF2B5EF4-FFF2-40B4-BE49-F238E27FC236}">
                <a16:creationId xmlns:a16="http://schemas.microsoft.com/office/drawing/2014/main" id="{9A27FB9E-7292-DD64-5228-999434A0BCFB}"/>
              </a:ext>
            </a:extLst>
          </p:cNvPr>
          <p:cNvSpPr txBox="1"/>
          <p:nvPr/>
        </p:nvSpPr>
        <p:spPr>
          <a:xfrm>
            <a:off x="856096" y="1397675"/>
            <a:ext cx="2922309" cy="3416320"/>
          </a:xfrm>
          <a:prstGeom prst="rect">
            <a:avLst/>
          </a:prstGeom>
          <a:noFill/>
          <a:ln>
            <a:noFill/>
          </a:ln>
        </p:spPr>
        <p:txBody>
          <a:bodyPr wrap="square" rtlCol="0">
            <a:spAutoFit/>
          </a:bodyPr>
          <a:lstStyle/>
          <a:p>
            <a:pPr marL="285750" indent="-285750">
              <a:buFont typeface="Arial" panose="020B0604020202020204" pitchFamily="34" charset="0"/>
              <a:buChar char="•"/>
            </a:pPr>
            <a:r>
              <a:rPr lang="en-US" dirty="0"/>
              <a:t>This is an indication that the linear regression model is not adequate.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Transformation on predictor variables or Y may be required in such cases.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some residuals. We can remove those using transformation method.</a:t>
            </a:r>
          </a:p>
        </p:txBody>
      </p:sp>
    </p:spTree>
    <p:extLst>
      <p:ext uri="{BB962C8B-B14F-4D97-AF65-F5344CB8AC3E}">
        <p14:creationId xmlns:p14="http://schemas.microsoft.com/office/powerpoint/2010/main" val="2945102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AD027-E58C-44AC-D68B-89742C939C08}"/>
              </a:ext>
            </a:extLst>
          </p:cNvPr>
          <p:cNvSpPr>
            <a:spLocks noGrp="1"/>
          </p:cNvSpPr>
          <p:nvPr>
            <p:ph type="title"/>
          </p:nvPr>
        </p:nvSpPr>
        <p:spPr/>
        <p:txBody>
          <a:bodyPr/>
          <a:lstStyle/>
          <a:p>
            <a:r>
              <a:rPr lang="en-US" dirty="0"/>
              <a:t>Checking multicollinearity</a:t>
            </a:r>
          </a:p>
        </p:txBody>
      </p:sp>
      <p:pic>
        <p:nvPicPr>
          <p:cNvPr id="5" name="Content Placeholder 4">
            <a:extLst>
              <a:ext uri="{FF2B5EF4-FFF2-40B4-BE49-F238E27FC236}">
                <a16:creationId xmlns:a16="http://schemas.microsoft.com/office/drawing/2014/main" id="{CE5F278C-A6DA-4F13-799B-4A307BB1F253}"/>
              </a:ext>
            </a:extLst>
          </p:cNvPr>
          <p:cNvPicPr>
            <a:picLocks noGrp="1" noChangeAspect="1"/>
          </p:cNvPicPr>
          <p:nvPr>
            <p:ph idx="1"/>
          </p:nvPr>
        </p:nvPicPr>
        <p:blipFill>
          <a:blip r:embed="rId2"/>
          <a:stretch>
            <a:fillRect/>
          </a:stretch>
        </p:blipFill>
        <p:spPr>
          <a:xfrm>
            <a:off x="1295402" y="2552700"/>
            <a:ext cx="6181725" cy="876300"/>
          </a:xfrm>
        </p:spPr>
      </p:pic>
      <p:sp>
        <p:nvSpPr>
          <p:cNvPr id="6" name="TextBox 5">
            <a:extLst>
              <a:ext uri="{FF2B5EF4-FFF2-40B4-BE49-F238E27FC236}">
                <a16:creationId xmlns:a16="http://schemas.microsoft.com/office/drawing/2014/main" id="{A365E641-751F-4BD4-C459-05AF405A875C}"/>
              </a:ext>
            </a:extLst>
          </p:cNvPr>
          <p:cNvSpPr txBox="1"/>
          <p:nvPr/>
        </p:nvSpPr>
        <p:spPr>
          <a:xfrm>
            <a:off x="1581150" y="3609975"/>
            <a:ext cx="9315448" cy="646331"/>
          </a:xfrm>
          <a:prstGeom prst="rect">
            <a:avLst/>
          </a:prstGeom>
          <a:noFill/>
        </p:spPr>
        <p:txBody>
          <a:bodyPr wrap="square" rtlCol="0">
            <a:spAutoFit/>
          </a:bodyPr>
          <a:lstStyle/>
          <a:p>
            <a:r>
              <a:rPr lang="en-US" dirty="0"/>
              <a:t>As a rule of thumb, a VIF value that exceeds 5 or 10 indicates a problematic amount of collinearity. Here we can see all </a:t>
            </a:r>
            <a:r>
              <a:rPr lang="en-US" dirty="0" err="1"/>
              <a:t>vif</a:t>
            </a:r>
            <a:r>
              <a:rPr lang="en-US" dirty="0"/>
              <a:t> values are not exceeding 5.Therefore there is no issue with multicollinearity.</a:t>
            </a:r>
          </a:p>
        </p:txBody>
      </p:sp>
    </p:spTree>
    <p:extLst>
      <p:ext uri="{BB962C8B-B14F-4D97-AF65-F5344CB8AC3E}">
        <p14:creationId xmlns:p14="http://schemas.microsoft.com/office/powerpoint/2010/main" val="1317100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A60594-318B-C3F2-A754-50BF460EF4EF}"/>
              </a:ext>
            </a:extLst>
          </p:cNvPr>
          <p:cNvSpPr txBox="1"/>
          <p:nvPr/>
        </p:nvSpPr>
        <p:spPr>
          <a:xfrm>
            <a:off x="797687" y="721016"/>
            <a:ext cx="9719035" cy="461665"/>
          </a:xfrm>
          <a:prstGeom prst="rect">
            <a:avLst/>
          </a:prstGeom>
          <a:noFill/>
        </p:spPr>
        <p:txBody>
          <a:bodyPr wrap="square" rtlCol="0">
            <a:spAutoFit/>
          </a:bodyPr>
          <a:lstStyle/>
          <a:p>
            <a:r>
              <a:rPr lang="en-US" sz="2400" b="1" u="sng" dirty="0"/>
              <a:t>Stepwise regression procedure</a:t>
            </a:r>
          </a:p>
        </p:txBody>
      </p:sp>
      <p:sp>
        <p:nvSpPr>
          <p:cNvPr id="3" name="TextBox 2">
            <a:extLst>
              <a:ext uri="{FF2B5EF4-FFF2-40B4-BE49-F238E27FC236}">
                <a16:creationId xmlns:a16="http://schemas.microsoft.com/office/drawing/2014/main" id="{F385F707-0542-C439-FD6D-58ECC14DE606}"/>
              </a:ext>
            </a:extLst>
          </p:cNvPr>
          <p:cNvSpPr txBox="1"/>
          <p:nvPr/>
        </p:nvSpPr>
        <p:spPr>
          <a:xfrm>
            <a:off x="622169" y="1300899"/>
            <a:ext cx="10812544"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t>stepAIC</a:t>
            </a:r>
            <a:r>
              <a:rPr lang="en-US" dirty="0"/>
              <a:t>() which choose the best model by AIC.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return the best final model.</a:t>
            </a:r>
          </a:p>
        </p:txBody>
      </p:sp>
      <p:pic>
        <p:nvPicPr>
          <p:cNvPr id="5" name="Picture 4">
            <a:extLst>
              <a:ext uri="{FF2B5EF4-FFF2-40B4-BE49-F238E27FC236}">
                <a16:creationId xmlns:a16="http://schemas.microsoft.com/office/drawing/2014/main" id="{705DC69C-0F59-4227-B787-56544DCCCEC6}"/>
              </a:ext>
            </a:extLst>
          </p:cNvPr>
          <p:cNvPicPr>
            <a:picLocks noChangeAspect="1"/>
          </p:cNvPicPr>
          <p:nvPr/>
        </p:nvPicPr>
        <p:blipFill>
          <a:blip r:embed="rId2"/>
          <a:stretch>
            <a:fillRect/>
          </a:stretch>
        </p:blipFill>
        <p:spPr>
          <a:xfrm>
            <a:off x="892135" y="2708886"/>
            <a:ext cx="6210300" cy="1819275"/>
          </a:xfrm>
          <a:prstGeom prst="rect">
            <a:avLst/>
          </a:prstGeom>
        </p:spPr>
      </p:pic>
    </p:spTree>
    <p:extLst>
      <p:ext uri="{BB962C8B-B14F-4D97-AF65-F5344CB8AC3E}">
        <p14:creationId xmlns:p14="http://schemas.microsoft.com/office/powerpoint/2010/main" val="1999146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448B7C-C89B-DC7B-99FF-61C95CFAC0F5}"/>
              </a:ext>
            </a:extLst>
          </p:cNvPr>
          <p:cNvPicPr>
            <a:picLocks noChangeAspect="1"/>
          </p:cNvPicPr>
          <p:nvPr/>
        </p:nvPicPr>
        <p:blipFill>
          <a:blip r:embed="rId2"/>
          <a:stretch>
            <a:fillRect/>
          </a:stretch>
        </p:blipFill>
        <p:spPr>
          <a:xfrm>
            <a:off x="1023938" y="796793"/>
            <a:ext cx="7588840" cy="3905657"/>
          </a:xfrm>
          <a:prstGeom prst="rect">
            <a:avLst/>
          </a:prstGeom>
        </p:spPr>
      </p:pic>
      <p:sp>
        <p:nvSpPr>
          <p:cNvPr id="3" name="TextBox 2">
            <a:extLst>
              <a:ext uri="{FF2B5EF4-FFF2-40B4-BE49-F238E27FC236}">
                <a16:creationId xmlns:a16="http://schemas.microsoft.com/office/drawing/2014/main" id="{28B36289-7293-B1B6-EF30-57BAA9C70801}"/>
              </a:ext>
            </a:extLst>
          </p:cNvPr>
          <p:cNvSpPr txBox="1"/>
          <p:nvPr/>
        </p:nvSpPr>
        <p:spPr>
          <a:xfrm>
            <a:off x="1023938" y="4789713"/>
            <a:ext cx="10767581" cy="1431161"/>
          </a:xfrm>
          <a:prstGeom prst="rect">
            <a:avLst/>
          </a:prstGeom>
          <a:noFill/>
        </p:spPr>
        <p:txBody>
          <a:bodyPr wrap="square" rtlCol="0">
            <a:spAutoFit/>
          </a:bodyPr>
          <a:lstStyle/>
          <a:p>
            <a:r>
              <a:rPr lang="en-US" sz="1500" b="1" dirty="0">
                <a:solidFill>
                  <a:srgbClr val="FF0000"/>
                </a:solidFill>
              </a:rPr>
              <a:t>Satisfaction=-2.84681 + 0.44055 * </a:t>
            </a:r>
            <a:r>
              <a:rPr lang="en-US" sz="1500" b="1" dirty="0" err="1">
                <a:solidFill>
                  <a:srgbClr val="FF0000"/>
                </a:solidFill>
              </a:rPr>
              <a:t>ProdQual</a:t>
            </a:r>
            <a:r>
              <a:rPr lang="en-US" sz="1500" b="1" dirty="0">
                <a:solidFill>
                  <a:srgbClr val="FF0000"/>
                </a:solidFill>
              </a:rPr>
              <a:t> -0.46881 *Ecom+0.91897 * </a:t>
            </a:r>
            <a:r>
              <a:rPr lang="en-US" sz="1500" b="1" dirty="0" err="1">
                <a:solidFill>
                  <a:srgbClr val="FF0000"/>
                </a:solidFill>
              </a:rPr>
              <a:t>SalesFImage</a:t>
            </a:r>
            <a:r>
              <a:rPr lang="en-US" sz="1500" b="1" dirty="0">
                <a:solidFill>
                  <a:srgbClr val="FF0000"/>
                </a:solidFill>
              </a:rPr>
              <a:t>+ 0.30739 *</a:t>
            </a:r>
            <a:r>
              <a:rPr lang="en-US" sz="1500" b="1" dirty="0" err="1">
                <a:solidFill>
                  <a:srgbClr val="FF0000"/>
                </a:solidFill>
              </a:rPr>
              <a:t>OrdBilling</a:t>
            </a:r>
            <a:r>
              <a:rPr lang="en-US" sz="1500" b="1" dirty="0">
                <a:solidFill>
                  <a:srgbClr val="FF0000"/>
                </a:solidFill>
              </a:rPr>
              <a:t> +0.53616 * </a:t>
            </a:r>
            <a:r>
              <a:rPr lang="en-US" sz="1500" b="1" dirty="0" err="1">
                <a:solidFill>
                  <a:srgbClr val="FF0000"/>
                </a:solidFill>
              </a:rPr>
              <a:t>DelSpeed</a:t>
            </a:r>
            <a:endParaRPr lang="en-US" sz="1500" b="1" dirty="0">
              <a:solidFill>
                <a:srgbClr val="FF0000"/>
              </a:solidFill>
            </a:endParaRPr>
          </a:p>
          <a:p>
            <a:endParaRPr lang="en-US" dirty="0">
              <a:solidFill>
                <a:srgbClr val="FF0000"/>
              </a:solidFill>
            </a:endParaRPr>
          </a:p>
          <a:p>
            <a:r>
              <a:rPr lang="en-US" dirty="0">
                <a:solidFill>
                  <a:srgbClr val="FF0000"/>
                </a:solidFill>
              </a:rPr>
              <a:t>According to above two methods we received the same model from both models. </a:t>
            </a:r>
          </a:p>
          <a:p>
            <a:endParaRPr lang="en-US" dirty="0"/>
          </a:p>
          <a:p>
            <a:endParaRPr lang="en-US" dirty="0"/>
          </a:p>
        </p:txBody>
      </p:sp>
    </p:spTree>
    <p:extLst>
      <p:ext uri="{BB962C8B-B14F-4D97-AF65-F5344CB8AC3E}">
        <p14:creationId xmlns:p14="http://schemas.microsoft.com/office/powerpoint/2010/main" val="1928610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1ADEEC-836A-DFC7-AD3A-724D32249CB0}"/>
              </a:ext>
            </a:extLst>
          </p:cNvPr>
          <p:cNvPicPr>
            <a:picLocks noChangeAspect="1"/>
          </p:cNvPicPr>
          <p:nvPr/>
        </p:nvPicPr>
        <p:blipFill>
          <a:blip r:embed="rId2"/>
          <a:stretch>
            <a:fillRect/>
          </a:stretch>
        </p:blipFill>
        <p:spPr>
          <a:xfrm>
            <a:off x="1657591" y="1637756"/>
            <a:ext cx="6591300" cy="2781300"/>
          </a:xfrm>
          <a:prstGeom prst="rect">
            <a:avLst/>
          </a:prstGeom>
        </p:spPr>
      </p:pic>
      <p:sp>
        <p:nvSpPr>
          <p:cNvPr id="5" name="TextBox 4">
            <a:extLst>
              <a:ext uri="{FF2B5EF4-FFF2-40B4-BE49-F238E27FC236}">
                <a16:creationId xmlns:a16="http://schemas.microsoft.com/office/drawing/2014/main" id="{3565FD45-EE33-35F7-9B0A-CFA33253EDB0}"/>
              </a:ext>
            </a:extLst>
          </p:cNvPr>
          <p:cNvSpPr txBox="1"/>
          <p:nvPr/>
        </p:nvSpPr>
        <p:spPr>
          <a:xfrm>
            <a:off x="934780" y="902807"/>
            <a:ext cx="7711125" cy="646331"/>
          </a:xfrm>
          <a:prstGeom prst="rect">
            <a:avLst/>
          </a:prstGeom>
          <a:noFill/>
        </p:spPr>
        <p:txBody>
          <a:bodyPr wrap="square" rtlCol="0">
            <a:spAutoFit/>
          </a:bodyPr>
          <a:lstStyle/>
          <a:p>
            <a:r>
              <a:rPr lang="en-US" b="1" dirty="0"/>
              <a:t>H0: b1=b2=b3=b4=b5=0</a:t>
            </a:r>
          </a:p>
          <a:p>
            <a:r>
              <a:rPr lang="en-US" b="1" dirty="0"/>
              <a:t>Ha: at least one coefficient is not equal to zero</a:t>
            </a:r>
          </a:p>
        </p:txBody>
      </p:sp>
      <p:sp>
        <p:nvSpPr>
          <p:cNvPr id="6" name="TextBox 5">
            <a:extLst>
              <a:ext uri="{FF2B5EF4-FFF2-40B4-BE49-F238E27FC236}">
                <a16:creationId xmlns:a16="http://schemas.microsoft.com/office/drawing/2014/main" id="{57971A64-AD38-E2D6-FC18-B077FE36F938}"/>
              </a:ext>
            </a:extLst>
          </p:cNvPr>
          <p:cNvSpPr txBox="1"/>
          <p:nvPr/>
        </p:nvSpPr>
        <p:spPr>
          <a:xfrm>
            <a:off x="934780" y="4664428"/>
            <a:ext cx="771112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 value of each variables are less than 0.05. therefore, our </a:t>
            </a:r>
            <a:r>
              <a:rPr lang="en-US" b="1" dirty="0"/>
              <a:t>hypothesis is rejected</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Therefore, the estimated regression model is statistically significant at 5% significance level.</a:t>
            </a:r>
          </a:p>
        </p:txBody>
      </p:sp>
    </p:spTree>
    <p:extLst>
      <p:ext uri="{BB962C8B-B14F-4D97-AF65-F5344CB8AC3E}">
        <p14:creationId xmlns:p14="http://schemas.microsoft.com/office/powerpoint/2010/main" val="2480846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TextBox 2"/>
          <p:cNvSpPr txBox="1"/>
          <p:nvPr/>
        </p:nvSpPr>
        <p:spPr>
          <a:xfrm>
            <a:off x="957942" y="2804160"/>
            <a:ext cx="10467703" cy="2169825"/>
          </a:xfrm>
          <a:prstGeom prst="rect">
            <a:avLst/>
          </a:prstGeom>
          <a:noFill/>
          <a:ln>
            <a:noFill/>
          </a:ln>
        </p:spPr>
        <p:txBody>
          <a:bodyPr wrap="square" rtlCol="0">
            <a:spAutoFit/>
          </a:bodyPr>
          <a:lstStyle/>
          <a:p>
            <a:r>
              <a:rPr lang="en-US" dirty="0"/>
              <a:t>We have taken sample from given subset and using “Best subset selection method” and “Stepwise regression procedure” the following model has been estimated the best linear relationship between customer satisfaction and the different areas.</a:t>
            </a:r>
          </a:p>
          <a:p>
            <a:r>
              <a:rPr lang="en-US" dirty="0"/>
              <a:t>.</a:t>
            </a:r>
          </a:p>
          <a:p>
            <a:endParaRPr lang="en-US" dirty="0"/>
          </a:p>
          <a:p>
            <a:r>
              <a:rPr lang="en-US" sz="1500" b="1" dirty="0">
                <a:solidFill>
                  <a:srgbClr val="FF0000"/>
                </a:solidFill>
              </a:rPr>
              <a:t>Satisfaction=-2.84681 + 0.44055 * </a:t>
            </a:r>
            <a:r>
              <a:rPr lang="en-US" sz="1500" b="1" dirty="0" err="1">
                <a:solidFill>
                  <a:srgbClr val="FF0000"/>
                </a:solidFill>
              </a:rPr>
              <a:t>ProdQual</a:t>
            </a:r>
            <a:r>
              <a:rPr lang="en-US" sz="1500" b="1" dirty="0">
                <a:solidFill>
                  <a:srgbClr val="FF0000"/>
                </a:solidFill>
              </a:rPr>
              <a:t> -0.46881 *Ecom+0.91897 * </a:t>
            </a:r>
            <a:r>
              <a:rPr lang="en-US" sz="1500" b="1" dirty="0" err="1">
                <a:solidFill>
                  <a:srgbClr val="FF0000"/>
                </a:solidFill>
              </a:rPr>
              <a:t>SalesFImage</a:t>
            </a:r>
            <a:r>
              <a:rPr lang="en-US" sz="1500" b="1" dirty="0">
                <a:solidFill>
                  <a:srgbClr val="FF0000"/>
                </a:solidFill>
              </a:rPr>
              <a:t>+ 0.30739 *</a:t>
            </a:r>
            <a:r>
              <a:rPr lang="en-US" sz="1500" b="1" dirty="0" err="1">
                <a:solidFill>
                  <a:srgbClr val="FF0000"/>
                </a:solidFill>
              </a:rPr>
              <a:t>OrdBilling</a:t>
            </a:r>
            <a:r>
              <a:rPr lang="en-US" sz="1500" b="1" dirty="0">
                <a:solidFill>
                  <a:srgbClr val="FF0000"/>
                </a:solidFill>
              </a:rPr>
              <a:t> +0.53616 * </a:t>
            </a:r>
            <a:r>
              <a:rPr lang="en-US" sz="1500" b="1" dirty="0" err="1">
                <a:solidFill>
                  <a:srgbClr val="FF0000"/>
                </a:solidFill>
              </a:rPr>
              <a:t>DelSpeed</a:t>
            </a:r>
            <a:endParaRPr lang="en-US" sz="1500" b="1" dirty="0">
              <a:solidFill>
                <a:srgbClr val="FF0000"/>
              </a:solidFill>
            </a:endParaRPr>
          </a:p>
          <a:p>
            <a:endParaRPr lang="en-US" sz="1500" b="1" dirty="0">
              <a:solidFill>
                <a:srgbClr val="FF0000"/>
              </a:solidFill>
            </a:endParaRPr>
          </a:p>
          <a:p>
            <a:endParaRPr lang="en-US" sz="1500" b="1" dirty="0">
              <a:solidFill>
                <a:srgbClr val="FF0000"/>
              </a:solidFill>
            </a:endParaRPr>
          </a:p>
        </p:txBody>
      </p:sp>
    </p:spTree>
    <p:extLst>
      <p:ext uri="{BB962C8B-B14F-4D97-AF65-F5344CB8AC3E}">
        <p14:creationId xmlns:p14="http://schemas.microsoft.com/office/powerpoint/2010/main" val="2691565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TextBox 2"/>
          <p:cNvSpPr txBox="1"/>
          <p:nvPr/>
        </p:nvSpPr>
        <p:spPr>
          <a:xfrm>
            <a:off x="6365966" y="3561805"/>
            <a:ext cx="4554584" cy="2360201"/>
          </a:xfrm>
          <a:prstGeom prst="rect">
            <a:avLst/>
          </a:prstGeom>
          <a:noFill/>
          <a:ln>
            <a:noFill/>
          </a:ln>
        </p:spPr>
        <p:txBody>
          <a:bodyPr wrap="square" rtlCol="0">
            <a:spAutoFit/>
          </a:bodyPr>
          <a:lstStyle/>
          <a:p>
            <a:r>
              <a:rPr lang="en-US" sz="1600" dirty="0"/>
              <a:t>Group members:	PS/2019/229</a:t>
            </a:r>
          </a:p>
          <a:p>
            <a:r>
              <a:rPr lang="en-US" sz="1600" dirty="0"/>
              <a:t>		PS/2019/080</a:t>
            </a:r>
          </a:p>
          <a:p>
            <a:r>
              <a:rPr lang="en-US" sz="1600" dirty="0"/>
              <a:t>		PS/2019/278</a:t>
            </a:r>
          </a:p>
          <a:p>
            <a:r>
              <a:rPr lang="en-US" sz="1600" dirty="0"/>
              <a:t>		PS/2019/090</a:t>
            </a:r>
          </a:p>
          <a:p>
            <a:r>
              <a:rPr lang="en-US" sz="1600" dirty="0"/>
              <a:t>		PS/2019/179</a:t>
            </a:r>
          </a:p>
          <a:p>
            <a:r>
              <a:rPr lang="en-US" sz="1600" dirty="0"/>
              <a:t>		PS/2019/059</a:t>
            </a:r>
          </a:p>
          <a:p>
            <a:r>
              <a:rPr lang="en-US" sz="1600" dirty="0"/>
              <a:t>		PS/2019/132</a:t>
            </a:r>
          </a:p>
          <a:p>
            <a:endParaRPr lang="en-US" dirty="0"/>
          </a:p>
          <a:p>
            <a:endParaRPr lang="en-US" dirty="0"/>
          </a:p>
        </p:txBody>
      </p:sp>
    </p:spTree>
    <p:extLst>
      <p:ext uri="{BB962C8B-B14F-4D97-AF65-F5344CB8AC3E}">
        <p14:creationId xmlns:p14="http://schemas.microsoft.com/office/powerpoint/2010/main" val="3478692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AFB6-40F1-777B-072D-70D2AA9E89F5}"/>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42BCD91C-C7E5-0467-5447-FD046EF7F278}"/>
              </a:ext>
            </a:extLst>
          </p:cNvPr>
          <p:cNvSpPr txBox="1"/>
          <p:nvPr/>
        </p:nvSpPr>
        <p:spPr>
          <a:xfrm>
            <a:off x="1229814" y="2517594"/>
            <a:ext cx="10106025" cy="2352695"/>
          </a:xfrm>
          <a:prstGeom prst="rect">
            <a:avLst/>
          </a:prstGeom>
          <a:noFill/>
          <a:ln>
            <a:noFill/>
          </a:ln>
        </p:spPr>
        <p:txBody>
          <a:bodyPr wrap="square" rtlCol="0">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order to study customer satisfaction for a particular company, they have evaluated various areas and assigned scores out of 10 for each category.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categories include: Complaint Resolution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CompRes</a:t>
            </a:r>
            <a:r>
              <a:rPr lang="en-US" sz="1800" dirty="0">
                <a:effectLst/>
                <a:latin typeface="Calibri" panose="020F0502020204030204" pitchFamily="34" charset="0"/>
                <a:ea typeface="Calibri" panose="020F0502020204030204" pitchFamily="34" charset="0"/>
                <a:cs typeface="Times New Roman" panose="02020603050405020304" pitchFamily="18" charset="0"/>
              </a:rPr>
              <a:t>), Delivery Speed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DelSpeed</a:t>
            </a:r>
            <a:r>
              <a:rPr lang="en-US" sz="1800" dirty="0">
                <a:effectLst/>
                <a:latin typeface="Calibri" panose="020F0502020204030204" pitchFamily="34" charset="0"/>
                <a:ea typeface="Calibri" panose="020F0502020204030204" pitchFamily="34" charset="0"/>
                <a:cs typeface="Times New Roman" panose="02020603050405020304" pitchFamily="18" charset="0"/>
              </a:rPr>
              <a:t>), Order Billing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OrdBilling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Warranty Claims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WartyClaim</a:t>
            </a:r>
            <a:r>
              <a:rPr lang="en-US" sz="1800" dirty="0">
                <a:effectLst/>
                <a:latin typeface="Calibri" panose="020F0502020204030204" pitchFamily="34" charset="0"/>
                <a:ea typeface="Calibri" panose="020F0502020204030204" pitchFamily="34" charset="0"/>
                <a:cs typeface="Times New Roman" panose="02020603050405020304" pitchFamily="18" charset="0"/>
              </a:rPr>
              <a:t>), Technical Support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TechSupport</a:t>
            </a:r>
            <a:r>
              <a:rPr lang="en-US" sz="1800" dirty="0">
                <a:effectLst/>
                <a:latin typeface="Calibri" panose="020F0502020204030204" pitchFamily="34" charset="0"/>
                <a:ea typeface="Calibri" panose="020F0502020204030204" pitchFamily="34" charset="0"/>
                <a:cs typeface="Times New Roman" panose="02020603050405020304" pitchFamily="18" charset="0"/>
              </a:rPr>
              <a:t>), E-commerce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Ecom</a:t>
            </a:r>
            <a:r>
              <a:rPr lang="en-US" sz="1800" dirty="0">
                <a:effectLst/>
                <a:latin typeface="Calibri" panose="020F0502020204030204" pitchFamily="34" charset="0"/>
                <a:ea typeface="Calibri" panose="020F0502020204030204" pitchFamily="34" charset="0"/>
                <a:cs typeface="Times New Roman" panose="02020603050405020304" pitchFamily="18" charset="0"/>
              </a:rPr>
              <a:t>), Product Quality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ProdQual</a:t>
            </a:r>
            <a:r>
              <a:rPr lang="en-US" sz="1800" dirty="0">
                <a:effectLst/>
                <a:latin typeface="Calibri" panose="020F0502020204030204" pitchFamily="34" charset="0"/>
                <a:ea typeface="Calibri" panose="020F0502020204030204" pitchFamily="34" charset="0"/>
                <a:cs typeface="Times New Roman" panose="02020603050405020304" pitchFamily="18" charset="0"/>
              </a:rPr>
              <a:t>), Sales Force Image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SalesFImage</a:t>
            </a:r>
            <a:r>
              <a:rPr lang="en-US" sz="1800" dirty="0">
                <a:effectLst/>
                <a:latin typeface="Calibri" panose="020F0502020204030204" pitchFamily="34" charset="0"/>
                <a:ea typeface="Calibri" panose="020F0502020204030204" pitchFamily="34" charset="0"/>
                <a:cs typeface="Times New Roman" panose="02020603050405020304" pitchFamily="18" charset="0"/>
              </a:rPr>
              <a:t>), Advertising (Advertising), Price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ComPricing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Product Line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ProdLine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750473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E4F9-5F84-08BB-4BE0-F762DFE32BAD}"/>
              </a:ext>
            </a:extLst>
          </p:cNvPr>
          <p:cNvSpPr>
            <a:spLocks noGrp="1"/>
          </p:cNvSpPr>
          <p:nvPr>
            <p:ph type="title"/>
          </p:nvPr>
        </p:nvSpPr>
        <p:spPr/>
        <p:txBody>
          <a:bodyPr/>
          <a:lstStyle/>
          <a:p>
            <a:r>
              <a:rPr lang="en-US" dirty="0"/>
              <a:t>Methodology</a:t>
            </a:r>
          </a:p>
        </p:txBody>
      </p:sp>
      <p:sp>
        <p:nvSpPr>
          <p:cNvPr id="3" name="TextBox 2">
            <a:extLst>
              <a:ext uri="{FF2B5EF4-FFF2-40B4-BE49-F238E27FC236}">
                <a16:creationId xmlns:a16="http://schemas.microsoft.com/office/drawing/2014/main" id="{54B76827-4306-57F9-DD5D-CA5C893BFED6}"/>
              </a:ext>
            </a:extLst>
          </p:cNvPr>
          <p:cNvSpPr txBox="1"/>
          <p:nvPr/>
        </p:nvSpPr>
        <p:spPr>
          <a:xfrm>
            <a:off x="1211168" y="1986260"/>
            <a:ext cx="9259409" cy="923330"/>
          </a:xfrm>
          <a:prstGeom prst="rect">
            <a:avLst/>
          </a:prstGeom>
          <a:noFill/>
          <a:ln>
            <a:noFill/>
          </a:ln>
        </p:spPr>
        <p:txBody>
          <a:bodyPr wrap="square" rtlCol="0">
            <a:spAutoFit/>
          </a:bodyPr>
          <a:lstStyle/>
          <a:p>
            <a:pPr marL="285750" indent="-285750">
              <a:buFont typeface="Arial" panose="020B0604020202020204" pitchFamily="34" charset="0"/>
              <a:buChar char="•"/>
            </a:pPr>
            <a:r>
              <a:rPr lang="en-US" dirty="0"/>
              <a:t>Generate random numbers</a:t>
            </a:r>
          </a:p>
          <a:p>
            <a:endParaRPr lang="en-US" dirty="0"/>
          </a:p>
          <a:p>
            <a:endParaRPr lang="en-US" dirty="0"/>
          </a:p>
        </p:txBody>
      </p:sp>
      <p:pic>
        <p:nvPicPr>
          <p:cNvPr id="4" name="Picture 3">
            <a:extLst>
              <a:ext uri="{FF2B5EF4-FFF2-40B4-BE49-F238E27FC236}">
                <a16:creationId xmlns:a16="http://schemas.microsoft.com/office/drawing/2014/main" id="{8A18F41E-BDEF-5E45-0387-DBCBA9C11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744" y="2609850"/>
            <a:ext cx="9169091" cy="2190750"/>
          </a:xfrm>
          <a:prstGeom prst="rect">
            <a:avLst/>
          </a:prstGeom>
        </p:spPr>
      </p:pic>
    </p:spTree>
    <p:extLst>
      <p:ext uri="{BB962C8B-B14F-4D97-AF65-F5344CB8AC3E}">
        <p14:creationId xmlns:p14="http://schemas.microsoft.com/office/powerpoint/2010/main" val="147880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5B2DFF-3988-81CD-459C-6B1512C72CE8}"/>
              </a:ext>
            </a:extLst>
          </p:cNvPr>
          <p:cNvSpPr txBox="1"/>
          <p:nvPr/>
        </p:nvSpPr>
        <p:spPr>
          <a:xfrm>
            <a:off x="971550" y="733425"/>
            <a:ext cx="10668000" cy="3970318"/>
          </a:xfrm>
          <a:prstGeom prst="rect">
            <a:avLst/>
          </a:prstGeom>
          <a:noFill/>
          <a:ln>
            <a:noFill/>
          </a:ln>
        </p:spPr>
        <p:txBody>
          <a:bodyPr wrap="square" rtlCol="0">
            <a:spAutoFit/>
          </a:bodyPr>
          <a:lstStyle/>
          <a:p>
            <a:pPr marL="285750" indent="-285750">
              <a:buFont typeface="Arial" panose="020B0604020202020204" pitchFamily="34" charset="0"/>
              <a:buChar char="•"/>
            </a:pPr>
            <a:r>
              <a:rPr lang="en-US" dirty="0"/>
              <a:t>Check whether there are missing values and replace them </a:t>
            </a:r>
            <a:r>
              <a:rPr lang="en-US" sz="1800" dirty="0">
                <a:effectLst/>
                <a:latin typeface="Calibri" panose="020F0502020204030204" pitchFamily="34" charset="0"/>
                <a:ea typeface="Calibri" panose="020F0502020204030204" pitchFamily="34" charset="0"/>
                <a:cs typeface="Times New Roman" panose="02020603050405020304" pitchFamily="18" charset="0"/>
              </a:rPr>
              <a:t>by corresponding mean of each variable.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Checking outliers </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DEED77A3-AA41-14F4-597F-552FE0A71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425" y="1333589"/>
            <a:ext cx="4286250" cy="733425"/>
          </a:xfrm>
          <a:prstGeom prst="rect">
            <a:avLst/>
          </a:prstGeom>
        </p:spPr>
      </p:pic>
      <p:pic>
        <p:nvPicPr>
          <p:cNvPr id="4" name="Picture 3">
            <a:extLst>
              <a:ext uri="{FF2B5EF4-FFF2-40B4-BE49-F238E27FC236}">
                <a16:creationId xmlns:a16="http://schemas.microsoft.com/office/drawing/2014/main" id="{B818901C-8075-1178-204B-DFA1F5E8E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925" y="2381428"/>
            <a:ext cx="5676900" cy="571500"/>
          </a:xfrm>
          <a:prstGeom prst="rect">
            <a:avLst/>
          </a:prstGeom>
        </p:spPr>
      </p:pic>
      <p:grpSp>
        <p:nvGrpSpPr>
          <p:cNvPr id="12" name="Group 11"/>
          <p:cNvGrpSpPr/>
          <p:nvPr/>
        </p:nvGrpSpPr>
        <p:grpSpPr>
          <a:xfrm>
            <a:off x="4838505" y="3308793"/>
            <a:ext cx="5277184" cy="1797259"/>
            <a:chOff x="5104641" y="3506426"/>
            <a:chExt cx="5277184" cy="1797259"/>
          </a:xfrm>
        </p:grpSpPr>
        <p:sp>
          <p:nvSpPr>
            <p:cNvPr id="6" name="Oval 5">
              <a:extLst>
                <a:ext uri="{FF2B5EF4-FFF2-40B4-BE49-F238E27FC236}">
                  <a16:creationId xmlns:a16="http://schemas.microsoft.com/office/drawing/2014/main" id="{40A4C63C-B521-DB9C-05BE-3D7DE03E8CB9}"/>
                </a:ext>
              </a:extLst>
            </p:cNvPr>
            <p:cNvSpPr/>
            <p:nvPr/>
          </p:nvSpPr>
          <p:spPr>
            <a:xfrm>
              <a:off x="5104641" y="3506426"/>
              <a:ext cx="331341" cy="285482"/>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D9F59D7-D7E2-4B5B-CC2B-BC859B2C36F2}"/>
                </a:ext>
              </a:extLst>
            </p:cNvPr>
            <p:cNvSpPr/>
            <p:nvPr/>
          </p:nvSpPr>
          <p:spPr>
            <a:xfrm>
              <a:off x="5104641" y="4976486"/>
              <a:ext cx="331341" cy="28075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93E2A5E-7453-7393-2052-2BBF7597F99A}"/>
                </a:ext>
              </a:extLst>
            </p:cNvPr>
            <p:cNvSpPr/>
            <p:nvPr/>
          </p:nvSpPr>
          <p:spPr>
            <a:xfrm>
              <a:off x="8667748" y="3791908"/>
              <a:ext cx="331341" cy="28075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D517A35-8439-88FC-D836-1CD9A88C3ACF}"/>
                </a:ext>
              </a:extLst>
            </p:cNvPr>
            <p:cNvSpPr/>
            <p:nvPr/>
          </p:nvSpPr>
          <p:spPr>
            <a:xfrm>
              <a:off x="6785482" y="4844901"/>
              <a:ext cx="477036" cy="458784"/>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0DBBCC7-A93F-429E-DB7F-8CFF55239A2A}"/>
                </a:ext>
              </a:extLst>
            </p:cNvPr>
            <p:cNvSpPr/>
            <p:nvPr/>
          </p:nvSpPr>
          <p:spPr>
            <a:xfrm>
              <a:off x="8687723" y="5022930"/>
              <a:ext cx="331341" cy="28075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50BEFAB-80B1-213D-C2E0-0EC1237031CF}"/>
                </a:ext>
              </a:extLst>
            </p:cNvPr>
            <p:cNvSpPr/>
            <p:nvPr/>
          </p:nvSpPr>
          <p:spPr>
            <a:xfrm>
              <a:off x="10050484" y="4928249"/>
              <a:ext cx="331341" cy="28075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441A6F80-E46B-B779-FEBA-931733E3D66D}"/>
              </a:ext>
            </a:extLst>
          </p:cNvPr>
          <p:cNvPicPr>
            <a:picLocks noChangeAspect="1"/>
          </p:cNvPicPr>
          <p:nvPr/>
        </p:nvPicPr>
        <p:blipFill>
          <a:blip r:embed="rId4"/>
          <a:stretch>
            <a:fillRect/>
          </a:stretch>
        </p:blipFill>
        <p:spPr>
          <a:xfrm>
            <a:off x="3559946" y="2797224"/>
            <a:ext cx="7660504" cy="3239591"/>
          </a:xfrm>
          <a:prstGeom prst="rect">
            <a:avLst/>
          </a:prstGeom>
        </p:spPr>
      </p:pic>
      <p:sp>
        <p:nvSpPr>
          <p:cNvPr id="16" name="Oval 15">
            <a:extLst>
              <a:ext uri="{FF2B5EF4-FFF2-40B4-BE49-F238E27FC236}">
                <a16:creationId xmlns:a16="http://schemas.microsoft.com/office/drawing/2014/main" id="{1F78A0FF-EFBA-6AB3-5777-46AFADAA49EA}"/>
              </a:ext>
            </a:extLst>
          </p:cNvPr>
          <p:cNvSpPr/>
          <p:nvPr/>
        </p:nvSpPr>
        <p:spPr>
          <a:xfrm>
            <a:off x="4341181" y="3097384"/>
            <a:ext cx="417250" cy="33161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02D7349-557F-25D6-98A5-CAD6001583DD}"/>
              </a:ext>
            </a:extLst>
          </p:cNvPr>
          <p:cNvSpPr/>
          <p:nvPr/>
        </p:nvSpPr>
        <p:spPr>
          <a:xfrm>
            <a:off x="4421080" y="4825297"/>
            <a:ext cx="266330" cy="35926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25585E8-DA63-7D14-0A76-33D5E2E29E8D}"/>
              </a:ext>
            </a:extLst>
          </p:cNvPr>
          <p:cNvSpPr/>
          <p:nvPr/>
        </p:nvSpPr>
        <p:spPr>
          <a:xfrm>
            <a:off x="6519346" y="4870993"/>
            <a:ext cx="331341" cy="45878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B7BB83A-C36E-892F-F167-48DFBD090E02}"/>
              </a:ext>
            </a:extLst>
          </p:cNvPr>
          <p:cNvSpPr/>
          <p:nvPr/>
        </p:nvSpPr>
        <p:spPr>
          <a:xfrm>
            <a:off x="8732953" y="3429000"/>
            <a:ext cx="233494" cy="28075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CDC195F-F1B5-5CBD-E107-E888D1F7697C}"/>
              </a:ext>
            </a:extLst>
          </p:cNvPr>
          <p:cNvSpPr/>
          <p:nvPr/>
        </p:nvSpPr>
        <p:spPr>
          <a:xfrm>
            <a:off x="10306975" y="4778853"/>
            <a:ext cx="331341" cy="45878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CE5ADBA-252F-1396-158B-4E2CEDF6259D}"/>
              </a:ext>
            </a:extLst>
          </p:cNvPr>
          <p:cNvSpPr/>
          <p:nvPr/>
        </p:nvSpPr>
        <p:spPr>
          <a:xfrm>
            <a:off x="8664606" y="5011371"/>
            <a:ext cx="331341" cy="28075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823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7E65CB-BB27-8C00-ED22-A88B560ECC7C}"/>
              </a:ext>
            </a:extLst>
          </p:cNvPr>
          <p:cNvSpPr txBox="1"/>
          <p:nvPr/>
        </p:nvSpPr>
        <p:spPr>
          <a:xfrm>
            <a:off x="1082026" y="801189"/>
            <a:ext cx="9289883" cy="1477328"/>
          </a:xfrm>
          <a:prstGeom prst="rect">
            <a:avLst/>
          </a:prstGeom>
          <a:noFill/>
          <a:ln>
            <a:noFill/>
          </a:ln>
        </p:spPr>
        <p:txBody>
          <a:bodyPr wrap="square" rtlCol="0">
            <a:spAutoFit/>
          </a:bodyPr>
          <a:lstStyle/>
          <a:p>
            <a:pPr marL="285750" indent="-285750">
              <a:buFont typeface="Arial" panose="020B0604020202020204" pitchFamily="34" charset="0"/>
              <a:buChar char="•"/>
            </a:pPr>
            <a:r>
              <a:rPr lang="en-US" dirty="0"/>
              <a:t>Removing outliers</a:t>
            </a:r>
          </a:p>
          <a:p>
            <a:endParaRPr lang="en-US" dirty="0"/>
          </a:p>
          <a:p>
            <a:r>
              <a:rPr lang="en-US" dirty="0"/>
              <a:t>Minimum and maximum values were found and values greater than the maximum were removed as well as values less than the minimum value.</a:t>
            </a:r>
          </a:p>
          <a:p>
            <a:endParaRPr lang="en-US" dirty="0"/>
          </a:p>
        </p:txBody>
      </p:sp>
      <p:pic>
        <p:nvPicPr>
          <p:cNvPr id="4" name="Picture 3">
            <a:extLst>
              <a:ext uri="{FF2B5EF4-FFF2-40B4-BE49-F238E27FC236}">
                <a16:creationId xmlns:a16="http://schemas.microsoft.com/office/drawing/2014/main" id="{408530B2-F546-B1AA-BDB3-CB418B450199}"/>
              </a:ext>
            </a:extLst>
          </p:cNvPr>
          <p:cNvPicPr>
            <a:picLocks noChangeAspect="1"/>
          </p:cNvPicPr>
          <p:nvPr/>
        </p:nvPicPr>
        <p:blipFill>
          <a:blip r:embed="rId2"/>
          <a:stretch>
            <a:fillRect/>
          </a:stretch>
        </p:blipFill>
        <p:spPr>
          <a:xfrm>
            <a:off x="1082026" y="2018749"/>
            <a:ext cx="10290823" cy="3953426"/>
          </a:xfrm>
          <a:prstGeom prst="rect">
            <a:avLst/>
          </a:prstGeom>
        </p:spPr>
      </p:pic>
    </p:spTree>
    <p:extLst>
      <p:ext uri="{BB962C8B-B14F-4D97-AF65-F5344CB8AC3E}">
        <p14:creationId xmlns:p14="http://schemas.microsoft.com/office/powerpoint/2010/main" val="322921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F26416-B47F-9436-1F91-48BD83F81D68}"/>
              </a:ext>
            </a:extLst>
          </p:cNvPr>
          <p:cNvSpPr txBox="1"/>
          <p:nvPr/>
        </p:nvSpPr>
        <p:spPr>
          <a:xfrm>
            <a:off x="792480" y="757647"/>
            <a:ext cx="10298158" cy="4062651"/>
          </a:xfrm>
          <a:prstGeom prst="rect">
            <a:avLst/>
          </a:prstGeom>
          <a:noFill/>
          <a:ln>
            <a:noFill/>
          </a:ln>
        </p:spPr>
        <p:txBody>
          <a:bodyPr wrap="square" rtlCol="0">
            <a:spAutoFit/>
          </a:bodyPr>
          <a:lstStyle/>
          <a:p>
            <a:pPr marL="285750" indent="-285750">
              <a:buFont typeface="Arial" panose="020B0604020202020204" pitchFamily="34" charset="0"/>
              <a:buChar char="•"/>
            </a:pPr>
            <a:r>
              <a:rPr lang="en-US" dirty="0"/>
              <a:t>In complex regression situations when there are a large number of predictor variables that may be not relevant for making predictions about the response variables, it is useful to reduce the model to contain only the variables that provide important information about the response variable. </a:t>
            </a:r>
          </a:p>
          <a:p>
            <a:endParaRPr lang="en-US" dirty="0"/>
          </a:p>
          <a:p>
            <a:endParaRPr lang="en-US" dirty="0"/>
          </a:p>
          <a:p>
            <a:endParaRPr lang="en-US" dirty="0"/>
          </a:p>
          <a:p>
            <a:pPr marL="285750" indent="-285750">
              <a:buFont typeface="Arial" panose="020B0604020202020204" pitchFamily="34" charset="0"/>
              <a:buChar char="•"/>
            </a:pPr>
            <a:r>
              <a:rPr lang="en-US" dirty="0"/>
              <a:t>There are several type of variable selection methods. We have used best subset selection method  and Stepwise regression procedure.</a:t>
            </a:r>
          </a:p>
          <a:p>
            <a:endParaRPr lang="en-US" dirty="0"/>
          </a:p>
          <a:p>
            <a:r>
              <a:rPr lang="en-US" dirty="0"/>
              <a:t> </a:t>
            </a:r>
          </a:p>
          <a:p>
            <a:pPr marL="285750" indent="-285750">
              <a:buFont typeface="Arial" panose="020B0604020202020204" pitchFamily="34" charset="0"/>
              <a:buChar char="•"/>
            </a:pPr>
            <a:endParaRPr lang="en-US" dirty="0"/>
          </a:p>
          <a:p>
            <a:r>
              <a:rPr lang="en-US" sz="2400" b="1" u="sng" dirty="0"/>
              <a:t>Best subset selection method</a:t>
            </a:r>
          </a:p>
          <a:p>
            <a:endParaRPr lang="en-US" dirty="0"/>
          </a:p>
          <a:p>
            <a:endParaRPr lang="en-US" dirty="0"/>
          </a:p>
        </p:txBody>
      </p:sp>
      <p:pic>
        <p:nvPicPr>
          <p:cNvPr id="4" name="Picture 3">
            <a:extLst>
              <a:ext uri="{FF2B5EF4-FFF2-40B4-BE49-F238E27FC236}">
                <a16:creationId xmlns:a16="http://schemas.microsoft.com/office/drawing/2014/main" id="{9D8A1DD9-3BDF-FCEA-8A58-494BD5FC8515}"/>
              </a:ext>
            </a:extLst>
          </p:cNvPr>
          <p:cNvPicPr>
            <a:picLocks noChangeAspect="1"/>
          </p:cNvPicPr>
          <p:nvPr/>
        </p:nvPicPr>
        <p:blipFill>
          <a:blip r:embed="rId2"/>
          <a:stretch>
            <a:fillRect/>
          </a:stretch>
        </p:blipFill>
        <p:spPr>
          <a:xfrm>
            <a:off x="941710" y="4267745"/>
            <a:ext cx="8677275" cy="981075"/>
          </a:xfrm>
          <a:prstGeom prst="rect">
            <a:avLst/>
          </a:prstGeom>
        </p:spPr>
      </p:pic>
    </p:spTree>
    <p:extLst>
      <p:ext uri="{BB962C8B-B14F-4D97-AF65-F5344CB8AC3E}">
        <p14:creationId xmlns:p14="http://schemas.microsoft.com/office/powerpoint/2010/main" val="331000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11A163D-46D8-33F6-2AA0-5FAA1646946D}"/>
              </a:ext>
            </a:extLst>
          </p:cNvPr>
          <p:cNvGrpSpPr/>
          <p:nvPr/>
        </p:nvGrpSpPr>
        <p:grpSpPr>
          <a:xfrm>
            <a:off x="1193075" y="757646"/>
            <a:ext cx="7855132" cy="5268685"/>
            <a:chOff x="985837" y="-109756"/>
            <a:chExt cx="8405813" cy="6696512"/>
          </a:xfrm>
        </p:grpSpPr>
        <p:pic>
          <p:nvPicPr>
            <p:cNvPr id="5" name="Picture 4">
              <a:extLst>
                <a:ext uri="{FF2B5EF4-FFF2-40B4-BE49-F238E27FC236}">
                  <a16:creationId xmlns:a16="http://schemas.microsoft.com/office/drawing/2014/main" id="{CD624514-7424-7E2B-B22A-98E5D462FC73}"/>
                </a:ext>
              </a:extLst>
            </p:cNvPr>
            <p:cNvPicPr>
              <a:picLocks noChangeAspect="1"/>
            </p:cNvPicPr>
            <p:nvPr/>
          </p:nvPicPr>
          <p:blipFill>
            <a:blip r:embed="rId2"/>
            <a:stretch>
              <a:fillRect/>
            </a:stretch>
          </p:blipFill>
          <p:spPr>
            <a:xfrm>
              <a:off x="985837" y="429202"/>
              <a:ext cx="7587792" cy="6157554"/>
            </a:xfrm>
            <a:prstGeom prst="rect">
              <a:avLst/>
            </a:prstGeom>
          </p:spPr>
        </p:pic>
        <p:pic>
          <p:nvPicPr>
            <p:cNvPr id="7" name="Picture 6">
              <a:extLst>
                <a:ext uri="{FF2B5EF4-FFF2-40B4-BE49-F238E27FC236}">
                  <a16:creationId xmlns:a16="http://schemas.microsoft.com/office/drawing/2014/main" id="{821D0347-0319-D111-A93D-6D3A23EF8F00}"/>
                </a:ext>
              </a:extLst>
            </p:cNvPr>
            <p:cNvPicPr>
              <a:picLocks noChangeAspect="1"/>
            </p:cNvPicPr>
            <p:nvPr/>
          </p:nvPicPr>
          <p:blipFill>
            <a:blip r:embed="rId3"/>
            <a:stretch>
              <a:fillRect/>
            </a:stretch>
          </p:blipFill>
          <p:spPr>
            <a:xfrm>
              <a:off x="985837" y="-109756"/>
              <a:ext cx="8405813" cy="738406"/>
            </a:xfrm>
            <a:prstGeom prst="rect">
              <a:avLst/>
            </a:prstGeom>
          </p:spPr>
        </p:pic>
      </p:grpSp>
    </p:spTree>
    <p:extLst>
      <p:ext uri="{BB962C8B-B14F-4D97-AF65-F5344CB8AC3E}">
        <p14:creationId xmlns:p14="http://schemas.microsoft.com/office/powerpoint/2010/main" val="411098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DC16F8-FB20-0808-A005-6EBE74A56133}"/>
              </a:ext>
            </a:extLst>
          </p:cNvPr>
          <p:cNvSpPr txBox="1"/>
          <p:nvPr/>
        </p:nvSpPr>
        <p:spPr>
          <a:xfrm>
            <a:off x="692290" y="669323"/>
            <a:ext cx="9517694" cy="923330"/>
          </a:xfrm>
          <a:prstGeom prst="rect">
            <a:avLst/>
          </a:prstGeom>
          <a:noFill/>
          <a:ln>
            <a:noFill/>
          </a:ln>
        </p:spPr>
        <p:txBody>
          <a:bodyPr wrap="square" rtlCol="0">
            <a:spAutoFit/>
          </a:bodyPr>
          <a:lstStyle/>
          <a:p>
            <a:pPr marL="285750" indent="-285750">
              <a:buFont typeface="Arial" panose="020B0604020202020204" pitchFamily="34" charset="0"/>
              <a:buChar char="•"/>
            </a:pPr>
            <a:r>
              <a:rPr lang="en-US" dirty="0"/>
              <a:t>The summary() function also returns R2, RSS, adjusted R2, Cp, and BIC. We can examine these to try to select the best overall model.</a:t>
            </a:r>
          </a:p>
          <a:p>
            <a:endParaRPr lang="en-US" dirty="0"/>
          </a:p>
        </p:txBody>
      </p:sp>
      <p:pic>
        <p:nvPicPr>
          <p:cNvPr id="6" name="Picture 5">
            <a:extLst>
              <a:ext uri="{FF2B5EF4-FFF2-40B4-BE49-F238E27FC236}">
                <a16:creationId xmlns:a16="http://schemas.microsoft.com/office/drawing/2014/main" id="{19E6765A-D704-09E2-E64B-439BD8D8608D}"/>
              </a:ext>
            </a:extLst>
          </p:cNvPr>
          <p:cNvPicPr>
            <a:picLocks noChangeAspect="1"/>
          </p:cNvPicPr>
          <p:nvPr/>
        </p:nvPicPr>
        <p:blipFill>
          <a:blip r:embed="rId2"/>
          <a:stretch>
            <a:fillRect/>
          </a:stretch>
        </p:blipFill>
        <p:spPr>
          <a:xfrm>
            <a:off x="1077496" y="1592653"/>
            <a:ext cx="9829800" cy="1571625"/>
          </a:xfrm>
          <a:prstGeom prst="rect">
            <a:avLst/>
          </a:prstGeom>
        </p:spPr>
      </p:pic>
      <p:sp>
        <p:nvSpPr>
          <p:cNvPr id="10" name="Rectangle 4">
            <a:extLst>
              <a:ext uri="{FF2B5EF4-FFF2-40B4-BE49-F238E27FC236}">
                <a16:creationId xmlns:a16="http://schemas.microsoft.com/office/drawing/2014/main" id="{5616861D-75E1-A086-DE38-174CC9AB7B11}"/>
              </a:ext>
            </a:extLst>
          </p:cNvPr>
          <p:cNvSpPr>
            <a:spLocks noChangeArrowheads="1"/>
          </p:cNvSpPr>
          <p:nvPr/>
        </p:nvSpPr>
        <p:spPr bwMode="auto">
          <a:xfrm>
            <a:off x="777182" y="3448008"/>
            <a:ext cx="10735549"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92175" algn="l"/>
              </a:tabLst>
              <a:defRPr>
                <a:solidFill>
                  <a:schemeClr val="tx1"/>
                </a:solidFill>
                <a:latin typeface="Arial" panose="020B0604020202020204" pitchFamily="34" charset="0"/>
              </a:defRPr>
            </a:lvl1pPr>
            <a:lvl2pPr eaLnBrk="0" fontAlgn="base" hangingPunct="0">
              <a:spcBef>
                <a:spcPct val="0"/>
              </a:spcBef>
              <a:spcAft>
                <a:spcPct val="0"/>
              </a:spcAft>
              <a:tabLst>
                <a:tab pos="892175" algn="l"/>
              </a:tabLst>
              <a:defRPr>
                <a:solidFill>
                  <a:schemeClr val="tx1"/>
                </a:solidFill>
                <a:latin typeface="Arial" panose="020B0604020202020204" pitchFamily="34" charset="0"/>
              </a:defRPr>
            </a:lvl2pPr>
            <a:lvl3pPr eaLnBrk="0" fontAlgn="base" hangingPunct="0">
              <a:spcBef>
                <a:spcPct val="0"/>
              </a:spcBef>
              <a:spcAft>
                <a:spcPct val="0"/>
              </a:spcAft>
              <a:tabLst>
                <a:tab pos="892175" algn="l"/>
              </a:tabLst>
              <a:defRPr>
                <a:solidFill>
                  <a:schemeClr val="tx1"/>
                </a:solidFill>
                <a:latin typeface="Arial" panose="020B0604020202020204" pitchFamily="34" charset="0"/>
              </a:defRPr>
            </a:lvl3pPr>
            <a:lvl4pPr eaLnBrk="0" fontAlgn="base" hangingPunct="0">
              <a:spcBef>
                <a:spcPct val="0"/>
              </a:spcBef>
              <a:spcAft>
                <a:spcPct val="0"/>
              </a:spcAft>
              <a:tabLst>
                <a:tab pos="892175" algn="l"/>
              </a:tabLst>
              <a:defRPr>
                <a:solidFill>
                  <a:schemeClr val="tx1"/>
                </a:solidFill>
                <a:latin typeface="Arial" panose="020B0604020202020204" pitchFamily="34" charset="0"/>
              </a:defRPr>
            </a:lvl4pPr>
            <a:lvl5pPr eaLnBrk="0" fontAlgn="base" hangingPunct="0">
              <a:spcBef>
                <a:spcPct val="0"/>
              </a:spcBef>
              <a:spcAft>
                <a:spcPct val="0"/>
              </a:spcAft>
              <a:tabLst>
                <a:tab pos="892175" algn="l"/>
              </a:tabLst>
              <a:defRPr>
                <a:solidFill>
                  <a:schemeClr val="tx1"/>
                </a:solidFill>
                <a:latin typeface="Arial" panose="020B0604020202020204" pitchFamily="34" charset="0"/>
              </a:defRPr>
            </a:lvl5pPr>
            <a:lvl6pPr eaLnBrk="0" fontAlgn="base" hangingPunct="0">
              <a:spcBef>
                <a:spcPct val="0"/>
              </a:spcBef>
              <a:spcAft>
                <a:spcPct val="0"/>
              </a:spcAft>
              <a:tabLst>
                <a:tab pos="892175" algn="l"/>
              </a:tabLst>
              <a:defRPr>
                <a:solidFill>
                  <a:schemeClr val="tx1"/>
                </a:solidFill>
                <a:latin typeface="Arial" panose="020B0604020202020204" pitchFamily="34" charset="0"/>
              </a:defRPr>
            </a:lvl6pPr>
            <a:lvl7pPr eaLnBrk="0" fontAlgn="base" hangingPunct="0">
              <a:spcBef>
                <a:spcPct val="0"/>
              </a:spcBef>
              <a:spcAft>
                <a:spcPct val="0"/>
              </a:spcAft>
              <a:tabLst>
                <a:tab pos="892175" algn="l"/>
              </a:tabLst>
              <a:defRPr>
                <a:solidFill>
                  <a:schemeClr val="tx1"/>
                </a:solidFill>
                <a:latin typeface="Arial" panose="020B0604020202020204" pitchFamily="34" charset="0"/>
              </a:defRPr>
            </a:lvl7pPr>
            <a:lvl8pPr eaLnBrk="0" fontAlgn="base" hangingPunct="0">
              <a:spcBef>
                <a:spcPct val="0"/>
              </a:spcBef>
              <a:spcAft>
                <a:spcPct val="0"/>
              </a:spcAft>
              <a:tabLst>
                <a:tab pos="892175" algn="l"/>
              </a:tabLst>
              <a:defRPr>
                <a:solidFill>
                  <a:schemeClr val="tx1"/>
                </a:solidFill>
                <a:latin typeface="Arial" panose="020B0604020202020204" pitchFamily="34" charset="0"/>
              </a:defRPr>
            </a:lvl8pPr>
            <a:lvl9pPr eaLnBrk="0" fontAlgn="base" hangingPunct="0">
              <a:spcBef>
                <a:spcPct val="0"/>
              </a:spcBef>
              <a:spcAft>
                <a:spcPct val="0"/>
              </a:spcAft>
              <a:tabLst>
                <a:tab pos="892175" algn="l"/>
              </a:tabLs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892175" algn="l"/>
              </a:tabLst>
            </a:pPr>
            <a:r>
              <a:rPr kumimoji="0" lang="en-US" altLang="en-US" b="0"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rPr>
              <a:t>We see that the </a:t>
            </a:r>
            <a:r>
              <a:rPr kumimoji="0" lang="en-US" altLang="en-US" b="0" i="0" u="none" strike="noStrike" cap="none" normalizeH="0" baseline="0" dirty="0">
                <a:ln>
                  <a:noFill/>
                </a:ln>
                <a:solidFill>
                  <a:srgbClr val="000000"/>
                </a:solidFill>
                <a:effectLst/>
                <a:latin typeface="+mn-lt"/>
                <a:ea typeface="Calibri" panose="020F0502020204030204" pitchFamily="34" charset="0"/>
                <a:cs typeface="Helvetica" panose="020B0604020202020204" pitchFamily="34" charset="0"/>
              </a:rPr>
              <a:t>R</a:t>
            </a:r>
            <a:r>
              <a:rPr kumimoji="0" lang="en-US" altLang="en-US" b="0" i="0" u="none" strike="noStrike" cap="none" normalizeH="0" baseline="30000" dirty="0">
                <a:ln>
                  <a:noFill/>
                </a:ln>
                <a:solidFill>
                  <a:srgbClr val="000000"/>
                </a:solidFill>
                <a:effectLst/>
                <a:latin typeface="+mn-lt"/>
                <a:ea typeface="Calibri" panose="020F0502020204030204" pitchFamily="34" charset="0"/>
                <a:cs typeface="Helvetica" panose="020B0604020202020204" pitchFamily="34" charset="0"/>
              </a:rPr>
              <a:t>2</a:t>
            </a:r>
            <a:r>
              <a:rPr kumimoji="0" lang="en-US" altLang="en-US" b="0" i="0" u="none" strike="noStrike" cap="none" normalizeH="0" baseline="0" dirty="0">
                <a:ln>
                  <a:noFill/>
                </a:ln>
                <a:solidFill>
                  <a:srgbClr val="000000"/>
                </a:solidFill>
                <a:effectLst/>
                <a:latin typeface="+mn-lt"/>
                <a:ea typeface="Calibri" panose="020F0502020204030204" pitchFamily="34" charset="0"/>
                <a:cs typeface="Helvetica" panose="020B0604020202020204" pitchFamily="34" charset="0"/>
              </a:rPr>
              <a:t> statistic increases from 21% when only one variable is included in the model to almost 78% when all variables are included. As expected, the R</a:t>
            </a:r>
            <a:r>
              <a:rPr kumimoji="0" lang="en-US" altLang="en-US" b="0" i="0" u="none" strike="noStrike" cap="none" normalizeH="0" baseline="30000" dirty="0">
                <a:ln>
                  <a:noFill/>
                </a:ln>
                <a:solidFill>
                  <a:srgbClr val="000000"/>
                </a:solidFill>
                <a:effectLst/>
                <a:latin typeface="+mn-lt"/>
                <a:ea typeface="Calibri" panose="020F0502020204030204" pitchFamily="34" charset="0"/>
                <a:cs typeface="Helvetica" panose="020B0604020202020204" pitchFamily="34" charset="0"/>
              </a:rPr>
              <a:t>2</a:t>
            </a:r>
            <a:r>
              <a:rPr kumimoji="0" lang="en-US" altLang="en-US" b="0" i="0" u="none" strike="noStrike" cap="none" normalizeH="0" baseline="0" dirty="0">
                <a:ln>
                  <a:noFill/>
                </a:ln>
                <a:solidFill>
                  <a:srgbClr val="000000"/>
                </a:solidFill>
                <a:effectLst/>
                <a:latin typeface="+mn-lt"/>
                <a:ea typeface="Calibri" panose="020F0502020204030204" pitchFamily="34" charset="0"/>
                <a:cs typeface="Helvetica" panose="020B0604020202020204" pitchFamily="34" charset="0"/>
              </a:rPr>
              <a:t> statistic increases monotonically as more variables are included.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892175" algn="l"/>
              </a:tabLst>
            </a:pPr>
            <a:endParaRPr kumimoji="0" lang="en-US" altLang="en-US" b="0" i="0" u="none" strike="noStrike" cap="none" normalizeH="0" baseline="0" dirty="0">
              <a:ln>
                <a:noFill/>
              </a:ln>
              <a:solidFill>
                <a:srgbClr val="000000"/>
              </a:solidFill>
              <a:effectLst/>
              <a:latin typeface="+mn-lt"/>
              <a:ea typeface="Calibri" panose="020F0502020204030204" pitchFamily="34" charset="0"/>
              <a:cs typeface="Helvetica" panose="020B0604020202020204" pitchFamily="34" charset="0"/>
            </a:endParaRPr>
          </a:p>
          <a:p>
            <a:pPr marL="285750" lvl="0" indent="-285750">
              <a:buFont typeface="Arial" panose="020B0604020202020204" pitchFamily="34" charset="0"/>
              <a:buChar char="•"/>
            </a:pPr>
            <a:r>
              <a:rPr kumimoji="0" lang="en-US" altLang="en-US" b="0"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rPr>
              <a:t>Plotting RSS, adjusted </a:t>
            </a:r>
            <a:r>
              <a:rPr lang="en-US" altLang="en-US" dirty="0">
                <a:solidFill>
                  <a:srgbClr val="000000"/>
                </a:solidFill>
                <a:latin typeface="MathJax_Math-italic" charset="0"/>
                <a:ea typeface="Calibri" panose="020F0502020204030204" pitchFamily="34" charset="0"/>
                <a:cs typeface="Helvetica" panose="020B0604020202020204" pitchFamily="34" charset="0"/>
              </a:rPr>
              <a:t>R</a:t>
            </a:r>
            <a:r>
              <a:rPr lang="en-US" altLang="en-US" baseline="30000" dirty="0">
                <a:solidFill>
                  <a:srgbClr val="000000"/>
                </a:solidFill>
                <a:latin typeface="MathJax_Math-italic" charset="0"/>
                <a:ea typeface="Calibri" panose="020F0502020204030204" pitchFamily="34" charset="0"/>
                <a:cs typeface="Helvetica" panose="020B0604020202020204" pitchFamily="34" charset="0"/>
              </a:rPr>
              <a:t>2</a:t>
            </a:r>
            <a:r>
              <a:rPr kumimoji="0" lang="en-US" altLang="en-US" sz="1200" b="0" i="0" u="none" strike="noStrike" cap="none" normalizeH="0" baseline="0" dirty="0">
                <a:ln>
                  <a:noFill/>
                </a:ln>
                <a:solidFill>
                  <a:srgbClr val="000000"/>
                </a:solidFill>
                <a:effectLst/>
                <a:latin typeface="Helvetica" panose="020B0604020202020204" pitchFamily="34" charset="0"/>
                <a:ea typeface="Calibri" panose="020F0502020204030204" pitchFamily="34" charset="0"/>
                <a:cs typeface="Helvetica" panose="020B0604020202020204" pitchFamily="34" charset="0"/>
              </a:rPr>
              <a:t>,</a:t>
            </a: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Helvetica" panose="020B0604020202020204" pitchFamily="34" charset="0"/>
              </a:rPr>
              <a:t> </a:t>
            </a:r>
            <a:r>
              <a:rPr lang="en-US" altLang="en-US" dirty="0">
                <a:solidFill>
                  <a:srgbClr val="000000"/>
                </a:solidFill>
                <a:latin typeface="MathJax_Math-italic" charset="0"/>
                <a:ea typeface="Calibri" panose="020F0502020204030204" pitchFamily="34" charset="0"/>
                <a:cs typeface="Helvetica" panose="020B0604020202020204" pitchFamily="34" charset="0"/>
              </a:rPr>
              <a:t>Cp, and BIC for all of the models at once will help us decide which model to select.</a:t>
            </a:r>
            <a:endParaRPr kumimoji="0" lang="en-US" altLang="en-US" b="0" i="0" u="none" strike="noStrike" cap="none" normalizeH="0" baseline="0" dirty="0">
              <a:ln>
                <a:noFill/>
              </a:ln>
              <a:solidFill>
                <a:srgbClr val="000000"/>
              </a:solidFill>
              <a:effectLst/>
              <a:latin typeface="+mn-lt"/>
              <a:ea typeface="Calibri" panose="020F0502020204030204" pitchFamily="34" charset="0"/>
              <a:cs typeface="Helvetica"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892175" algn="l"/>
              </a:tabLst>
            </a:pPr>
            <a:endParaRPr lang="en-US" altLang="en-US" dirty="0">
              <a:solidFill>
                <a:srgbClr val="000000"/>
              </a:solidFill>
              <a:latin typeface="+mn-lt"/>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892175" algn="l"/>
              </a:tabLst>
            </a:pPr>
            <a:endParaRPr kumimoji="0" lang="en-US" altLang="en-US" b="0" i="0" u="none" strike="noStrike" cap="none" normalizeH="0" baseline="0" dirty="0">
              <a:ln>
                <a:noFill/>
              </a:ln>
              <a:solidFill>
                <a:srgbClr val="000000"/>
              </a:solidFill>
              <a:effectLst/>
              <a:latin typeface="+mn-lt"/>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892175" algn="l"/>
              </a:tabLst>
            </a:pPr>
            <a:endParaRPr kumimoji="0" lang="en-US" altLang="en-US"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451461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oup of graphs showing the number of variables">
            <a:extLst>
              <a:ext uri="{FF2B5EF4-FFF2-40B4-BE49-F238E27FC236}">
                <a16:creationId xmlns:a16="http://schemas.microsoft.com/office/drawing/2014/main" id="{28B35C14-7E89-6CF6-4939-3D395A28C5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984" y="792479"/>
            <a:ext cx="5717290" cy="5156911"/>
          </a:xfrm>
          <a:prstGeom prst="rect">
            <a:avLst/>
          </a:prstGeom>
        </p:spPr>
      </p:pic>
      <p:sp>
        <p:nvSpPr>
          <p:cNvPr id="8" name="TextBox 7">
            <a:extLst>
              <a:ext uri="{FF2B5EF4-FFF2-40B4-BE49-F238E27FC236}">
                <a16:creationId xmlns:a16="http://schemas.microsoft.com/office/drawing/2014/main" id="{E696BB9C-8CDC-D7D0-FD3C-2596B9CD32E7}"/>
              </a:ext>
            </a:extLst>
          </p:cNvPr>
          <p:cNvSpPr txBox="1"/>
          <p:nvPr/>
        </p:nvSpPr>
        <p:spPr>
          <a:xfrm>
            <a:off x="6917389" y="1784719"/>
            <a:ext cx="4506012" cy="2585323"/>
          </a:xfrm>
          <a:prstGeom prst="rect">
            <a:avLst/>
          </a:prstGeom>
          <a:noFill/>
        </p:spPr>
        <p:txBody>
          <a:bodyPr wrap="square" rtlCol="0">
            <a:spAutoFit/>
          </a:bodyPr>
          <a:lstStyle/>
          <a:p>
            <a:pPr marL="285750" indent="-285750">
              <a:buFont typeface="Arial" panose="020B0604020202020204" pitchFamily="34" charset="0"/>
              <a:buChar char="•"/>
            </a:pPr>
            <a:r>
              <a:rPr kumimoji="0" lang="en-US" altLang="en-US" b="0" i="0" u="none" strike="noStrike" cap="none" normalizeH="0" baseline="0" dirty="0">
                <a:ln>
                  <a:noFill/>
                </a:ln>
                <a:solidFill>
                  <a:srgbClr val="000000"/>
                </a:solidFill>
                <a:effectLst/>
                <a:ea typeface="Calibri" panose="020F0502020204030204" pitchFamily="34" charset="0"/>
              </a:rPr>
              <a:t>We see that according to BIC, the best performer is the model with 5 variables. According to </a:t>
            </a:r>
            <a:r>
              <a:rPr kumimoji="0" lang="en-US" altLang="en-US" b="0" i="0" u="none" strike="noStrike" cap="none" normalizeH="0" baseline="0" dirty="0">
                <a:ln>
                  <a:noFill/>
                </a:ln>
                <a:solidFill>
                  <a:srgbClr val="000000"/>
                </a:solidFill>
                <a:effectLst/>
                <a:ea typeface="Calibri" panose="020F0502020204030204" pitchFamily="34" charset="0"/>
                <a:cs typeface="Helvetica" panose="020B0604020202020204" pitchFamily="34" charset="0"/>
              </a:rPr>
              <a:t>Cp</a:t>
            </a:r>
            <a:r>
              <a:rPr kumimoji="0" lang="en-US" altLang="en-US" b="0" i="0" u="none" strike="noStrike" cap="none" normalizeH="0" baseline="0" dirty="0">
                <a:ln>
                  <a:noFill/>
                </a:ln>
                <a:solidFill>
                  <a:schemeClr val="tx1"/>
                </a:solidFill>
                <a:effectLst/>
              </a:rPr>
              <a:t>, 5 variables. Adjusted </a:t>
            </a:r>
            <a:r>
              <a:rPr kumimoji="0" lang="en-US" altLang="en-US" b="0" i="0" u="none" strike="noStrike" cap="none" normalizeH="0" baseline="0" dirty="0">
                <a:ln>
                  <a:noFill/>
                </a:ln>
                <a:solidFill>
                  <a:srgbClr val="000000"/>
                </a:solidFill>
                <a:effectLst/>
                <a:ea typeface="Calibri" panose="020F0502020204030204" pitchFamily="34" charset="0"/>
                <a:cs typeface="Helvetica" panose="020B0604020202020204" pitchFamily="34" charset="0"/>
              </a:rPr>
              <a:t>R</a:t>
            </a:r>
            <a:r>
              <a:rPr kumimoji="0" lang="en-US" altLang="en-US" b="0" i="0" u="none" strike="noStrike" cap="none" normalizeH="0" baseline="30000" dirty="0">
                <a:ln>
                  <a:noFill/>
                </a:ln>
                <a:solidFill>
                  <a:srgbClr val="000000"/>
                </a:solidFill>
                <a:effectLst/>
                <a:ea typeface="Calibri" panose="020F0502020204030204" pitchFamily="34" charset="0"/>
                <a:cs typeface="Helvetica" panose="020B0604020202020204" pitchFamily="34" charset="0"/>
              </a:rPr>
              <a:t>2</a:t>
            </a:r>
            <a:r>
              <a:rPr kumimoji="0" lang="en-US" altLang="en-US" b="0" i="0" u="none" strike="noStrike" cap="none" normalizeH="0" baseline="0" dirty="0">
                <a:ln>
                  <a:noFill/>
                </a:ln>
                <a:solidFill>
                  <a:srgbClr val="000000"/>
                </a:solidFill>
                <a:effectLst/>
                <a:ea typeface="Calibri" panose="020F0502020204030204" pitchFamily="34" charset="0"/>
              </a:rPr>
              <a:t> suggests that 5 might be best.</a:t>
            </a:r>
            <a:r>
              <a:rPr lang="en-US" b="0" i="0" dirty="0">
                <a:solidFill>
                  <a:srgbClr val="000000"/>
                </a:solidFill>
                <a:effectLst/>
                <a:latin typeface="Helvetica Neue"/>
              </a:rPr>
              <a:t>  </a:t>
            </a:r>
          </a:p>
          <a:p>
            <a:pPr marL="285750" indent="-285750">
              <a:buFont typeface="Arial" panose="020B0604020202020204" pitchFamily="34" charset="0"/>
              <a:buChar char="•"/>
            </a:pPr>
            <a:endParaRPr lang="en-US" dirty="0">
              <a:solidFill>
                <a:srgbClr val="000000"/>
              </a:solidFill>
              <a:latin typeface="Helvetica Neue"/>
            </a:endParaRPr>
          </a:p>
          <a:p>
            <a:pPr marL="285750" indent="-285750">
              <a:buFont typeface="Arial" panose="020B0604020202020204" pitchFamily="34" charset="0"/>
              <a:buChar char="•"/>
            </a:pPr>
            <a:r>
              <a:rPr lang="en-US" b="0" i="0" dirty="0">
                <a:solidFill>
                  <a:srgbClr val="000000"/>
                </a:solidFill>
                <a:effectLst/>
              </a:rPr>
              <a:t>However, the model with the lowest BIC is the </a:t>
            </a:r>
            <a:r>
              <a:rPr lang="en-US" dirty="0">
                <a:solidFill>
                  <a:srgbClr val="000000"/>
                </a:solidFill>
              </a:rPr>
              <a:t>5 </a:t>
            </a:r>
            <a:r>
              <a:rPr lang="en-US" b="0" i="0" dirty="0">
                <a:solidFill>
                  <a:srgbClr val="000000"/>
                </a:solidFill>
                <a:effectLst/>
              </a:rPr>
              <a:t>variable model that contains only </a:t>
            </a:r>
            <a:r>
              <a:rPr lang="en-US" b="0" i="0" dirty="0" err="1">
                <a:solidFill>
                  <a:srgbClr val="000000"/>
                </a:solidFill>
                <a:effectLst/>
              </a:rPr>
              <a:t>ProdQual</a:t>
            </a:r>
            <a:r>
              <a:rPr lang="en-US" b="0" i="0" dirty="0">
                <a:solidFill>
                  <a:srgbClr val="000000"/>
                </a:solidFill>
                <a:effectLst/>
              </a:rPr>
              <a:t>, </a:t>
            </a:r>
            <a:r>
              <a:rPr lang="en-US" b="0" i="0" dirty="0" err="1">
                <a:solidFill>
                  <a:srgbClr val="000000"/>
                </a:solidFill>
                <a:effectLst/>
              </a:rPr>
              <a:t>Ecom</a:t>
            </a:r>
            <a:r>
              <a:rPr lang="en-US" b="0" i="0" dirty="0">
                <a:solidFill>
                  <a:srgbClr val="000000"/>
                </a:solidFill>
                <a:effectLst/>
              </a:rPr>
              <a:t>, </a:t>
            </a:r>
            <a:r>
              <a:rPr lang="en-US" b="0" i="0" dirty="0" err="1">
                <a:solidFill>
                  <a:srgbClr val="000000"/>
                </a:solidFill>
                <a:effectLst/>
              </a:rPr>
              <a:t>SalesFImage</a:t>
            </a:r>
            <a:r>
              <a:rPr lang="en-US" b="0" i="0" dirty="0">
                <a:solidFill>
                  <a:srgbClr val="000000"/>
                </a:solidFill>
                <a:effectLst/>
              </a:rPr>
              <a:t>, </a:t>
            </a:r>
            <a:r>
              <a:rPr lang="en-US" b="0" i="0" dirty="0" err="1">
                <a:solidFill>
                  <a:srgbClr val="000000"/>
                </a:solidFill>
                <a:effectLst/>
              </a:rPr>
              <a:t>OrdBilling</a:t>
            </a:r>
            <a:r>
              <a:rPr lang="en-US" b="0" i="0" dirty="0">
                <a:solidFill>
                  <a:srgbClr val="000000"/>
                </a:solidFill>
                <a:effectLst/>
              </a:rPr>
              <a:t>, </a:t>
            </a:r>
            <a:r>
              <a:rPr lang="en-US" b="0" i="0" dirty="0" err="1">
                <a:solidFill>
                  <a:srgbClr val="000000"/>
                </a:solidFill>
                <a:effectLst/>
              </a:rPr>
              <a:t>DelSpeed</a:t>
            </a:r>
            <a:r>
              <a:rPr lang="en-US" b="0" i="0" dirty="0">
                <a:solidFill>
                  <a:srgbClr val="000000"/>
                </a:solidFill>
                <a:effectLst/>
              </a:rPr>
              <a:t>.</a:t>
            </a:r>
            <a:endParaRPr lang="en-US" dirty="0"/>
          </a:p>
        </p:txBody>
      </p:sp>
    </p:spTree>
    <p:extLst>
      <p:ext uri="{BB962C8B-B14F-4D97-AF65-F5344CB8AC3E}">
        <p14:creationId xmlns:p14="http://schemas.microsoft.com/office/powerpoint/2010/main" val="22651585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TM02900743[[fn=Organic]]</Template>
  <TotalTime>312</TotalTime>
  <Words>698</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Garamond</vt:lpstr>
      <vt:lpstr>Helvetica</vt:lpstr>
      <vt:lpstr>Helvetica Neue</vt:lpstr>
      <vt:lpstr>MathJax_Math-italic</vt:lpstr>
      <vt:lpstr>Organic</vt:lpstr>
      <vt:lpstr>Group Assignment</vt:lpstr>
      <vt:lpstr>Introduction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Plotting model</vt:lpstr>
      <vt:lpstr>Checking multicollinearity</vt:lpstr>
      <vt:lpstr>PowerPoint Presentation</vt:lpstr>
      <vt:lpstr>PowerPoint Presentation</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Assignment</dc:title>
  <dc:creator>Dulanji Samarakoon</dc:creator>
  <cp:lastModifiedBy> </cp:lastModifiedBy>
  <cp:revision>22</cp:revision>
  <dcterms:created xsi:type="dcterms:W3CDTF">2023-10-03T10:12:09Z</dcterms:created>
  <dcterms:modified xsi:type="dcterms:W3CDTF">2023-11-15T14:24:30Z</dcterms:modified>
</cp:coreProperties>
</file>