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  <a:srgbClr val="E1FFE1"/>
    <a:srgbClr val="DEBDFF"/>
    <a:srgbClr val="DDDDDD"/>
    <a:srgbClr val="FFCCFF"/>
    <a:srgbClr val="FF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23750-E91B-415A-BF44-0963FA967B3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8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07F5B-7E75-47CA-9838-55ADD63C745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7803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3418-A86C-4470-B5AF-8E255B4BA6C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85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FACD-490B-4642-A179-F15D4B0C54C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6282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9B943-4A54-4D02-909B-7819D7D1A0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029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836613"/>
            <a:ext cx="4038600" cy="52895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038600" cy="52895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08D3-E756-49CE-BE09-869D543311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19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C87FE-97E4-4050-B980-40F5D0EAE0E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72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02D81-8484-4825-8F01-C05129C23FC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476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0882F-DCDB-4619-8A57-EECA315F46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126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AD609-C4ED-4444-AEB7-29B36FEC96C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122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B6F7F-8A36-4C6E-943F-62F0A7A3446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895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6613"/>
            <a:ext cx="8229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3C9E26-BC17-42ED-A16C-62961B76F2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2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空ページ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空テキスト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9" name="Group 45"/>
          <p:cNvGrpSpPr>
            <a:grpSpLocks/>
          </p:cNvGrpSpPr>
          <p:nvPr/>
        </p:nvGrpSpPr>
        <p:grpSpPr bwMode="auto">
          <a:xfrm>
            <a:off x="5724525" y="2762250"/>
            <a:ext cx="288925" cy="1008063"/>
            <a:chOff x="3606" y="1776"/>
            <a:chExt cx="182" cy="635"/>
          </a:xfrm>
        </p:grpSpPr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 flipH="1">
              <a:off x="3652" y="1776"/>
              <a:ext cx="136" cy="635"/>
            </a:xfrm>
            <a:prstGeom prst="ellips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 flipH="1">
              <a:off x="3606" y="1889"/>
              <a:ext cx="91" cy="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2268538" y="2420938"/>
            <a:ext cx="3382962" cy="1655762"/>
          </a:xfrm>
          <a:prstGeom prst="roundRect">
            <a:avLst>
              <a:gd name="adj" fmla="val 15722"/>
            </a:avLst>
          </a:prstGeom>
          <a:solidFill>
            <a:srgbClr val="E1FFE1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JdbcRunner</a:t>
            </a:r>
            <a:r>
              <a:rPr lang="ja-JP" altLang="en-US"/>
              <a:t>の構成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60362"/>
          </a:xfrm>
        </p:spPr>
        <p:txBody>
          <a:bodyPr/>
          <a:lstStyle/>
          <a:p>
            <a:r>
              <a:rPr lang="ja-JP" altLang="en-US"/>
              <a:t>あああ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6516688" y="2795588"/>
            <a:ext cx="863600" cy="865187"/>
          </a:xfrm>
          <a:prstGeom prst="can">
            <a:avLst>
              <a:gd name="adj" fmla="val 25046"/>
            </a:avLst>
          </a:prstGeom>
          <a:solidFill>
            <a:srgbClr val="FFCC99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419475" y="2132013"/>
            <a:ext cx="1001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JdbcRunner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283075" y="2592388"/>
            <a:ext cx="12969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Connection Pool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4356100" y="2867025"/>
            <a:ext cx="1152525" cy="792163"/>
          </a:xfrm>
          <a:prstGeom prst="roundRect">
            <a:avLst>
              <a:gd name="adj" fmla="val 21838"/>
            </a:avLst>
          </a:prstGeom>
          <a:solidFill>
            <a:srgbClr val="FFFF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5219700" y="3049588"/>
            <a:ext cx="1152525" cy="431800"/>
            <a:chOff x="2199" y="1797"/>
            <a:chExt cx="1361" cy="272"/>
          </a:xfrm>
        </p:grpSpPr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2199" y="1797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2199" y="1888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2199" y="1979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199" y="2069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4500563" y="3011488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4787900" y="3011488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4787900" y="3300413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4500563" y="3300413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3205163" y="2563813"/>
            <a:ext cx="7191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Agent0</a:t>
            </a:r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3203575" y="2924175"/>
            <a:ext cx="719138" cy="28733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Agent1</a:t>
            </a:r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3203575" y="3284538"/>
            <a:ext cx="719138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Agent2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3203575" y="3644900"/>
            <a:ext cx="719138" cy="28733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Agent3</a:t>
            </a:r>
          </a:p>
        </p:txBody>
      </p:sp>
      <p:sp>
        <p:nvSpPr>
          <p:cNvPr id="6175" name="Freeform 31"/>
          <p:cNvSpPr>
            <a:spLocks/>
          </p:cNvSpPr>
          <p:nvPr/>
        </p:nvSpPr>
        <p:spPr bwMode="auto">
          <a:xfrm>
            <a:off x="3997325" y="2900363"/>
            <a:ext cx="598488" cy="276225"/>
          </a:xfrm>
          <a:custGeom>
            <a:avLst/>
            <a:gdLst>
              <a:gd name="T0" fmla="*/ 0 w 377"/>
              <a:gd name="T1" fmla="*/ 61 h 174"/>
              <a:gd name="T2" fmla="*/ 181 w 377"/>
              <a:gd name="T3" fmla="*/ 15 h 174"/>
              <a:gd name="T4" fmla="*/ 362 w 377"/>
              <a:gd name="T5" fmla="*/ 151 h 174"/>
              <a:gd name="T6" fmla="*/ 90 w 377"/>
              <a:gd name="T7" fmla="*/ 15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7" h="174">
                <a:moveTo>
                  <a:pt x="0" y="61"/>
                </a:moveTo>
                <a:cubicBezTo>
                  <a:pt x="60" y="30"/>
                  <a:pt x="121" y="0"/>
                  <a:pt x="181" y="15"/>
                </a:cubicBezTo>
                <a:cubicBezTo>
                  <a:pt x="241" y="30"/>
                  <a:pt x="377" y="128"/>
                  <a:pt x="362" y="151"/>
                </a:cubicBezTo>
                <a:cubicBezTo>
                  <a:pt x="347" y="174"/>
                  <a:pt x="218" y="162"/>
                  <a:pt x="90" y="151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6" name="AutoShape 32"/>
          <p:cNvSpPr>
            <a:spLocks noChangeArrowheads="1"/>
          </p:cNvSpPr>
          <p:nvPr/>
        </p:nvSpPr>
        <p:spPr bwMode="auto">
          <a:xfrm>
            <a:off x="1404938" y="2133600"/>
            <a:ext cx="504825" cy="4318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1333500" y="2565400"/>
            <a:ext cx="5730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Script</a:t>
            </a:r>
          </a:p>
        </p:txBody>
      </p:sp>
      <p:sp>
        <p:nvSpPr>
          <p:cNvPr id="6178" name="Oval 34"/>
          <p:cNvSpPr>
            <a:spLocks noChangeArrowheads="1"/>
          </p:cNvSpPr>
          <p:nvPr/>
        </p:nvSpPr>
        <p:spPr bwMode="auto">
          <a:xfrm>
            <a:off x="2419350" y="3108325"/>
            <a:ext cx="719138" cy="2873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Manager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6588125" y="3659188"/>
            <a:ext cx="733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RDBMS</a:t>
            </a:r>
          </a:p>
        </p:txBody>
      </p:sp>
      <p:sp>
        <p:nvSpPr>
          <p:cNvPr id="6181" name="AutoShape 37"/>
          <p:cNvSpPr>
            <a:spLocks noChangeArrowheads="1"/>
          </p:cNvSpPr>
          <p:nvPr/>
        </p:nvSpPr>
        <p:spPr bwMode="auto">
          <a:xfrm>
            <a:off x="1431925" y="2997200"/>
            <a:ext cx="431800" cy="431800"/>
          </a:xfrm>
          <a:prstGeom prst="flowChartMagneticTape">
            <a:avLst/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82" name="AutoShape 38"/>
          <p:cNvSpPr>
            <a:spLocks noChangeArrowheads="1"/>
          </p:cNvSpPr>
          <p:nvPr/>
        </p:nvSpPr>
        <p:spPr bwMode="auto">
          <a:xfrm>
            <a:off x="1181100" y="3933825"/>
            <a:ext cx="431800" cy="431800"/>
          </a:xfrm>
          <a:prstGeom prst="flowChartMagneticTape">
            <a:avLst/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83" name="AutoShape 39"/>
          <p:cNvSpPr>
            <a:spLocks noChangeArrowheads="1"/>
          </p:cNvSpPr>
          <p:nvPr/>
        </p:nvSpPr>
        <p:spPr bwMode="auto">
          <a:xfrm>
            <a:off x="1685925" y="3933825"/>
            <a:ext cx="431800" cy="431800"/>
          </a:xfrm>
          <a:prstGeom prst="flowChartMagneticTape">
            <a:avLst/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84" name="Text Box 40"/>
          <p:cNvSpPr txBox="1">
            <a:spLocks noChangeArrowheads="1"/>
          </p:cNvSpPr>
          <p:nvPr/>
        </p:nvSpPr>
        <p:spPr bwMode="auto">
          <a:xfrm>
            <a:off x="1331913" y="3443288"/>
            <a:ext cx="630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Logfile</a:t>
            </a:r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196975" y="4379913"/>
            <a:ext cx="927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Result files</a:t>
            </a:r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>
            <a:off x="1979613" y="2563813"/>
            <a:ext cx="504825" cy="504825"/>
          </a:xfrm>
          <a:prstGeom prst="line">
            <a:avLst/>
          </a:prstGeom>
          <a:noFill/>
          <a:ln w="9525">
            <a:solidFill>
              <a:srgbClr val="8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87" name="Line 43"/>
          <p:cNvSpPr>
            <a:spLocks noChangeShapeType="1"/>
          </p:cNvSpPr>
          <p:nvPr/>
        </p:nvSpPr>
        <p:spPr bwMode="auto">
          <a:xfrm flipH="1">
            <a:off x="1930400" y="3246438"/>
            <a:ext cx="4318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88" name="Line 44"/>
          <p:cNvSpPr>
            <a:spLocks noChangeShapeType="1"/>
          </p:cNvSpPr>
          <p:nvPr/>
        </p:nvSpPr>
        <p:spPr bwMode="auto">
          <a:xfrm flipH="1">
            <a:off x="1979613" y="3429000"/>
            <a:ext cx="504825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負荷テストの</a:t>
            </a:r>
            <a:r>
              <a:rPr lang="en-US" altLang="ja-JP"/>
              <a:t>3</a:t>
            </a:r>
            <a:r>
              <a:rPr lang="ja-JP" altLang="en-US"/>
              <a:t>つのフェーズ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60362"/>
          </a:xfrm>
        </p:spPr>
        <p:txBody>
          <a:bodyPr/>
          <a:lstStyle/>
          <a:p>
            <a:r>
              <a:rPr lang="ja-JP" altLang="en-US"/>
              <a:t>あああ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1979613" y="1773238"/>
            <a:ext cx="1296987" cy="792162"/>
          </a:xfrm>
          <a:prstGeom prst="homePlate">
            <a:avLst>
              <a:gd name="adj" fmla="val 30805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/>
              <a:t>初期化処理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5867400" y="1773238"/>
            <a:ext cx="1296988" cy="792162"/>
          </a:xfrm>
          <a:prstGeom prst="homePlate">
            <a:avLst>
              <a:gd name="adj" fmla="val 30805"/>
            </a:avLst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/>
              <a:t>終了処理</a:t>
            </a:r>
          </a:p>
        </p:txBody>
      </p:sp>
      <p:sp>
        <p:nvSpPr>
          <p:cNvPr id="7201" name="AutoShape 33"/>
          <p:cNvSpPr>
            <a:spLocks noChangeArrowheads="1"/>
          </p:cNvSpPr>
          <p:nvPr/>
        </p:nvSpPr>
        <p:spPr bwMode="auto">
          <a:xfrm>
            <a:off x="3276600" y="1773238"/>
            <a:ext cx="2590800" cy="792162"/>
          </a:xfrm>
          <a:prstGeom prst="homePlate">
            <a:avLst>
              <a:gd name="adj" fmla="val 61535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200"/>
              <a:t>測定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フェーズの切り替わり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60362"/>
          </a:xfrm>
        </p:spPr>
        <p:txBody>
          <a:bodyPr/>
          <a:lstStyle/>
          <a:p>
            <a:r>
              <a:rPr lang="ja-JP" altLang="en-US"/>
              <a:t>あああ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754188" y="5459413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200"/>
              <a:t>初期化処理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541338" y="3175000"/>
            <a:ext cx="719137" cy="28733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Agent0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1549400" y="3213100"/>
            <a:ext cx="1366838" cy="215900"/>
          </a:xfrm>
          <a:prstGeom prst="homePlate">
            <a:avLst>
              <a:gd name="adj" fmla="val 119114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init()</a:t>
            </a:r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1549400" y="3573463"/>
            <a:ext cx="431800" cy="215900"/>
          </a:xfrm>
          <a:prstGeom prst="homePlate">
            <a:avLst>
              <a:gd name="adj" fmla="val 37630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init()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1549400" y="3933825"/>
            <a:ext cx="1081088" cy="215900"/>
          </a:xfrm>
          <a:prstGeom prst="homePlate">
            <a:avLst>
              <a:gd name="adj" fmla="val 94212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init()</a:t>
            </a:r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1549400" y="4294188"/>
            <a:ext cx="647700" cy="215900"/>
          </a:xfrm>
          <a:prstGeom prst="homePlate">
            <a:avLst>
              <a:gd name="adj" fmla="val 56444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init()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2916238" y="2997200"/>
            <a:ext cx="0" cy="22336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539750" y="3535363"/>
            <a:ext cx="719138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Agent1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539750" y="3895725"/>
            <a:ext cx="719138" cy="28733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Agent2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539750" y="4256088"/>
            <a:ext cx="719138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Agent3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2916238" y="3933825"/>
            <a:ext cx="576262" cy="215900"/>
          </a:xfrm>
          <a:prstGeom prst="homePlate">
            <a:avLst>
              <a:gd name="adj" fmla="val 50219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7310438" y="3213100"/>
            <a:ext cx="862012" cy="215900"/>
          </a:xfrm>
          <a:prstGeom prst="homePlate">
            <a:avLst>
              <a:gd name="adj" fmla="val 75121"/>
            </a:avLst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fin()</a:t>
            </a:r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310438" y="3573463"/>
            <a:ext cx="431800" cy="215900"/>
          </a:xfrm>
          <a:prstGeom prst="homePlate">
            <a:avLst>
              <a:gd name="adj" fmla="val 37630"/>
            </a:avLst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fin()</a:t>
            </a:r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7310438" y="3933825"/>
            <a:ext cx="1081087" cy="215900"/>
          </a:xfrm>
          <a:prstGeom prst="homePlate">
            <a:avLst>
              <a:gd name="adj" fmla="val 94212"/>
            </a:avLst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fin()</a:t>
            </a: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7310438" y="4294188"/>
            <a:ext cx="647700" cy="215900"/>
          </a:xfrm>
          <a:prstGeom prst="homePlate">
            <a:avLst>
              <a:gd name="adj" fmla="val 56444"/>
            </a:avLst>
          </a:prstGeom>
          <a:solidFill>
            <a:srgbClr val="DEBD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fin()</a:t>
            </a:r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4284663" y="29972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2916238" y="4294188"/>
            <a:ext cx="720725" cy="215900"/>
          </a:xfrm>
          <a:prstGeom prst="homePlate">
            <a:avLst>
              <a:gd name="adj" fmla="val 62808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2916238" y="3213100"/>
            <a:ext cx="576262" cy="215900"/>
          </a:xfrm>
          <a:prstGeom prst="homePlate">
            <a:avLst>
              <a:gd name="adj" fmla="val 50219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2916238" y="3573463"/>
            <a:ext cx="504825" cy="215900"/>
          </a:xfrm>
          <a:prstGeom prst="homePlate">
            <a:avLst>
              <a:gd name="adj" fmla="val 43993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7308850" y="2997200"/>
            <a:ext cx="0" cy="22336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6516688" y="2997200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3492500" y="3933825"/>
            <a:ext cx="576263" cy="215900"/>
          </a:xfrm>
          <a:prstGeom prst="homePlate">
            <a:avLst>
              <a:gd name="adj" fmla="val 50219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3636963" y="4294188"/>
            <a:ext cx="863600" cy="215900"/>
          </a:xfrm>
          <a:prstGeom prst="homePlate">
            <a:avLst>
              <a:gd name="adj" fmla="val 75259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3492500" y="3213100"/>
            <a:ext cx="647700" cy="215900"/>
          </a:xfrm>
          <a:prstGeom prst="homePlate">
            <a:avLst>
              <a:gd name="adj" fmla="val 56444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3421063" y="3573463"/>
            <a:ext cx="504825" cy="215900"/>
          </a:xfrm>
          <a:prstGeom prst="homePlate">
            <a:avLst>
              <a:gd name="adj" fmla="val 43993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4068763" y="3933825"/>
            <a:ext cx="576262" cy="215900"/>
          </a:xfrm>
          <a:prstGeom prst="homePlate">
            <a:avLst>
              <a:gd name="adj" fmla="val 50219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4498975" y="4294188"/>
            <a:ext cx="720725" cy="215900"/>
          </a:xfrm>
          <a:prstGeom prst="homePlate">
            <a:avLst>
              <a:gd name="adj" fmla="val 62808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4140200" y="3213100"/>
            <a:ext cx="431800" cy="215900"/>
          </a:xfrm>
          <a:prstGeom prst="homePlate">
            <a:avLst>
              <a:gd name="adj" fmla="val 37630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3924300" y="3573463"/>
            <a:ext cx="936625" cy="215900"/>
          </a:xfrm>
          <a:prstGeom prst="homePlate">
            <a:avLst>
              <a:gd name="adj" fmla="val 81623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4572000" y="3214688"/>
            <a:ext cx="576263" cy="215900"/>
          </a:xfrm>
          <a:prstGeom prst="homePlate">
            <a:avLst>
              <a:gd name="adj" fmla="val 50219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4859338" y="3573463"/>
            <a:ext cx="649287" cy="215900"/>
          </a:xfrm>
          <a:prstGeom prst="homePlate">
            <a:avLst>
              <a:gd name="adj" fmla="val 56583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4643438" y="3933825"/>
            <a:ext cx="1081087" cy="215900"/>
          </a:xfrm>
          <a:prstGeom prst="homePlate">
            <a:avLst>
              <a:gd name="adj" fmla="val 94212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5219700" y="4294188"/>
            <a:ext cx="720725" cy="215900"/>
          </a:xfrm>
          <a:prstGeom prst="homePlate">
            <a:avLst>
              <a:gd name="adj" fmla="val 62808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5148263" y="3214688"/>
            <a:ext cx="719137" cy="215900"/>
          </a:xfrm>
          <a:prstGeom prst="homePlate">
            <a:avLst>
              <a:gd name="adj" fmla="val 62670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5508625" y="3573463"/>
            <a:ext cx="649288" cy="215900"/>
          </a:xfrm>
          <a:prstGeom prst="homePlate">
            <a:avLst>
              <a:gd name="adj" fmla="val 56583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724525" y="3933825"/>
            <a:ext cx="647700" cy="215900"/>
          </a:xfrm>
          <a:prstGeom prst="homePlate">
            <a:avLst>
              <a:gd name="adj" fmla="val 56444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5940425" y="4294188"/>
            <a:ext cx="503238" cy="215900"/>
          </a:xfrm>
          <a:prstGeom prst="homePlate">
            <a:avLst>
              <a:gd name="adj" fmla="val 43855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6156325" y="3573463"/>
            <a:ext cx="503238" cy="215900"/>
          </a:xfrm>
          <a:prstGeom prst="homePlate">
            <a:avLst>
              <a:gd name="adj" fmla="val 4385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5867400" y="3214688"/>
            <a:ext cx="503238" cy="215900"/>
          </a:xfrm>
          <a:prstGeom prst="homePlate">
            <a:avLst>
              <a:gd name="adj" fmla="val 43855"/>
            </a:avLst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52" name="AutoShape 56"/>
          <p:cNvSpPr>
            <a:spLocks noChangeArrowheads="1"/>
          </p:cNvSpPr>
          <p:nvPr/>
        </p:nvSpPr>
        <p:spPr bwMode="auto">
          <a:xfrm>
            <a:off x="6372225" y="3214688"/>
            <a:ext cx="647700" cy="215900"/>
          </a:xfrm>
          <a:prstGeom prst="homePlate">
            <a:avLst>
              <a:gd name="adj" fmla="val 5644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53" name="AutoShape 57"/>
          <p:cNvSpPr>
            <a:spLocks noChangeArrowheads="1"/>
          </p:cNvSpPr>
          <p:nvPr/>
        </p:nvSpPr>
        <p:spPr bwMode="auto">
          <a:xfrm>
            <a:off x="6443663" y="4294188"/>
            <a:ext cx="865187" cy="215900"/>
          </a:xfrm>
          <a:prstGeom prst="homePlate">
            <a:avLst>
              <a:gd name="adj" fmla="val 7539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54" name="AutoShape 58"/>
          <p:cNvSpPr>
            <a:spLocks noChangeArrowheads="1"/>
          </p:cNvSpPr>
          <p:nvPr/>
        </p:nvSpPr>
        <p:spPr bwMode="auto">
          <a:xfrm>
            <a:off x="6372225" y="3933825"/>
            <a:ext cx="647700" cy="215900"/>
          </a:xfrm>
          <a:prstGeom prst="homePlate">
            <a:avLst>
              <a:gd name="adj" fmla="val 5644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run()</a:t>
            </a:r>
          </a:p>
        </p:txBody>
      </p:sp>
      <p:sp>
        <p:nvSpPr>
          <p:cNvPr id="4155" name="AutoShape 59"/>
          <p:cNvSpPr>
            <a:spLocks/>
          </p:cNvSpPr>
          <p:nvPr/>
        </p:nvSpPr>
        <p:spPr bwMode="auto">
          <a:xfrm rot="-5400000">
            <a:off x="2088357" y="4680744"/>
            <a:ext cx="287337" cy="1368425"/>
          </a:xfrm>
          <a:prstGeom prst="leftBrace">
            <a:avLst>
              <a:gd name="adj1" fmla="val 396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3068638" y="4970463"/>
            <a:ext cx="10620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warmupTime</a:t>
            </a:r>
          </a:p>
        </p:txBody>
      </p:sp>
      <p:sp>
        <p:nvSpPr>
          <p:cNvPr id="4157" name="AutoShape 61"/>
          <p:cNvSpPr>
            <a:spLocks/>
          </p:cNvSpPr>
          <p:nvPr/>
        </p:nvSpPr>
        <p:spPr bwMode="auto">
          <a:xfrm rot="-5400000">
            <a:off x="3456782" y="4185444"/>
            <a:ext cx="287337" cy="1368425"/>
          </a:xfrm>
          <a:prstGeom prst="leftBrace">
            <a:avLst>
              <a:gd name="adj1" fmla="val 396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58" name="Text Box 62"/>
          <p:cNvSpPr txBox="1">
            <a:spLocks noChangeArrowheads="1"/>
          </p:cNvSpPr>
          <p:nvPr/>
        </p:nvSpPr>
        <p:spPr bwMode="auto">
          <a:xfrm>
            <a:off x="4672013" y="4970463"/>
            <a:ext cx="14509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measurementTime</a:t>
            </a:r>
          </a:p>
        </p:txBody>
      </p:sp>
      <p:sp>
        <p:nvSpPr>
          <p:cNvPr id="4159" name="AutoShape 63"/>
          <p:cNvSpPr>
            <a:spLocks/>
          </p:cNvSpPr>
          <p:nvPr/>
        </p:nvSpPr>
        <p:spPr bwMode="auto">
          <a:xfrm rot="-5400000">
            <a:off x="5257007" y="3753644"/>
            <a:ext cx="287337" cy="2232025"/>
          </a:xfrm>
          <a:prstGeom prst="leftBrace">
            <a:avLst>
              <a:gd name="adj1" fmla="val 647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75213" y="5459413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200"/>
              <a:t>測定</a:t>
            </a:r>
          </a:p>
        </p:txBody>
      </p:sp>
      <p:sp>
        <p:nvSpPr>
          <p:cNvPr id="4161" name="AutoShape 65"/>
          <p:cNvSpPr>
            <a:spLocks/>
          </p:cNvSpPr>
          <p:nvPr/>
        </p:nvSpPr>
        <p:spPr bwMode="auto">
          <a:xfrm rot="-5400000">
            <a:off x="4968875" y="3168651"/>
            <a:ext cx="287337" cy="4392612"/>
          </a:xfrm>
          <a:prstGeom prst="leftBrace">
            <a:avLst>
              <a:gd name="adj1" fmla="val 53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453313" y="5459413"/>
            <a:ext cx="793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200"/>
              <a:t>終了処理</a:t>
            </a:r>
          </a:p>
        </p:txBody>
      </p:sp>
      <p:sp>
        <p:nvSpPr>
          <p:cNvPr id="4164" name="AutoShape 68"/>
          <p:cNvSpPr>
            <a:spLocks/>
          </p:cNvSpPr>
          <p:nvPr/>
        </p:nvSpPr>
        <p:spPr bwMode="auto">
          <a:xfrm rot="-5400000">
            <a:off x="7705725" y="4824413"/>
            <a:ext cx="287337" cy="1081088"/>
          </a:xfrm>
          <a:prstGeom prst="leftBrace">
            <a:avLst>
              <a:gd name="adj1" fmla="val 313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8388350" y="2997200"/>
            <a:ext cx="0" cy="22336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68" name="Line 72"/>
          <p:cNvSpPr>
            <a:spLocks noChangeShapeType="1"/>
          </p:cNvSpPr>
          <p:nvPr/>
        </p:nvSpPr>
        <p:spPr bwMode="auto">
          <a:xfrm>
            <a:off x="1547813" y="2997200"/>
            <a:ext cx="0" cy="22336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1042988" y="2151063"/>
            <a:ext cx="1657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200"/>
              <a:t>全エージェントの</a:t>
            </a:r>
            <a:r>
              <a:rPr lang="en-US" altLang="ja-JP" sz="1200"/>
              <a:t>init()</a:t>
            </a:r>
            <a:r>
              <a:rPr lang="ja-JP" altLang="en-US" sz="1200"/>
              <a:t>が終わるまで待ちます</a:t>
            </a:r>
          </a:p>
        </p:txBody>
      </p:sp>
      <p:sp>
        <p:nvSpPr>
          <p:cNvPr id="4172" name="Line 76"/>
          <p:cNvSpPr>
            <a:spLocks noChangeShapeType="1"/>
          </p:cNvSpPr>
          <p:nvPr/>
        </p:nvSpPr>
        <p:spPr bwMode="auto">
          <a:xfrm>
            <a:off x="2700338" y="2617788"/>
            <a:ext cx="21590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1981200" y="1557338"/>
            <a:ext cx="20875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200"/>
              <a:t>warmupTime</a:t>
            </a:r>
            <a:r>
              <a:rPr lang="ja-JP" altLang="en-US" sz="1200"/>
              <a:t>中に完了した</a:t>
            </a:r>
            <a:r>
              <a:rPr lang="en-US" altLang="ja-JP" sz="1200"/>
              <a:t>run()</a:t>
            </a:r>
            <a:r>
              <a:rPr lang="ja-JP" altLang="en-US" sz="1200"/>
              <a:t>は、カウントされません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422650" y="2151063"/>
            <a:ext cx="2390775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200"/>
              <a:t>measurementTime</a:t>
            </a:r>
            <a:r>
              <a:rPr lang="ja-JP" altLang="en-US" sz="1200"/>
              <a:t>中に完了した</a:t>
            </a:r>
            <a:r>
              <a:rPr lang="en-US" altLang="ja-JP" sz="1200"/>
              <a:t>run()</a:t>
            </a:r>
            <a:r>
              <a:rPr lang="ja-JP" altLang="en-US" sz="1200"/>
              <a:t>は、トランザクション数としてカウントされます</a:t>
            </a:r>
          </a:p>
        </p:txBody>
      </p:sp>
      <p:sp>
        <p:nvSpPr>
          <p:cNvPr id="4175" name="Line 79"/>
          <p:cNvSpPr>
            <a:spLocks noChangeShapeType="1"/>
          </p:cNvSpPr>
          <p:nvPr/>
        </p:nvSpPr>
        <p:spPr bwMode="auto">
          <a:xfrm>
            <a:off x="2916238" y="2024063"/>
            <a:ext cx="576262" cy="1189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6" name="Line 80"/>
          <p:cNvSpPr>
            <a:spLocks noChangeShapeType="1"/>
          </p:cNvSpPr>
          <p:nvPr/>
        </p:nvSpPr>
        <p:spPr bwMode="auto">
          <a:xfrm flipH="1">
            <a:off x="4498975" y="2800350"/>
            <a:ext cx="144463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7" name="Text Box 81"/>
          <p:cNvSpPr txBox="1">
            <a:spLocks noChangeArrowheads="1"/>
          </p:cNvSpPr>
          <p:nvPr/>
        </p:nvSpPr>
        <p:spPr bwMode="auto">
          <a:xfrm>
            <a:off x="4284663" y="1557338"/>
            <a:ext cx="23749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200"/>
              <a:t>measurementTime</a:t>
            </a:r>
            <a:r>
              <a:rPr lang="ja-JP" altLang="en-US" sz="1200"/>
              <a:t>を過ぎて完了した</a:t>
            </a:r>
            <a:r>
              <a:rPr lang="en-US" altLang="ja-JP" sz="1200"/>
              <a:t>run()</a:t>
            </a:r>
            <a:r>
              <a:rPr lang="ja-JP" altLang="en-US" sz="1200"/>
              <a:t>は、カウントされません</a:t>
            </a:r>
          </a:p>
        </p:txBody>
      </p:sp>
      <p:sp>
        <p:nvSpPr>
          <p:cNvPr id="4178" name="Line 82"/>
          <p:cNvSpPr>
            <a:spLocks noChangeShapeType="1"/>
          </p:cNvSpPr>
          <p:nvPr/>
        </p:nvSpPr>
        <p:spPr bwMode="auto">
          <a:xfrm>
            <a:off x="6157913" y="2024063"/>
            <a:ext cx="719137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79" name="Text Box 83"/>
          <p:cNvSpPr txBox="1">
            <a:spLocks noChangeArrowheads="1"/>
          </p:cNvSpPr>
          <p:nvPr/>
        </p:nvSpPr>
        <p:spPr bwMode="auto">
          <a:xfrm>
            <a:off x="6734175" y="2151063"/>
            <a:ext cx="1657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200"/>
              <a:t>全エージェントの</a:t>
            </a:r>
            <a:r>
              <a:rPr lang="en-US" altLang="ja-JP" sz="1200"/>
              <a:t>run()</a:t>
            </a:r>
            <a:r>
              <a:rPr lang="ja-JP" altLang="en-US" sz="1200"/>
              <a:t>が終わるまで待ちます</a:t>
            </a:r>
          </a:p>
        </p:txBody>
      </p:sp>
      <p:sp>
        <p:nvSpPr>
          <p:cNvPr id="4180" name="Line 84"/>
          <p:cNvSpPr>
            <a:spLocks noChangeShapeType="1"/>
          </p:cNvSpPr>
          <p:nvPr/>
        </p:nvSpPr>
        <p:spPr bwMode="auto">
          <a:xfrm flipH="1">
            <a:off x="7310438" y="2617788"/>
            <a:ext cx="142875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4932363" y="1957388"/>
            <a:ext cx="288925" cy="1008062"/>
            <a:chOff x="3606" y="1776"/>
            <a:chExt cx="182" cy="635"/>
          </a:xfrm>
        </p:grpSpPr>
        <p:sp>
          <p:nvSpPr>
            <p:cNvPr id="8195" name="Oval 3"/>
            <p:cNvSpPr>
              <a:spLocks noChangeArrowheads="1"/>
            </p:cNvSpPr>
            <p:nvPr/>
          </p:nvSpPr>
          <p:spPr bwMode="auto">
            <a:xfrm flipH="1">
              <a:off x="3652" y="1776"/>
              <a:ext cx="136" cy="635"/>
            </a:xfrm>
            <a:prstGeom prst="ellips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 flipH="1">
              <a:off x="3606" y="1889"/>
              <a:ext cx="91" cy="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レスポンスタイムの定義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60362"/>
          </a:xfrm>
        </p:spPr>
        <p:txBody>
          <a:bodyPr/>
          <a:lstStyle/>
          <a:p>
            <a:r>
              <a:rPr lang="ja-JP" altLang="en-US"/>
              <a:t>あああ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753100" y="2205038"/>
            <a:ext cx="647700" cy="577850"/>
          </a:xfrm>
          <a:prstGeom prst="can">
            <a:avLst>
              <a:gd name="adj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90913" y="1787525"/>
            <a:ext cx="12969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Connection Pool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3563938" y="2062163"/>
            <a:ext cx="1152525" cy="792162"/>
          </a:xfrm>
          <a:prstGeom prst="roundRect">
            <a:avLst>
              <a:gd name="adj" fmla="val 21838"/>
            </a:avLst>
          </a:prstGeom>
          <a:solidFill>
            <a:srgbClr val="FFFFCC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4427538" y="2244725"/>
            <a:ext cx="1152525" cy="431800"/>
            <a:chOff x="2199" y="1797"/>
            <a:chExt cx="1361" cy="272"/>
          </a:xfrm>
        </p:grpSpPr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2199" y="1797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199" y="1888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2199" y="1979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2199" y="2069"/>
              <a:ext cx="1361" cy="0"/>
            </a:xfrm>
            <a:prstGeom prst="line">
              <a:avLst/>
            </a:prstGeom>
            <a:noFill/>
            <a:ln w="9525">
              <a:solidFill>
                <a:srgbClr val="8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3708400" y="2206625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3995738" y="2206625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3995738" y="2495550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3708400" y="2495550"/>
            <a:ext cx="215900" cy="215900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2197100" y="3141663"/>
            <a:ext cx="719138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Agent0</a:t>
            </a:r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 rot="-1960065">
            <a:off x="2873375" y="2735263"/>
            <a:ext cx="958850" cy="276225"/>
          </a:xfrm>
          <a:custGeom>
            <a:avLst/>
            <a:gdLst>
              <a:gd name="T0" fmla="*/ 0 w 377"/>
              <a:gd name="T1" fmla="*/ 61 h 174"/>
              <a:gd name="T2" fmla="*/ 181 w 377"/>
              <a:gd name="T3" fmla="*/ 15 h 174"/>
              <a:gd name="T4" fmla="*/ 362 w 377"/>
              <a:gd name="T5" fmla="*/ 151 h 174"/>
              <a:gd name="T6" fmla="*/ 90 w 377"/>
              <a:gd name="T7" fmla="*/ 15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7" h="174">
                <a:moveTo>
                  <a:pt x="0" y="61"/>
                </a:moveTo>
                <a:cubicBezTo>
                  <a:pt x="60" y="30"/>
                  <a:pt x="121" y="0"/>
                  <a:pt x="181" y="15"/>
                </a:cubicBezTo>
                <a:cubicBezTo>
                  <a:pt x="241" y="30"/>
                  <a:pt x="377" y="128"/>
                  <a:pt x="362" y="151"/>
                </a:cubicBezTo>
                <a:cubicBezTo>
                  <a:pt x="347" y="174"/>
                  <a:pt x="218" y="162"/>
                  <a:pt x="90" y="151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21" name="Text Box 29"/>
          <p:cNvSpPr txBox="1">
            <a:spLocks noChangeArrowheads="1"/>
          </p:cNvSpPr>
          <p:nvPr/>
        </p:nvSpPr>
        <p:spPr bwMode="auto">
          <a:xfrm>
            <a:off x="5711825" y="2782888"/>
            <a:ext cx="733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RDBMS</a:t>
            </a:r>
          </a:p>
        </p:txBody>
      </p:sp>
      <p:sp>
        <p:nvSpPr>
          <p:cNvPr id="8231" name="AutoShape 39"/>
          <p:cNvSpPr>
            <a:spLocks noChangeArrowheads="1"/>
          </p:cNvSpPr>
          <p:nvPr/>
        </p:nvSpPr>
        <p:spPr bwMode="auto">
          <a:xfrm>
            <a:off x="2124075" y="3646488"/>
            <a:ext cx="1512888" cy="215900"/>
          </a:xfrm>
          <a:prstGeom prst="homePlate">
            <a:avLst>
              <a:gd name="adj" fmla="val 131842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getConnection()</a:t>
            </a:r>
          </a:p>
        </p:txBody>
      </p:sp>
      <p:sp>
        <p:nvSpPr>
          <p:cNvPr id="8232" name="AutoShape 40"/>
          <p:cNvSpPr>
            <a:spLocks noChangeArrowheads="1"/>
          </p:cNvSpPr>
          <p:nvPr/>
        </p:nvSpPr>
        <p:spPr bwMode="auto">
          <a:xfrm>
            <a:off x="3636963" y="3646488"/>
            <a:ext cx="935037" cy="215900"/>
          </a:xfrm>
          <a:prstGeom prst="homePlate">
            <a:avLst>
              <a:gd name="adj" fmla="val 81485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callRun()</a:t>
            </a:r>
          </a:p>
        </p:txBody>
      </p:sp>
      <p:sp>
        <p:nvSpPr>
          <p:cNvPr id="8233" name="AutoShape 41"/>
          <p:cNvSpPr>
            <a:spLocks noChangeArrowheads="1"/>
          </p:cNvSpPr>
          <p:nvPr/>
        </p:nvSpPr>
        <p:spPr bwMode="auto">
          <a:xfrm>
            <a:off x="4572000" y="3646488"/>
            <a:ext cx="1441450" cy="215900"/>
          </a:xfrm>
          <a:prstGeom prst="homePlate">
            <a:avLst>
              <a:gd name="adj" fmla="val 125617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connection.close()</a:t>
            </a:r>
          </a:p>
        </p:txBody>
      </p:sp>
      <p:sp>
        <p:nvSpPr>
          <p:cNvPr id="8234" name="AutoShape 42"/>
          <p:cNvSpPr>
            <a:spLocks noChangeArrowheads="1"/>
          </p:cNvSpPr>
          <p:nvPr/>
        </p:nvSpPr>
        <p:spPr bwMode="auto">
          <a:xfrm>
            <a:off x="6013450" y="3646488"/>
            <a:ext cx="719138" cy="215900"/>
          </a:xfrm>
          <a:prstGeom prst="homePlate">
            <a:avLst>
              <a:gd name="adj" fmla="val 62670"/>
            </a:avLst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sleep()</a:t>
            </a:r>
          </a:p>
        </p:txBody>
      </p:sp>
      <p:sp>
        <p:nvSpPr>
          <p:cNvPr id="8235" name="Freeform 43"/>
          <p:cNvSpPr>
            <a:spLocks/>
          </p:cNvSpPr>
          <p:nvPr/>
        </p:nvSpPr>
        <p:spPr bwMode="auto">
          <a:xfrm>
            <a:off x="3060700" y="2698750"/>
            <a:ext cx="2519363" cy="515938"/>
          </a:xfrm>
          <a:custGeom>
            <a:avLst/>
            <a:gdLst>
              <a:gd name="T0" fmla="*/ 0 w 1587"/>
              <a:gd name="T1" fmla="*/ 325 h 325"/>
              <a:gd name="T2" fmla="*/ 907 w 1587"/>
              <a:gd name="T3" fmla="*/ 53 h 325"/>
              <a:gd name="T4" fmla="*/ 1587 w 1587"/>
              <a:gd name="T5" fmla="*/ 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7" h="325">
                <a:moveTo>
                  <a:pt x="0" y="325"/>
                </a:moveTo>
                <a:cubicBezTo>
                  <a:pt x="321" y="215"/>
                  <a:pt x="642" y="106"/>
                  <a:pt x="907" y="53"/>
                </a:cubicBezTo>
                <a:cubicBezTo>
                  <a:pt x="1172" y="0"/>
                  <a:pt x="1379" y="3"/>
                  <a:pt x="1587" y="7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6" name="Freeform 44"/>
          <p:cNvSpPr>
            <a:spLocks/>
          </p:cNvSpPr>
          <p:nvPr/>
        </p:nvSpPr>
        <p:spPr bwMode="auto">
          <a:xfrm>
            <a:off x="3060700" y="2782888"/>
            <a:ext cx="863600" cy="503237"/>
          </a:xfrm>
          <a:custGeom>
            <a:avLst/>
            <a:gdLst>
              <a:gd name="T0" fmla="*/ 0 w 544"/>
              <a:gd name="T1" fmla="*/ 317 h 317"/>
              <a:gd name="T2" fmla="*/ 408 w 544"/>
              <a:gd name="T3" fmla="*/ 226 h 317"/>
              <a:gd name="T4" fmla="*/ 544 w 544"/>
              <a:gd name="T5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17">
                <a:moveTo>
                  <a:pt x="0" y="317"/>
                </a:moveTo>
                <a:cubicBezTo>
                  <a:pt x="158" y="298"/>
                  <a:pt x="317" y="279"/>
                  <a:pt x="408" y="226"/>
                </a:cubicBezTo>
                <a:cubicBezTo>
                  <a:pt x="499" y="173"/>
                  <a:pt x="521" y="86"/>
                  <a:pt x="544" y="0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2584450" y="2709863"/>
            <a:ext cx="1123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900"/>
              <a:t>1. getConnection()</a:t>
            </a:r>
          </a:p>
        </p:txBody>
      </p:sp>
      <p:sp>
        <p:nvSpPr>
          <p:cNvPr id="8238" name="Text Box 46"/>
          <p:cNvSpPr txBox="1">
            <a:spLocks noChangeArrowheads="1"/>
          </p:cNvSpPr>
          <p:nvPr/>
        </p:nvSpPr>
        <p:spPr bwMode="auto">
          <a:xfrm>
            <a:off x="5029200" y="2686050"/>
            <a:ext cx="7683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900"/>
              <a:t>2. callRun()</a:t>
            </a:r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3563938" y="3070225"/>
            <a:ext cx="12382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900"/>
              <a:t>3. connection.close()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3441700" y="4090988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ja-JP" altLang="en-US" sz="1200"/>
              <a:t>レスポンスタイム</a:t>
            </a:r>
          </a:p>
        </p:txBody>
      </p:sp>
      <p:sp>
        <p:nvSpPr>
          <p:cNvPr id="8243" name="AutoShape 51"/>
          <p:cNvSpPr>
            <a:spLocks noChangeArrowheads="1"/>
          </p:cNvSpPr>
          <p:nvPr/>
        </p:nvSpPr>
        <p:spPr bwMode="auto">
          <a:xfrm>
            <a:off x="2124075" y="3933825"/>
            <a:ext cx="3887788" cy="215900"/>
          </a:xfrm>
          <a:prstGeom prst="leftRightArrow">
            <a:avLst>
              <a:gd name="adj1" fmla="val 33463"/>
              <a:gd name="adj2" fmla="val 10587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411413" y="1484313"/>
            <a:ext cx="360362" cy="43211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770188" y="1484313"/>
            <a:ext cx="6121400" cy="16573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843213" y="3213100"/>
            <a:ext cx="6048375" cy="1008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843213" y="4292600"/>
            <a:ext cx="6048375" cy="151288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59075" y="1546225"/>
            <a:ext cx="605155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625475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jdbcUrl = "jdbc:mysql://dbserver01:3306/scott";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jdbcUser = "scott";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jdbcPass = "tiger";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warmupTime = 5;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measurementTime = 20;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nAgents = 4;</a:t>
            </a: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var emp;</a:t>
            </a: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init() {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 (getId() == 0) {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putData("emp", fetchAsArray("SELECT empno FROM emp ORDER BY empno"));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run() {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if (!emp) {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emp = getData("emp");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var empno = emp[random(0, emp.length - 1)][0];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query("SELECT ename FROM emp WHERE empno = $int", empno);</a:t>
            </a:r>
          </a:p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トップレベルのスコープにロジックを書かない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582863" y="1412875"/>
            <a:ext cx="0" cy="439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74700" y="1989138"/>
            <a:ext cx="12557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/>
              <a:t>evaluateString()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403350" y="3298825"/>
            <a:ext cx="715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/>
              <a:t>callInit()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1042988" y="4221163"/>
            <a:ext cx="7905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200"/>
              <a:t>callRun()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179388" y="3429000"/>
            <a:ext cx="719137" cy="28733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Agent0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1042988" y="3573463"/>
            <a:ext cx="1657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042988" y="3716338"/>
            <a:ext cx="1728787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042988" y="3789363"/>
            <a:ext cx="1728787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042988" y="3860800"/>
            <a:ext cx="1728787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V="1">
            <a:off x="1042988" y="1412875"/>
            <a:ext cx="1539875" cy="1944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スクリプト環境はエージェントごとに独立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360362"/>
          </a:xfrm>
        </p:spPr>
        <p:txBody>
          <a:bodyPr/>
          <a:lstStyle/>
          <a:p>
            <a:r>
              <a:rPr lang="ja-JP" altLang="en-US"/>
              <a:t>あああ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1690688" y="2205038"/>
            <a:ext cx="7191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Agent0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3059113" y="2205038"/>
            <a:ext cx="7191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Agent1</a:t>
            </a:r>
          </a:p>
        </p:txBody>
      </p:sp>
      <p:sp>
        <p:nvSpPr>
          <p:cNvPr id="10266" name="AutoShape 26"/>
          <p:cNvSpPr>
            <a:spLocks noChangeArrowheads="1"/>
          </p:cNvSpPr>
          <p:nvPr/>
        </p:nvSpPr>
        <p:spPr bwMode="auto">
          <a:xfrm>
            <a:off x="2122488" y="2420938"/>
            <a:ext cx="504825" cy="4318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2122488" y="2852738"/>
            <a:ext cx="573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Script</a:t>
            </a:r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3490913" y="2420938"/>
            <a:ext cx="504825" cy="4318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3422650" y="2852738"/>
            <a:ext cx="573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Script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4354513" y="2205038"/>
            <a:ext cx="7191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Agent2</a:t>
            </a:r>
          </a:p>
        </p:txBody>
      </p:sp>
      <p:sp>
        <p:nvSpPr>
          <p:cNvPr id="10281" name="Oval 41"/>
          <p:cNvSpPr>
            <a:spLocks noChangeArrowheads="1"/>
          </p:cNvSpPr>
          <p:nvPr/>
        </p:nvSpPr>
        <p:spPr bwMode="auto">
          <a:xfrm>
            <a:off x="5722938" y="2205038"/>
            <a:ext cx="719137" cy="28733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200"/>
              <a:t>Agent3</a:t>
            </a:r>
          </a:p>
        </p:txBody>
      </p:sp>
      <p:sp>
        <p:nvSpPr>
          <p:cNvPr id="10282" name="AutoShape 42"/>
          <p:cNvSpPr>
            <a:spLocks noChangeArrowheads="1"/>
          </p:cNvSpPr>
          <p:nvPr/>
        </p:nvSpPr>
        <p:spPr bwMode="auto">
          <a:xfrm>
            <a:off x="4786313" y="2420938"/>
            <a:ext cx="504825" cy="4318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4786313" y="2852738"/>
            <a:ext cx="5730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Script</a:t>
            </a:r>
          </a:p>
        </p:txBody>
      </p:sp>
      <p:sp>
        <p:nvSpPr>
          <p:cNvPr id="10284" name="AutoShape 44"/>
          <p:cNvSpPr>
            <a:spLocks noChangeArrowheads="1"/>
          </p:cNvSpPr>
          <p:nvPr/>
        </p:nvSpPr>
        <p:spPr bwMode="auto">
          <a:xfrm>
            <a:off x="6154738" y="2420938"/>
            <a:ext cx="504825" cy="4318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6086475" y="2852738"/>
            <a:ext cx="573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200"/>
              <a:t>Script</a:t>
            </a:r>
          </a:p>
        </p:txBody>
      </p:sp>
      <p:sp>
        <p:nvSpPr>
          <p:cNvPr id="10288" name="AutoShape 48"/>
          <p:cNvSpPr>
            <a:spLocks noChangeArrowheads="1"/>
          </p:cNvSpPr>
          <p:nvPr/>
        </p:nvSpPr>
        <p:spPr bwMode="auto">
          <a:xfrm>
            <a:off x="2124075" y="3429000"/>
            <a:ext cx="1800225" cy="1152525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sz="1200">
                <a:ea typeface="ＭＳ ゴシック" panose="020B0609070205080204" pitchFamily="49" charset="-128"/>
              </a:rPr>
              <a:t>var user;</a:t>
            </a:r>
          </a:p>
          <a:p>
            <a:endParaRPr lang="en-US" altLang="ja-JP" sz="1200">
              <a:ea typeface="ＭＳ ゴシック" panose="020B0609070205080204" pitchFamily="49" charset="-128"/>
            </a:endParaRPr>
          </a:p>
          <a:p>
            <a:r>
              <a:rPr lang="en-US" altLang="ja-JP" sz="1200">
                <a:ea typeface="ＭＳ ゴシック" panose="020B0609070205080204" pitchFamily="49" charset="-128"/>
              </a:rPr>
              <a:t>var init() {</a:t>
            </a:r>
          </a:p>
          <a:p>
            <a:r>
              <a:rPr lang="en-US" altLang="ja-JP" sz="1200">
                <a:ea typeface="ＭＳ ゴシック" panose="020B0609070205080204" pitchFamily="49" charset="-128"/>
              </a:rPr>
              <a:t>    user = sumFunc();</a:t>
            </a:r>
          </a:p>
          <a:p>
            <a:r>
              <a:rPr lang="en-US" altLang="ja-JP" sz="120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289" name="AutoShape 49"/>
          <p:cNvSpPr>
            <a:spLocks noChangeArrowheads="1"/>
          </p:cNvSpPr>
          <p:nvPr/>
        </p:nvSpPr>
        <p:spPr bwMode="auto">
          <a:xfrm>
            <a:off x="4645025" y="3429000"/>
            <a:ext cx="1800225" cy="1152525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sz="1200">
                <a:ea typeface="ＭＳ ゴシック" panose="020B0609070205080204" pitchFamily="49" charset="-128"/>
              </a:rPr>
              <a:t>var user;</a:t>
            </a:r>
          </a:p>
          <a:p>
            <a:endParaRPr lang="en-US" altLang="ja-JP" sz="1200">
              <a:ea typeface="ＭＳ ゴシック" panose="020B0609070205080204" pitchFamily="49" charset="-128"/>
            </a:endParaRPr>
          </a:p>
          <a:p>
            <a:r>
              <a:rPr lang="en-US" altLang="ja-JP" sz="1200">
                <a:ea typeface="ＭＳ ゴシック" panose="020B0609070205080204" pitchFamily="49" charset="-128"/>
              </a:rPr>
              <a:t>var init() {</a:t>
            </a:r>
          </a:p>
          <a:p>
            <a:r>
              <a:rPr lang="en-US" altLang="ja-JP" sz="1200">
                <a:ea typeface="ＭＳ ゴシック" panose="020B0609070205080204" pitchFamily="49" charset="-128"/>
              </a:rPr>
              <a:t>    user = sumFunc();</a:t>
            </a:r>
          </a:p>
          <a:p>
            <a:r>
              <a:rPr lang="en-US" altLang="ja-JP" sz="120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290" name="Line 50"/>
          <p:cNvSpPr>
            <a:spLocks noChangeShapeType="1"/>
          </p:cNvSpPr>
          <p:nvPr/>
        </p:nvSpPr>
        <p:spPr bwMode="auto">
          <a:xfrm>
            <a:off x="2484438" y="2781300"/>
            <a:ext cx="215900" cy="576263"/>
          </a:xfrm>
          <a:prstGeom prst="line">
            <a:avLst/>
          </a:prstGeom>
          <a:noFill/>
          <a:ln w="19050">
            <a:solidFill>
              <a:srgbClr val="8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>
            <a:off x="3851275" y="2781300"/>
            <a:ext cx="1081088" cy="576263"/>
          </a:xfrm>
          <a:prstGeom prst="line">
            <a:avLst/>
          </a:prstGeom>
          <a:noFill/>
          <a:ln w="19050">
            <a:solidFill>
              <a:srgbClr val="8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>
            <a:off x="3132138" y="3595688"/>
            <a:ext cx="1439862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4" name="AutoShape 54"/>
          <p:cNvSpPr>
            <a:spLocks noChangeArrowheads="1"/>
          </p:cNvSpPr>
          <p:nvPr/>
        </p:nvSpPr>
        <p:spPr bwMode="auto">
          <a:xfrm>
            <a:off x="3563938" y="3451225"/>
            <a:ext cx="638175" cy="3063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200" b="1">
                <a:solidFill>
                  <a:srgbClr val="FF0000"/>
                </a:solidFill>
              </a:rPr>
              <a:t>異なる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374</Words>
  <Application>Microsoft Office PowerPoint</Application>
  <PresentationFormat>画面に合わせる (4:3)</PresentationFormat>
  <Paragraphs>131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Arial</vt:lpstr>
      <vt:lpstr>ＭＳ Ｐゴシック</vt:lpstr>
      <vt:lpstr>ＭＳ Ｐ明朝</vt:lpstr>
      <vt:lpstr>ＭＳ ゴシック</vt:lpstr>
      <vt:lpstr>標準デザイン</vt:lpstr>
      <vt:lpstr>空ページ</vt:lpstr>
      <vt:lpstr>JdbcRunnerの構成</vt:lpstr>
      <vt:lpstr>負荷テストの3つのフェーズ</vt:lpstr>
      <vt:lpstr>フェーズの切り替わり</vt:lpstr>
      <vt:lpstr>レスポンスタイムの定義</vt:lpstr>
      <vt:lpstr>トップレベルのスコープにロジックを書かない</vt:lpstr>
      <vt:lpstr>スクリプト環境はエージェントごとに独立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</dc:title>
  <dc:creator>Sadao Hiratsuka</dc:creator>
  <cp:lastModifiedBy>平塚 貞夫</cp:lastModifiedBy>
  <cp:revision>23</cp:revision>
  <dcterms:created xsi:type="dcterms:W3CDTF">2009-12-26T07:43:10Z</dcterms:created>
  <dcterms:modified xsi:type="dcterms:W3CDTF">2018-08-09T21:40:52Z</dcterms:modified>
</cp:coreProperties>
</file>