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y="5143500" cx="9144000"/>
  <p:notesSz cx="6858000" cy="9144000"/>
  <p:embeddedFontLst>
    <p:embeddedFont>
      <p:font typeface="Playfair Display"/>
      <p:regular r:id="rId51"/>
      <p:bold r:id="rId52"/>
      <p:italic r:id="rId53"/>
      <p:boldItalic r:id="rId54"/>
    </p:embeddedFont>
    <p:embeddedFont>
      <p:font typeface="La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9" name="DBC Bank"/>
  <p:cmAuthor clrIdx="1" id="1" initials="" lastIdx="6" name="SurrealityUw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B03023-23C2-476A-BE94-FA78F96E7EFB}">
  <a:tblStyle styleId="{D8B03023-23C2-476A-BE94-FA78F96E7E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PlayfairDisplay-regular.fntdata"/><Relationship Id="rId50" Type="http://schemas.openxmlformats.org/officeDocument/2006/relationships/slide" Target="slides/slide43.xml"/><Relationship Id="rId53" Type="http://schemas.openxmlformats.org/officeDocument/2006/relationships/font" Target="fonts/PlayfairDisplay-italic.fntdata"/><Relationship Id="rId52" Type="http://schemas.openxmlformats.org/officeDocument/2006/relationships/font" Target="fonts/PlayfairDisplay-bold.fntdata"/><Relationship Id="rId11" Type="http://schemas.openxmlformats.org/officeDocument/2006/relationships/slide" Target="slides/slide4.xml"/><Relationship Id="rId55" Type="http://schemas.openxmlformats.org/officeDocument/2006/relationships/font" Target="fonts/Lato-regular.fntdata"/><Relationship Id="rId10" Type="http://schemas.openxmlformats.org/officeDocument/2006/relationships/slide" Target="slides/slide3.xml"/><Relationship Id="rId54" Type="http://schemas.openxmlformats.org/officeDocument/2006/relationships/font" Target="fonts/PlayfairDisplay-boldItalic.fntdata"/><Relationship Id="rId13" Type="http://schemas.openxmlformats.org/officeDocument/2006/relationships/slide" Target="slides/slide6.xml"/><Relationship Id="rId57" Type="http://schemas.openxmlformats.org/officeDocument/2006/relationships/font" Target="fonts/Lato-italic.fntdata"/><Relationship Id="rId12" Type="http://schemas.openxmlformats.org/officeDocument/2006/relationships/slide" Target="slides/slide5.xml"/><Relationship Id="rId56" Type="http://schemas.openxmlformats.org/officeDocument/2006/relationships/font" Target="fonts/Lato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schemas.openxmlformats.org/officeDocument/2006/relationships/font" Target="fonts/La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7-12T16:11:36.561">
    <p:pos x="6000" y="0"/>
    <p:text>นี่คือเนื้อหาที่พี่จะสอนทั้งหมดภายใน 3 วันต่อไปนี้ โดยพวกพี่ๆ ได้เตรียมสไลด์ให้น้องได้เข้าใจเนื้อหาได้โดยง่าย เนื้อหาต่างๆเลยอาจจะไม่ได้ลงลึกมากนะครับ ถ้าเกิดว่าน้องๆคนไหนอยากเพิ่มระดับหรือลดระดับให้บอกพี่ด้วยนะครับผม เดี๋ยวทางพี่จะจัดการให้หลังจากจบครึ่งวันแรกนะครับ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7-12T15:42:12.282">
    <p:pos x="6000" y="0"/>
    <p:text>Argument -  A value provided as input to a function.</p:text>
  </p:cm>
  <p:cm authorId="0" idx="3" dt="2021-07-12T15:40:39.768">
    <p:pos x="6000" y="100"/>
    <p:text>append only take 1 argument</p:text>
  </p:cm>
  <p:cm authorId="1" idx="1" dt="2021-07-09T10:12:06.077">
    <p:pos x="6000" y="200"/>
    <p:text>Append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1-07-09T10:12:14.831">
    <p:pos x="6000" y="0"/>
    <p:text>Insert &amp; Extend</p:text>
  </p:cm>
  <p:cm authorId="0" idx="4" dt="2021-07-12T15:46:55.060">
    <p:pos x="6000" y="100"/>
    <p:text>Talk about Index</p:text>
  </p:cm>
  <p:cm authorId="0" idx="5" dt="2021-07-09T09:36:25.221">
    <p:pos x="6000" y="200"/>
    <p:text>Add ele Page2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1-07-09T09:37:06.342">
    <p:pos x="6000" y="0"/>
    <p:text>If the index is negative?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1-07-09T10:37:36.260">
    <p:pos x="6000" y="0"/>
    <p:text>Maybe add other useful methods idk or make a table ourselves</p:text>
  </p:cm>
  <p:cm authorId="1" idx="4" dt="2021-07-09T10:42:00.469">
    <p:pos x="6000" y="100"/>
    <p:text>Maybe show this since its useful
list = [x ** 2 for x in range(1, 11) if x % 2 == 1]</p:text>
  </p:cm>
  <p:cm authorId="0" idx="7" dt="2021-07-09T09:49:40.104">
    <p:pos x="6000" y="200"/>
    <p:text>Don't know if it's good to put in?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1-07-10T08:20:22.772">
    <p:pos x="6000" y="0"/>
    <p:text>creating a dictionary page2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5" dt="2021-07-10T09:57:43.117">
    <p:pos x="6000" y="0"/>
    <p:text>Python is an interpreted language (mostly).</p:text>
  </p:cm>
  <p:cm authorId="0" idx="9" dt="2021-07-10T08:50:46.394">
    <p:pos x="6000" y="100"/>
    <p:text>syntax เป็น compile แล้ว exception เป็น runtime</p:text>
  </p:cm>
  <p:cm authorId="1" idx="6" dt="2021-07-10T10:18:16.702">
    <p:pos x="3247" y="864"/>
    <p:text>An Exception is an Event, which occurs during the execution of the program. It is also known as a run time error. When that error occurs, Python generates an exception during the execution and that can be handled, which avoids your program to interrupt.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3e865592a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3e865592a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3e865592a_1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3e865592a_1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865592a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3e865592a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3e865592a_1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3e865592a_1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3e865592a_1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3e865592a_1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3e865592a_1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3e865592a_1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3e865592a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3e865592a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3e865592a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3e865592a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e865592a_1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3e865592a_1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3e865592a_1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3e865592a_1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3e865592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3e865592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3e865592a_1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3e865592a_1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3e865592a_1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3e865592a_1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3e865592a_1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3e865592a_1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3e6b5442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3e6b5442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3e865592a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3e865592a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3e865592a_1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3e865592a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3e865592a_1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3e865592a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3e865592a_1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3e865592a_1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3e865592a_1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3e865592a_1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3f8d986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3f8d986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3e865592a_1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3e865592a_1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3f8d986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3f8d986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3f8d986f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3f8d986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3f8d986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3f8d986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3f8d986f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3f8d986f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3f8d986f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3f8d986f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3f8d986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3f8d986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3f8d986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3f8d986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3e6b5442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3e6b5442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3e6b5442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3e6b5442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3e6b5442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3e6b5442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3e865592a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3e865592a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e6b5442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e6b5442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40af598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e40af598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40af598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e40af598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40af598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40af598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3e865592a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3e865592a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3e865592a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3e865592a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3e865592a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3e865592a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3e865592a_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3e865592a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3e865592a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3e865592a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4.xml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5.xml"/><Relationship Id="rId4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6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5" Type="http://schemas.openxmlformats.org/officeDocument/2006/relationships/image" Target="../media/image40.png"/><Relationship Id="rId6" Type="http://schemas.openxmlformats.org/officeDocument/2006/relationships/image" Target="../media/image39.png"/><Relationship Id="rId7" Type="http://schemas.openxmlformats.org/officeDocument/2006/relationships/image" Target="../media/image4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Relationship Id="rId4" Type="http://schemas.openxmlformats.org/officeDocument/2006/relationships/image" Target="../media/image50.png"/><Relationship Id="rId5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Relationship Id="rId4" Type="http://schemas.openxmlformats.org/officeDocument/2006/relationships/image" Target="../media/image4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7.png"/><Relationship Id="rId4" Type="http://schemas.openxmlformats.org/officeDocument/2006/relationships/image" Target="../media/image47.png"/><Relationship Id="rId5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png"/><Relationship Id="rId4" Type="http://schemas.openxmlformats.org/officeDocument/2006/relationships/image" Target="../media/image49.png"/><Relationship Id="rId5" Type="http://schemas.openxmlformats.org/officeDocument/2006/relationships/image" Target="../media/image52.png"/><Relationship Id="rId6" Type="http://schemas.openxmlformats.org/officeDocument/2006/relationships/image" Target="../media/image6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3.png"/><Relationship Id="rId4" Type="http://schemas.openxmlformats.org/officeDocument/2006/relationships/image" Target="../media/image51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8.png"/><Relationship Id="rId8" Type="http://schemas.openxmlformats.org/officeDocument/2006/relationships/image" Target="../media/image5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9.png"/><Relationship Id="rId4" Type="http://schemas.openxmlformats.org/officeDocument/2006/relationships/image" Target="../media/image6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2.png"/><Relationship Id="rId4" Type="http://schemas.openxmlformats.org/officeDocument/2006/relationships/image" Target="../media/image68.png"/><Relationship Id="rId5" Type="http://schemas.openxmlformats.org/officeDocument/2006/relationships/image" Target="../media/image64.png"/><Relationship Id="rId6" Type="http://schemas.openxmlformats.org/officeDocument/2006/relationships/image" Target="../media/image7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comments" Target="../comments/comment6.xml"/><Relationship Id="rId4" Type="http://schemas.openxmlformats.org/officeDocument/2006/relationships/image" Target="../media/image67.png"/><Relationship Id="rId5" Type="http://schemas.openxmlformats.org/officeDocument/2006/relationships/image" Target="../media/image7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5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7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6.png"/><Relationship Id="rId6" Type="http://schemas.openxmlformats.org/officeDocument/2006/relationships/image" Target="../media/image7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7.png"/><Relationship Id="rId4" Type="http://schemas.openxmlformats.org/officeDocument/2006/relationships/image" Target="../media/image69.png"/><Relationship Id="rId5" Type="http://schemas.openxmlformats.org/officeDocument/2006/relationships/image" Target="../media/image83.png"/><Relationship Id="rId6" Type="http://schemas.openxmlformats.org/officeDocument/2006/relationships/image" Target="../media/image8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comments" Target="../comments/comment7.xml"/><Relationship Id="rId4" Type="http://schemas.openxmlformats.org/officeDocument/2006/relationships/image" Target="../media/image79.png"/><Relationship Id="rId5" Type="http://schemas.openxmlformats.org/officeDocument/2006/relationships/image" Target="../media/image81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7.png"/><Relationship Id="rId4" Type="http://schemas.openxmlformats.org/officeDocument/2006/relationships/image" Target="../media/image8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2.png"/><Relationship Id="rId4" Type="http://schemas.openxmlformats.org/officeDocument/2006/relationships/image" Target="../media/image9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6.png"/><Relationship Id="rId4" Type="http://schemas.openxmlformats.org/officeDocument/2006/relationships/image" Target="../media/image8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6.png"/><Relationship Id="rId4" Type="http://schemas.openxmlformats.org/officeDocument/2006/relationships/image" Target="../media/image9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3.png"/><Relationship Id="rId4" Type="http://schemas.openxmlformats.org/officeDocument/2006/relationships/image" Target="../media/image9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4.png"/><Relationship Id="rId4" Type="http://schemas.openxmlformats.org/officeDocument/2006/relationships/image" Target="../media/image9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Intermediate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Indexing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197250"/>
            <a:ext cx="3546825" cy="15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920975"/>
            <a:ext cx="1372150" cy="7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</a:t>
            </a:r>
            <a:r>
              <a:rPr lang="en"/>
              <a:t>element from a list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63" y="1321400"/>
            <a:ext cx="41814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175" y="1268963"/>
            <a:ext cx="3982325" cy="14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 rotWithShape="1">
          <a:blip r:embed="rId5">
            <a:alphaModFix/>
          </a:blip>
          <a:srcRect b="81747" l="0" r="0" t="0"/>
          <a:stretch/>
        </p:blipFill>
        <p:spPr>
          <a:xfrm>
            <a:off x="588500" y="2750000"/>
            <a:ext cx="2949700" cy="2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 rotWithShape="1">
          <a:blip r:embed="rId5">
            <a:alphaModFix/>
          </a:blip>
          <a:srcRect b="81747" l="0" r="0" t="0"/>
          <a:stretch/>
        </p:blipFill>
        <p:spPr>
          <a:xfrm>
            <a:off x="4572000" y="2750000"/>
            <a:ext cx="2949700" cy="2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 a list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5375"/>
            <a:ext cx="4294975" cy="22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835125"/>
            <a:ext cx="2631475" cy="54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375650"/>
            <a:ext cx="3317750" cy="2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240450"/>
            <a:ext cx="1824950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Methods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00" y="1155050"/>
            <a:ext cx="6236626" cy="33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43325" y="1440475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2</a:t>
            </a:r>
            <a:r>
              <a:rPr lang="en"/>
              <a:t>nd</a:t>
            </a:r>
            <a:r>
              <a:rPr lang="en"/>
              <a:t> Topic</a:t>
            </a:r>
            <a:endParaRPr/>
          </a:p>
        </p:txBody>
      </p:sp>
      <p:sp>
        <p:nvSpPr>
          <p:cNvPr id="155" name="Google Shape;155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Tuple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55975" y="1138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Tuple is similar to a list. It can store any </a:t>
            </a:r>
            <a:r>
              <a:rPr lang="en"/>
              <a:t>data type</a:t>
            </a:r>
            <a:r>
              <a:rPr lang="en"/>
              <a:t> but it can’t be mutated - the elements inside can’t be changed, 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3426425"/>
            <a:ext cx="2038350" cy="62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27"/>
          <p:cNvGrpSpPr/>
          <p:nvPr/>
        </p:nvGrpSpPr>
        <p:grpSpPr>
          <a:xfrm>
            <a:off x="311688" y="1959375"/>
            <a:ext cx="7305675" cy="1333500"/>
            <a:chOff x="601513" y="2030125"/>
            <a:chExt cx="7305675" cy="1333500"/>
          </a:xfrm>
        </p:grpSpPr>
        <p:pic>
          <p:nvPicPr>
            <p:cNvPr id="164" name="Google Shape;164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1513" y="2030125"/>
              <a:ext cx="7305675" cy="133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7"/>
            <p:cNvSpPr/>
            <p:nvPr/>
          </p:nvSpPr>
          <p:spPr>
            <a:xfrm>
              <a:off x="601525" y="2030125"/>
              <a:ext cx="867000" cy="62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Tuple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5325"/>
            <a:ext cx="25527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 b="0" l="0" r="0" t="25200"/>
          <a:stretch/>
        </p:blipFill>
        <p:spPr>
          <a:xfrm>
            <a:off x="364425" y="3035500"/>
            <a:ext cx="1949100" cy="2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Tuple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25" y="1927925"/>
            <a:ext cx="142107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134538"/>
            <a:ext cx="27622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213" y="2302900"/>
            <a:ext cx="19526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63" y="3501750"/>
            <a:ext cx="1905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Concatenation of Tuples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93700"/>
            <a:ext cx="38195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800" y="2160550"/>
            <a:ext cx="28003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00875" y="1482925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3</a:t>
            </a:r>
            <a:r>
              <a:rPr lang="en"/>
              <a:t>rd</a:t>
            </a:r>
            <a:r>
              <a:rPr lang="en"/>
              <a:t> Topic</a:t>
            </a:r>
            <a:endParaRPr/>
          </a:p>
        </p:txBody>
      </p:sp>
      <p:sp>
        <p:nvSpPr>
          <p:cNvPr id="194" name="Google Shape;194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Sets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topics are we </a:t>
            </a:r>
            <a:r>
              <a:rPr lang="en"/>
              <a:t>going to look into</a:t>
            </a:r>
            <a:r>
              <a:rPr lang="en"/>
              <a:t>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Dictionaries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Recursion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675" y="1017450"/>
            <a:ext cx="3302250" cy="21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Sets are an unordered and unindexed collection of data type that are iterable, mutable and have no duplicate elements. 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125" y="2338200"/>
            <a:ext cx="142107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350" y="2214563"/>
            <a:ext cx="32766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311700" y="1938000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duplicate (If Integers will order in ascending)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013" y="3468125"/>
            <a:ext cx="42957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0100" y="3494050"/>
            <a:ext cx="17430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7">
            <a:alphaModFix/>
          </a:blip>
          <a:srcRect b="0" l="0" r="10554" t="0"/>
          <a:stretch/>
        </p:blipFill>
        <p:spPr>
          <a:xfrm>
            <a:off x="4980100" y="3782200"/>
            <a:ext cx="174307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311700" y="3093850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Unordered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33"/>
          <p:cNvGrpSpPr/>
          <p:nvPr/>
        </p:nvGrpSpPr>
        <p:grpSpPr>
          <a:xfrm>
            <a:off x="354138" y="1025788"/>
            <a:ext cx="6219825" cy="1114425"/>
            <a:chOff x="3692938" y="2518588"/>
            <a:chExt cx="6219825" cy="1114425"/>
          </a:xfrm>
        </p:grpSpPr>
        <p:pic>
          <p:nvPicPr>
            <p:cNvPr id="213" name="Google Shape;213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92938" y="2518588"/>
              <a:ext cx="6219825" cy="1114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33"/>
            <p:cNvSpPr/>
            <p:nvPr/>
          </p:nvSpPr>
          <p:spPr>
            <a:xfrm>
              <a:off x="3729825" y="2518600"/>
              <a:ext cx="712500" cy="269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33"/>
          <p:cNvSpPr txBox="1"/>
          <p:nvPr/>
        </p:nvSpPr>
        <p:spPr>
          <a:xfrm>
            <a:off x="354150" y="556213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Unindexed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750" y="2827775"/>
            <a:ext cx="6096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/>
        </p:nvSpPr>
        <p:spPr>
          <a:xfrm>
            <a:off x="354150" y="2298800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Iterable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138" y="2827763"/>
            <a:ext cx="45243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set</a:t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50" y="1104900"/>
            <a:ext cx="33813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50" y="2571750"/>
            <a:ext cx="70294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element to a set</a:t>
            </a: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61436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74800"/>
            <a:ext cx="23622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 rotWithShape="1">
          <a:blip r:embed="rId5">
            <a:alphaModFix/>
          </a:blip>
          <a:srcRect b="0" l="0" r="0" t="35039"/>
          <a:stretch/>
        </p:blipFill>
        <p:spPr>
          <a:xfrm>
            <a:off x="4024825" y="2571750"/>
            <a:ext cx="2609850" cy="5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 set</a:t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38100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22450"/>
            <a:ext cx="26384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 rotWithShape="1">
          <a:blip r:embed="rId5">
            <a:alphaModFix/>
          </a:blip>
          <a:srcRect b="19185" l="0" r="0" t="0"/>
          <a:stretch/>
        </p:blipFill>
        <p:spPr>
          <a:xfrm>
            <a:off x="5716125" y="1251025"/>
            <a:ext cx="2914650" cy="9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1150" y="3398700"/>
            <a:ext cx="116205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elements from a set</a:t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31908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55700"/>
            <a:ext cx="68008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389175"/>
            <a:ext cx="17621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2600" y="2712900"/>
            <a:ext cx="14287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4325" y="3608250"/>
            <a:ext cx="8191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 rotWithShape="1">
          <a:blip r:embed="rId8">
            <a:alphaModFix/>
          </a:blip>
          <a:srcRect b="66520" l="0" r="0" t="0"/>
          <a:stretch/>
        </p:blipFill>
        <p:spPr>
          <a:xfrm>
            <a:off x="3828050" y="1062075"/>
            <a:ext cx="1905000" cy="3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between lists, tuples and sets</a:t>
            </a:r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50" y="1017450"/>
            <a:ext cx="7085125" cy="15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550" y="2519725"/>
            <a:ext cx="2525199" cy="231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322100" y="14475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4</a:t>
            </a:r>
            <a:r>
              <a:rPr lang="en"/>
              <a:t>th</a:t>
            </a:r>
            <a:r>
              <a:rPr lang="en"/>
              <a:t> Topic</a:t>
            </a:r>
            <a:endParaRPr/>
          </a:p>
        </p:txBody>
      </p:sp>
      <p:sp>
        <p:nvSpPr>
          <p:cNvPr id="266" name="Google Shape;266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Dictionaries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Dictionary 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an ordered collection of data values, used to store data values like a map. Unlike other Data Types that hold only a single value as an element, Dictionary holds </a:t>
            </a: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key:</a:t>
            </a: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pair.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Dictionary</a:t>
            </a:r>
            <a:endParaRPr/>
          </a:p>
        </p:txBody>
      </p:sp>
      <p:pic>
        <p:nvPicPr>
          <p:cNvPr id="278" name="Google Shape;2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36195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79600"/>
            <a:ext cx="4556625" cy="3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9625" y="1169850"/>
            <a:ext cx="3362839" cy="14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2725" y="2609975"/>
            <a:ext cx="473392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43325" y="1426325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1</a:t>
            </a:r>
            <a:r>
              <a:rPr lang="en"/>
              <a:t>st Topic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List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800" y="1638300"/>
            <a:ext cx="54864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559" y="3505200"/>
            <a:ext cx="8032876" cy="354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element to a Dictionary</a:t>
            </a:r>
            <a:endParaRPr/>
          </a:p>
        </p:txBody>
      </p:sp>
      <p:pic>
        <p:nvPicPr>
          <p:cNvPr id="295" name="Google Shape;2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44577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12950"/>
            <a:ext cx="44196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2500" y="1169850"/>
            <a:ext cx="35718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751125"/>
            <a:ext cx="42386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 Dictionary</a:t>
            </a:r>
            <a:endParaRPr/>
          </a:p>
        </p:txBody>
      </p:sp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75" y="1466350"/>
            <a:ext cx="42862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475" y="3530763"/>
            <a:ext cx="9906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1525" y="1319200"/>
            <a:ext cx="54864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1350" y="3228675"/>
            <a:ext cx="95874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elements from a Dictionary</a:t>
            </a:r>
            <a:endParaRPr/>
          </a:p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88" y="1638300"/>
            <a:ext cx="433387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725" y="1450875"/>
            <a:ext cx="321945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7300" y="3859788"/>
            <a:ext cx="58483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6200" y="3653013"/>
            <a:ext cx="59055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50400" y="14475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5</a:t>
            </a:r>
            <a:r>
              <a:rPr lang="en"/>
              <a:t>th Topic</a:t>
            </a:r>
            <a:endParaRPr/>
          </a:p>
        </p:txBody>
      </p:sp>
      <p:sp>
        <p:nvSpPr>
          <p:cNvPr id="324" name="Google Shape;324;p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Exception Handling</a:t>
            </a:r>
            <a:endParaRPr sz="3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difference between Syntax Error and Exceptions </a:t>
            </a:r>
            <a:endParaRPr sz="2400"/>
          </a:p>
        </p:txBody>
      </p:sp>
      <p:pic>
        <p:nvPicPr>
          <p:cNvPr id="330" name="Google Shape;33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69850"/>
            <a:ext cx="26574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31925"/>
            <a:ext cx="82200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5175" y="1371600"/>
            <a:ext cx="16954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7997" y="2571747"/>
            <a:ext cx="5518925" cy="17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7344"/>
            <a:ext cx="9144000" cy="335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 all</a:t>
            </a:r>
            <a:endParaRPr/>
          </a:p>
        </p:txBody>
      </p:sp>
      <p:pic>
        <p:nvPicPr>
          <p:cNvPr id="344" name="Google Shape;34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25" y="2513000"/>
            <a:ext cx="17526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63" y="1293438"/>
            <a:ext cx="39528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 specific error</a:t>
            </a:r>
            <a:endParaRPr/>
          </a:p>
        </p:txBody>
      </p:sp>
      <p:pic>
        <p:nvPicPr>
          <p:cNvPr id="351" name="Google Shape;3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125" y="678713"/>
            <a:ext cx="25527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25" y="1391875"/>
            <a:ext cx="82010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exception</a:t>
            </a:r>
            <a:endParaRPr/>
          </a:p>
        </p:txBody>
      </p:sp>
      <p:pic>
        <p:nvPicPr>
          <p:cNvPr id="358" name="Google Shape;35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600" y="2270350"/>
            <a:ext cx="30099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75" y="1478900"/>
            <a:ext cx="40386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Lists are dynamic sized arrays. A single list can contain datatypes  like Integers, Strings, Objects.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300" y="1642850"/>
            <a:ext cx="3274450" cy="32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</a:t>
            </a:r>
            <a:endParaRPr/>
          </a:p>
        </p:txBody>
      </p:sp>
      <p:pic>
        <p:nvPicPr>
          <p:cNvPr id="365" name="Google Shape;36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838" y="2200275"/>
            <a:ext cx="26003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800" y="1247775"/>
            <a:ext cx="57912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type="title"/>
          </p:nvPr>
        </p:nvSpPr>
        <p:spPr>
          <a:xfrm>
            <a:off x="244275" y="1454625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6</a:t>
            </a:r>
            <a:r>
              <a:rPr lang="en"/>
              <a:t>th Topic</a:t>
            </a:r>
            <a:endParaRPr/>
          </a:p>
        </p:txBody>
      </p:sp>
      <p:sp>
        <p:nvSpPr>
          <p:cNvPr id="372" name="Google Shape;372;p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Recursion</a:t>
            </a:r>
            <a:endParaRPr sz="3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" name="Google Shape;377;p54"/>
          <p:cNvGraphicFramePr/>
          <p:nvPr/>
        </p:nvGraphicFramePr>
        <p:xfrm>
          <a:off x="471150" y="17574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{D8B03023-23C2-476A-BE94-FA78F96E7EFB}</a:tableStyleId>
              </a:tblPr>
              <a:tblGrid>
                <a:gridCol w="2306150"/>
                <a:gridCol w="2306150"/>
                <a:gridCol w="2306150"/>
              </a:tblGrid>
              <a:tr h="38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function(n)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2732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27323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732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27323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27323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factorial(5)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2732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323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* </a:t>
                      </a:r>
                      <a:r>
                        <a:rPr lang="en"/>
                        <a:t>factorial(4)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732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27323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* 24 = 120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27323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factorial(4)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2732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* </a:t>
                      </a:r>
                      <a:r>
                        <a:rPr lang="en"/>
                        <a:t>factorial(3)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732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* 6 = 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factorial(3)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2732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* </a:t>
                      </a:r>
                      <a:r>
                        <a:rPr lang="en"/>
                        <a:t>factorial</a:t>
                      </a:r>
                      <a:r>
                        <a:rPr lang="en"/>
                        <a:t>(2)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732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* 2 = 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factorial(2)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2732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</a:t>
                      </a:r>
                      <a:r>
                        <a:rPr lang="en"/>
                        <a:t>* factorial(1)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732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* 1 =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factorial(1)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2732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* </a:t>
                      </a:r>
                      <a:r>
                        <a:rPr lang="en"/>
                        <a:t>factorial</a:t>
                      </a:r>
                      <a:r>
                        <a:rPr lang="en"/>
                        <a:t>(0)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732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* 1 =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factorial(0)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2732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732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78" name="Google Shape;37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763" y="243175"/>
            <a:ext cx="38195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531427" cy="1452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50" y="3040363"/>
            <a:ext cx="687705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113" y="391350"/>
            <a:ext cx="49244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List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57531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52175"/>
            <a:ext cx="43910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0050" y="3347150"/>
            <a:ext cx="11430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0925" y="2305050"/>
            <a:ext cx="17240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size of the list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450"/>
            <a:ext cx="55816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42050"/>
            <a:ext cx="10191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element to a list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450"/>
            <a:ext cx="2320175" cy="25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535400"/>
            <a:ext cx="2362625" cy="9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7000" y="1017450"/>
            <a:ext cx="2635150" cy="22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48" y="440400"/>
            <a:ext cx="3861600" cy="20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8600" y="440400"/>
            <a:ext cx="3930200" cy="19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200" y="2796550"/>
            <a:ext cx="1736200" cy="7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9625" y="2796550"/>
            <a:ext cx="2276575" cy="4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to an element in the list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25" y="1017449"/>
            <a:ext cx="3380475" cy="31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 rotWithShape="1">
          <a:blip r:embed="rId4">
            <a:alphaModFix/>
          </a:blip>
          <a:srcRect b="24992" l="0" r="0" t="0"/>
          <a:stretch/>
        </p:blipFill>
        <p:spPr>
          <a:xfrm>
            <a:off x="4433700" y="1017450"/>
            <a:ext cx="2323825" cy="17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