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4" r:id="rId6"/>
    <p:sldId id="260" r:id="rId7"/>
    <p:sldId id="263" r:id="rId8"/>
    <p:sldId id="265"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9BD2936-B74C-7E42-BD9E-8A5398EC141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03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147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65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0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336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EBCA6-C31C-A842-B844-70B6E1E54F28}" type="datetimeFigureOut">
              <a:rPr lang="en-US" smtClean="0"/>
              <a:t>6/15/19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D2936-B74C-7E42-BD9E-8A5398EC141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819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1EBCA6-C31C-A842-B844-70B6E1E54F28}" type="datetimeFigureOut">
              <a:rPr lang="en-US" smtClean="0"/>
              <a:t>6/15/19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D2936-B74C-7E42-BD9E-8A5398EC141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20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1EBCA6-C31C-A842-B844-70B6E1E54F28}" type="datetimeFigureOut">
              <a:rPr lang="en-US" smtClean="0"/>
              <a:t>6/15/19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D2936-B74C-7E42-BD9E-8A5398EC141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46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EBCA6-C31C-A842-B844-70B6E1E54F28}" type="datetimeFigureOut">
              <a:rPr lang="en-US" smtClean="0"/>
              <a:t>6/15/19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D2936-B74C-7E42-BD9E-8A5398EC141A}" type="slidenum">
              <a:rPr lang="en-US" smtClean="0"/>
              <a:t>‹#›</a:t>
            </a:fld>
            <a:endParaRPr lang="en-US"/>
          </a:p>
        </p:txBody>
      </p:sp>
    </p:spTree>
    <p:extLst>
      <p:ext uri="{BB962C8B-B14F-4D97-AF65-F5344CB8AC3E}">
        <p14:creationId xmlns:p14="http://schemas.microsoft.com/office/powerpoint/2010/main" val="42064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EBCA6-C31C-A842-B844-70B6E1E54F28}" type="datetimeFigureOut">
              <a:rPr lang="en-US" smtClean="0"/>
              <a:t>6/15/19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D2936-B74C-7E42-BD9E-8A5398EC141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53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21EBCA6-C31C-A842-B844-70B6E1E54F28}" type="datetimeFigureOut">
              <a:rPr lang="en-US" smtClean="0"/>
              <a:t>6/15/19</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89BD2936-B74C-7E42-BD9E-8A5398EC141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430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1EBCA6-C31C-A842-B844-70B6E1E54F28}" type="datetimeFigureOut">
              <a:rPr lang="en-US" smtClean="0"/>
              <a:t>6/15/19</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BD2936-B74C-7E42-BD9E-8A5398EC141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46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493105" y="802299"/>
            <a:ext cx="8561747" cy="2249994"/>
          </a:xfrm>
        </p:spPr>
        <p:txBody>
          <a:bodyPr>
            <a:normAutofit fontScale="90000"/>
          </a:bodyPr>
          <a:lstStyle/>
          <a:p>
            <a:pPr algn="ctr"/>
            <a:r>
              <a:rPr lang="en-US" sz="4000" b="1" dirty="0"/>
              <a:t>Abbulu - Capstone Project </a:t>
            </a:r>
            <a:br>
              <a:rPr lang="en-US" sz="4000" b="1" dirty="0"/>
            </a:br>
            <a:br>
              <a:rPr lang="en-US" sz="4000" b="1" dirty="0"/>
            </a:br>
            <a:r>
              <a:rPr lang="en-US" sz="3100" b="1" dirty="0"/>
              <a:t>The Battle of Neighborhoods </a:t>
            </a:r>
            <a:br>
              <a:rPr lang="en-US" sz="3100" b="1" dirty="0"/>
            </a:br>
            <a:br>
              <a:rPr lang="en-US" sz="3100" b="1" dirty="0"/>
            </a:br>
            <a:r>
              <a:rPr lang="en-US" sz="2700" b="1" dirty="0"/>
              <a:t>Final Presentation</a:t>
            </a:r>
            <a:endParaRPr lang="en-US" dirty="0"/>
          </a:p>
        </p:txBody>
      </p:sp>
    </p:spTree>
    <p:extLst>
      <p:ext uri="{BB962C8B-B14F-4D97-AF65-F5344CB8AC3E}">
        <p14:creationId xmlns:p14="http://schemas.microsoft.com/office/powerpoint/2010/main" val="257483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Conclusion</a:t>
            </a:r>
            <a:br>
              <a:rPr lang="en-US" dirty="0"/>
            </a:br>
            <a:r>
              <a:rPr lang="en-US" sz="1800" dirty="0"/>
              <a:t> </a:t>
            </a:r>
            <a:br>
              <a:rPr lang="en-US" sz="1800" dirty="0"/>
            </a:br>
            <a:r>
              <a:rPr lang="en-US" sz="1800" dirty="0"/>
              <a:t>The clustering analysis shows, San Francisco and Seattle have some similar neighborhoods. By comparing the top venues in each of the similar neighborhoods, </a:t>
            </a:r>
            <a:r>
              <a:rPr lang="en-US" sz="1800"/>
              <a:t>it helps </a:t>
            </a:r>
            <a:r>
              <a:rPr lang="en-US" sz="1800" dirty="0"/>
              <a:t>one to chose a city and neighborhood that fits their choice.</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spTree>
    <p:extLst>
      <p:ext uri="{BB962C8B-B14F-4D97-AF65-F5344CB8AC3E}">
        <p14:creationId xmlns:p14="http://schemas.microsoft.com/office/powerpoint/2010/main" val="152131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4684103"/>
          </a:xfrm>
        </p:spPr>
        <p:txBody>
          <a:bodyPr>
            <a:noAutofit/>
          </a:bodyPr>
          <a:lstStyle/>
          <a:p>
            <a:pPr lvl="0"/>
            <a:r>
              <a:rPr lang="en-US" sz="2400" b="1" dirty="0"/>
              <a:t>Introduction</a:t>
            </a:r>
            <a:r>
              <a:rPr lang="en-US" sz="2400" dirty="0"/>
              <a:t> / </a:t>
            </a:r>
            <a:r>
              <a:rPr lang="en-US" sz="2400" b="1" dirty="0"/>
              <a:t>Business Problem</a:t>
            </a:r>
            <a:r>
              <a:rPr lang="en-US" sz="1800" dirty="0"/>
              <a:t> </a:t>
            </a:r>
            <a:br>
              <a:rPr lang="en-US" sz="1800" dirty="0"/>
            </a:br>
            <a:br>
              <a:rPr lang="en-US" sz="1800" dirty="0"/>
            </a:br>
            <a:r>
              <a:rPr lang="en-US" sz="1800" dirty="0"/>
              <a:t>When someone wants to move to a new city, they would like to know what the place can offer in terms of variety of Coffee shops, Restaurants, Entertainment places, Parks, etc. With that information in hand, an individual would be able to make an informed decision on which city and neighborhood to move and live there. </a:t>
            </a:r>
            <a:br>
              <a:rPr lang="en-US" sz="1800" dirty="0"/>
            </a:br>
            <a:r>
              <a:rPr lang="en-US" sz="1800" dirty="0"/>
              <a:t> </a:t>
            </a:r>
            <a:br>
              <a:rPr lang="en-US" sz="1800" dirty="0"/>
            </a:br>
            <a:r>
              <a:rPr lang="en-US" sz="1800" dirty="0"/>
              <a:t>For this project, I chose to compare two cities, namely San Francisco and Seattle and their neighborhoods.</a:t>
            </a:r>
            <a:br>
              <a:rPr lang="en-US" sz="1800" dirty="0"/>
            </a:br>
            <a:r>
              <a:rPr lang="en-US" sz="1800" dirty="0"/>
              <a:t> </a:t>
            </a:r>
            <a:br>
              <a:rPr lang="en-US" sz="1800" dirty="0"/>
            </a:br>
            <a:r>
              <a:rPr lang="en-US" sz="1800" dirty="0"/>
              <a:t>I believe there are three groups that would benefit from this work.</a:t>
            </a:r>
            <a:br>
              <a:rPr lang="en-US" sz="1800" dirty="0"/>
            </a:br>
            <a:r>
              <a:rPr lang="en-US" sz="1800" dirty="0"/>
              <a:t>1. College students, after graduation, make a decision on which city to move for work. </a:t>
            </a:r>
            <a:br>
              <a:rPr lang="en-US" sz="1800" dirty="0"/>
            </a:br>
            <a:r>
              <a:rPr lang="en-US" sz="1800" dirty="0"/>
              <a:t>2. Mid-career professionals, who want to move to a new city for better job opportunities. </a:t>
            </a:r>
            <a:br>
              <a:rPr lang="en-US" sz="1800" dirty="0"/>
            </a:br>
            <a:r>
              <a:rPr lang="en-US" sz="1800" dirty="0"/>
              <a:t>3. Immigrants who would like to compare cities to relocate to emigrate.</a:t>
            </a:r>
            <a:br>
              <a:rPr lang="en-US" sz="1400" dirty="0"/>
            </a:br>
            <a:endParaRPr lang="en-US" sz="1400" dirty="0"/>
          </a:p>
        </p:txBody>
      </p:sp>
    </p:spTree>
    <p:extLst>
      <p:ext uri="{BB962C8B-B14F-4D97-AF65-F5344CB8AC3E}">
        <p14:creationId xmlns:p14="http://schemas.microsoft.com/office/powerpoint/2010/main" val="79450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Data</a:t>
            </a:r>
            <a:br>
              <a:rPr lang="en-US" dirty="0"/>
            </a:br>
            <a:r>
              <a:rPr lang="en-US" sz="1800" dirty="0"/>
              <a:t> </a:t>
            </a:r>
            <a:r>
              <a:rPr lang="en-US" sz="1800" dirty="0">
                <a:latin typeface="Candara" panose="020E0502030303020204" pitchFamily="34" charset="0"/>
              </a:rPr>
              <a:t>I’ll need a list of neighborhoods in San Francisco and Seattle. I’ve used Wikipedia’s neighborhood data for these two cities and then gather geospatial details i.e. latitude and longitude using geolocator. </a:t>
            </a:r>
            <a:br>
              <a:rPr lang="en-US" sz="1800" dirty="0">
                <a:latin typeface="Candara" panose="020E0502030303020204" pitchFamily="34" charset="0"/>
              </a:rPr>
            </a:br>
            <a:br>
              <a:rPr lang="en-US" sz="1800" dirty="0"/>
            </a:br>
            <a:r>
              <a:rPr lang="en-US" sz="1800" dirty="0"/>
              <a:t>San Francisco Neighborhoods:  </a:t>
            </a:r>
            <a:br>
              <a:rPr lang="en-US" sz="1800" dirty="0"/>
            </a:br>
            <a:r>
              <a:rPr lang="en-US" sz="1800" dirty="0"/>
              <a:t>https://</a:t>
            </a:r>
            <a:r>
              <a:rPr lang="en-US" sz="1800" dirty="0" err="1"/>
              <a:t>en.wikipedia.org</a:t>
            </a:r>
            <a:r>
              <a:rPr lang="en-US" sz="1800" dirty="0"/>
              <a:t>/wiki/</a:t>
            </a:r>
            <a:r>
              <a:rPr lang="en-US" sz="1800" dirty="0" err="1"/>
              <a:t>List_of_neighborhoods_in_San_Francisco</a:t>
            </a:r>
            <a:br>
              <a:rPr lang="en-US" sz="1800" dirty="0"/>
            </a:br>
            <a:br>
              <a:rPr lang="en-US" sz="1800" dirty="0"/>
            </a:br>
            <a:r>
              <a:rPr lang="en-US" sz="1800" dirty="0"/>
              <a:t>Seattle Neighborhoods:</a:t>
            </a:r>
            <a:br>
              <a:rPr lang="en-US" sz="1800" dirty="0"/>
            </a:br>
            <a:r>
              <a:rPr lang="en-US" sz="1800" dirty="0"/>
              <a:t>https://</a:t>
            </a:r>
            <a:r>
              <a:rPr lang="en-US" sz="1800" dirty="0" err="1"/>
              <a:t>en.wikipedia.org</a:t>
            </a:r>
            <a:r>
              <a:rPr lang="en-US" sz="1800" dirty="0"/>
              <a:t>/wiki/</a:t>
            </a:r>
            <a:r>
              <a:rPr lang="en-US" sz="1800" dirty="0" err="1"/>
              <a:t>List_of_neighborhoods_in_Seattle</a:t>
            </a:r>
            <a:br>
              <a:rPr lang="en-US" sz="1800" dirty="0"/>
            </a:br>
            <a:br>
              <a:rPr lang="en-US" sz="1800" dirty="0"/>
            </a:br>
            <a:r>
              <a:rPr lang="en-US" sz="1800" b="1" dirty="0"/>
              <a:t>Example data for San Francisco</a:t>
            </a:r>
            <a:br>
              <a:rPr lang="en-US" sz="1800" dirty="0"/>
            </a:br>
            <a:r>
              <a:rPr lang="en-US" sz="1800" dirty="0"/>
              <a:t>Neighborhood      Latitude            	Longitude</a:t>
            </a:r>
            <a:br>
              <a:rPr lang="en-US" sz="1800" dirty="0"/>
            </a:br>
            <a:r>
              <a:rPr lang="en-US" sz="1800" dirty="0"/>
              <a:t>Presidio		37.7987456 	-122.464588924107	</a:t>
            </a:r>
            <a:br>
              <a:rPr lang="en-US" sz="1800" dirty="0"/>
            </a:br>
            <a:br>
              <a:rPr lang="en-US" sz="1800" dirty="0"/>
            </a:br>
            <a:r>
              <a:rPr lang="en-US" sz="1800" b="1" dirty="0"/>
              <a:t>Example data for Seattle</a:t>
            </a:r>
            <a:br>
              <a:rPr lang="en-US" sz="1800" dirty="0"/>
            </a:br>
            <a:r>
              <a:rPr lang="en-US" sz="1800" dirty="0"/>
              <a:t>Neighborhood       Latitude            	Longitude</a:t>
            </a:r>
            <a:br>
              <a:rPr lang="en-US" sz="1800" dirty="0"/>
            </a:br>
            <a:r>
              <a:rPr lang="en-US" sz="1800" dirty="0"/>
              <a:t>Westlake		47.6328217 	-122.341842560126</a:t>
            </a:r>
            <a:br>
              <a:rPr lang="en-US" sz="1800" dirty="0"/>
            </a:br>
            <a:endParaRPr lang="en-US" sz="1400" dirty="0"/>
          </a:p>
        </p:txBody>
      </p:sp>
    </p:spTree>
    <p:extLst>
      <p:ext uri="{BB962C8B-B14F-4D97-AF65-F5344CB8AC3E}">
        <p14:creationId xmlns:p14="http://schemas.microsoft.com/office/powerpoint/2010/main" val="418570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Methodology</a:t>
            </a:r>
            <a:br>
              <a:rPr lang="en-US" dirty="0"/>
            </a:br>
            <a:r>
              <a:rPr lang="en-US" sz="1800" dirty="0"/>
              <a:t> </a:t>
            </a:r>
            <a:br>
              <a:rPr lang="en-US" sz="1800" dirty="0"/>
            </a:br>
            <a:r>
              <a:rPr lang="en-US" sz="1800" dirty="0"/>
              <a:t>1. Create </a:t>
            </a:r>
            <a:r>
              <a:rPr lang="en-US" sz="1800" dirty="0" err="1"/>
              <a:t>dataframes</a:t>
            </a:r>
            <a:r>
              <a:rPr lang="en-US" sz="1800" dirty="0"/>
              <a:t> with all neighborhoods for San Francisco and Seattle. </a:t>
            </a:r>
            <a:br>
              <a:rPr lang="en-US" sz="1800" dirty="0"/>
            </a:br>
            <a:r>
              <a:rPr lang="en-US" sz="1800" dirty="0"/>
              <a:t>2. Use Geolocator to get latitude and longitude for each of the neighborhoods.</a:t>
            </a:r>
            <a:br>
              <a:rPr lang="en-US" sz="1800" dirty="0"/>
            </a:br>
            <a:r>
              <a:rPr lang="en-US" sz="1800" dirty="0"/>
              <a:t>3. Create a map of San Francisco and Seattle showing the neighborhoods.</a:t>
            </a:r>
            <a:br>
              <a:rPr lang="en-US" sz="1800" dirty="0"/>
            </a:br>
            <a:r>
              <a:rPr lang="en-US" sz="1800" dirty="0"/>
              <a:t>4. Use Four Square API to,</a:t>
            </a:r>
            <a:br>
              <a:rPr lang="en-US" sz="1800" dirty="0"/>
            </a:br>
            <a:r>
              <a:rPr lang="en-US" sz="1800" dirty="0"/>
              <a:t>    a. get all venues within a 500 meter radius.</a:t>
            </a:r>
            <a:br>
              <a:rPr lang="en-US" sz="1800" dirty="0"/>
            </a:br>
            <a:r>
              <a:rPr lang="en-US" sz="1800" dirty="0"/>
              <a:t>    b. get category of each venue.</a:t>
            </a:r>
            <a:br>
              <a:rPr lang="en-US" sz="1800" dirty="0"/>
            </a:br>
            <a:r>
              <a:rPr lang="en-US" sz="1800" dirty="0"/>
              <a:t>    c. get venues details </a:t>
            </a:r>
            <a:br>
              <a:rPr lang="en-US" sz="1800" dirty="0"/>
            </a:br>
            <a:r>
              <a:rPr lang="en-US" sz="1800" dirty="0"/>
              <a:t>    d. get count of venues for each neighborhood</a:t>
            </a:r>
            <a:br>
              <a:rPr lang="en-US" sz="1800" dirty="0"/>
            </a:br>
            <a:r>
              <a:rPr lang="en-US" sz="1800" dirty="0"/>
              <a:t>5. Get top 5 most and top 10 venues in each neighborhood</a:t>
            </a:r>
            <a:br>
              <a:rPr lang="en-US" sz="1800" dirty="0"/>
            </a:br>
            <a:r>
              <a:rPr lang="en-US" sz="1800" dirty="0"/>
              <a:t>6. Create clusters of neighborhoods</a:t>
            </a:r>
            <a:br>
              <a:rPr lang="en-US" sz="1800" dirty="0"/>
            </a:br>
            <a:r>
              <a:rPr lang="en-US" sz="1800" dirty="0"/>
              <a:t>    a. use “one hot encoding” to prepare data for cluster creation</a:t>
            </a:r>
            <a:br>
              <a:rPr lang="en-US" sz="1800" dirty="0"/>
            </a:br>
            <a:r>
              <a:rPr lang="en-US" sz="1800" dirty="0"/>
              <a:t>    b. aggregate each venue by neighborhood and by taking the mean of the  </a:t>
            </a:r>
            <a:br>
              <a:rPr lang="en-US" sz="1800" dirty="0"/>
            </a:br>
            <a:r>
              <a:rPr lang="en-US" sz="1800" dirty="0"/>
              <a:t>        frequency of occurrence of each category.</a:t>
            </a:r>
            <a:br>
              <a:rPr lang="en-US" sz="1800" dirty="0"/>
            </a:br>
            <a:r>
              <a:rPr lang="en-US" sz="1800" dirty="0"/>
              <a:t>    c. model using k-means to cluster the neighborhood into 5 clusters.</a:t>
            </a:r>
            <a:br>
              <a:rPr lang="en-US" sz="1800" dirty="0"/>
            </a:br>
            <a:r>
              <a:rPr lang="en-US" sz="1800" dirty="0"/>
              <a:t>7. Create dataframe that combines the cluster data as well as the top 10 venues for each neighborhood.</a:t>
            </a:r>
            <a:br>
              <a:rPr lang="en-US" sz="1800" dirty="0"/>
            </a:br>
            <a:r>
              <a:rPr lang="en-US" sz="1800" dirty="0"/>
              <a:t>8. Examine each cluster and determine the discriminating venue categories that distinguish each cluster. </a:t>
            </a:r>
            <a:endParaRPr lang="en-US" sz="1400" dirty="0"/>
          </a:p>
        </p:txBody>
      </p:sp>
    </p:spTree>
    <p:extLst>
      <p:ext uri="{BB962C8B-B14F-4D97-AF65-F5344CB8AC3E}">
        <p14:creationId xmlns:p14="http://schemas.microsoft.com/office/powerpoint/2010/main" val="31727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Results</a:t>
            </a:r>
            <a:br>
              <a:rPr lang="en-US" sz="2400" b="1" dirty="0"/>
            </a:br>
            <a:r>
              <a:rPr lang="en-US" sz="1800" b="1" dirty="0"/>
              <a:t>San Francisco – Neighborhood clusters</a:t>
            </a:r>
            <a:br>
              <a:rPr lang="en-US" dirty="0"/>
            </a:br>
            <a:r>
              <a:rPr lang="en-US" sz="1800" dirty="0"/>
              <a:t> </a:t>
            </a:r>
            <a:br>
              <a:rPr lang="en-US" sz="1800" dirty="0"/>
            </a:br>
            <a:r>
              <a:rPr lang="en-US" sz="1800" dirty="0"/>
              <a:t>San Francisco has 5 clusters of neighborhoods</a:t>
            </a:r>
            <a:br>
              <a:rPr lang="en-US" sz="1800" dirty="0"/>
            </a:br>
            <a:r>
              <a:rPr lang="en-US" sz="1800" dirty="0"/>
              <a:t>Cluster 1: Consists of 25 neighborhoods</a:t>
            </a:r>
            <a:br>
              <a:rPr lang="en-US" sz="1800" dirty="0"/>
            </a:br>
            <a:r>
              <a:rPr lang="en-US" sz="1800" dirty="0"/>
              <a:t>Cluster 2: Consists of 6 neighborhoods</a:t>
            </a:r>
            <a:br>
              <a:rPr lang="en-US" sz="1800" dirty="0"/>
            </a:br>
            <a:r>
              <a:rPr lang="en-US" sz="1800" dirty="0"/>
              <a:t>Cluster 3: Consists of 1 neighborhood</a:t>
            </a:r>
            <a:br>
              <a:rPr lang="en-US" sz="1800" dirty="0"/>
            </a:br>
            <a:r>
              <a:rPr lang="en-US" sz="1800" dirty="0"/>
              <a:t>Cluster 4: Consists of 3 neighborhoods</a:t>
            </a:r>
            <a:br>
              <a:rPr lang="en-US" sz="1800" dirty="0"/>
            </a:br>
            <a:r>
              <a:rPr lang="en-US" sz="1800" dirty="0"/>
              <a:t>Cluster 5: Consists of 1 neighborhood</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spTree>
    <p:extLst>
      <p:ext uri="{BB962C8B-B14F-4D97-AF65-F5344CB8AC3E}">
        <p14:creationId xmlns:p14="http://schemas.microsoft.com/office/powerpoint/2010/main" val="382784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Results</a:t>
            </a:r>
            <a:br>
              <a:rPr lang="en-US" sz="2400" b="1" dirty="0"/>
            </a:br>
            <a:r>
              <a:rPr lang="en-US" sz="1800" b="1" dirty="0"/>
              <a:t>San Francisco – Neighborhood clusters map</a:t>
            </a:r>
            <a:br>
              <a:rPr lang="en-US" dirty="0"/>
            </a:br>
            <a:r>
              <a:rPr lang="en-US" sz="1800" dirty="0"/>
              <a:t> </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pic>
        <p:nvPicPr>
          <p:cNvPr id="7" name="Picture 6">
            <a:extLst>
              <a:ext uri="{FF2B5EF4-FFF2-40B4-BE49-F238E27FC236}">
                <a16:creationId xmlns:a16="http://schemas.microsoft.com/office/drawing/2014/main" id="{9EAAD195-027B-F94D-8238-DAF7A48AE08F}"/>
              </a:ext>
            </a:extLst>
          </p:cNvPr>
          <p:cNvPicPr>
            <a:picLocks noChangeAspect="1"/>
          </p:cNvPicPr>
          <p:nvPr/>
        </p:nvPicPr>
        <p:blipFill>
          <a:blip r:embed="rId2"/>
          <a:stretch>
            <a:fillRect/>
          </a:stretch>
        </p:blipFill>
        <p:spPr>
          <a:xfrm>
            <a:off x="2800350" y="1657350"/>
            <a:ext cx="6591300" cy="3543300"/>
          </a:xfrm>
          <a:prstGeom prst="rect">
            <a:avLst/>
          </a:prstGeom>
        </p:spPr>
      </p:pic>
    </p:spTree>
    <p:extLst>
      <p:ext uri="{BB962C8B-B14F-4D97-AF65-F5344CB8AC3E}">
        <p14:creationId xmlns:p14="http://schemas.microsoft.com/office/powerpoint/2010/main" val="84301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Results</a:t>
            </a:r>
            <a:br>
              <a:rPr lang="en-US" sz="2400" b="1" dirty="0"/>
            </a:br>
            <a:r>
              <a:rPr lang="en-US" sz="1800" b="1" dirty="0"/>
              <a:t>Seattle – Neighborhood clusters</a:t>
            </a:r>
            <a:br>
              <a:rPr lang="en-US" sz="1800" dirty="0"/>
            </a:br>
            <a:br>
              <a:rPr lang="en-US" sz="1800" dirty="0"/>
            </a:br>
            <a:r>
              <a:rPr lang="en-US" sz="1800" dirty="0"/>
              <a:t>Seattle has 5 clusters of neighborhoods</a:t>
            </a:r>
            <a:br>
              <a:rPr lang="en-US" sz="1800" dirty="0"/>
            </a:br>
            <a:r>
              <a:rPr lang="en-US" sz="1800" dirty="0"/>
              <a:t>Cluster 1: Consists of 1 neighborhood</a:t>
            </a:r>
            <a:br>
              <a:rPr lang="en-US" sz="1800" dirty="0"/>
            </a:br>
            <a:r>
              <a:rPr lang="en-US" sz="1800" dirty="0"/>
              <a:t>Cluster 2: Consists of 6 neighborhoods</a:t>
            </a:r>
            <a:br>
              <a:rPr lang="en-US" sz="1800" dirty="0"/>
            </a:br>
            <a:r>
              <a:rPr lang="en-US" sz="1800" dirty="0"/>
              <a:t>Cluster 3: Consists of 2 neighborhoods</a:t>
            </a:r>
            <a:br>
              <a:rPr lang="en-US" sz="1800" dirty="0"/>
            </a:br>
            <a:r>
              <a:rPr lang="en-US" sz="1800" dirty="0"/>
              <a:t>Cluster 4: Consists of 36 neighborhoods</a:t>
            </a:r>
            <a:br>
              <a:rPr lang="en-US" sz="1800" dirty="0"/>
            </a:br>
            <a:r>
              <a:rPr lang="en-US" sz="1800" dirty="0"/>
              <a:t>Cluster 5: Consists of 1 neighborhood</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spTree>
    <p:extLst>
      <p:ext uri="{BB962C8B-B14F-4D97-AF65-F5344CB8AC3E}">
        <p14:creationId xmlns:p14="http://schemas.microsoft.com/office/powerpoint/2010/main" val="361208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Results</a:t>
            </a:r>
            <a:br>
              <a:rPr lang="en-US" sz="2400" b="1" dirty="0"/>
            </a:br>
            <a:r>
              <a:rPr lang="en-US" sz="1800" b="1" dirty="0"/>
              <a:t>Seattle – Neighborhood clusters map</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pic>
        <p:nvPicPr>
          <p:cNvPr id="4" name="Picture 3">
            <a:extLst>
              <a:ext uri="{FF2B5EF4-FFF2-40B4-BE49-F238E27FC236}">
                <a16:creationId xmlns:a16="http://schemas.microsoft.com/office/drawing/2014/main" id="{8B970F75-0555-9E43-873F-DC6B55B1577D}"/>
              </a:ext>
            </a:extLst>
          </p:cNvPr>
          <p:cNvPicPr>
            <a:picLocks noChangeAspect="1"/>
          </p:cNvPicPr>
          <p:nvPr/>
        </p:nvPicPr>
        <p:blipFill>
          <a:blip r:embed="rId2"/>
          <a:stretch>
            <a:fillRect/>
          </a:stretch>
        </p:blipFill>
        <p:spPr>
          <a:xfrm>
            <a:off x="2370667" y="1629893"/>
            <a:ext cx="7721600" cy="4165600"/>
          </a:xfrm>
          <a:prstGeom prst="rect">
            <a:avLst/>
          </a:prstGeom>
        </p:spPr>
      </p:pic>
    </p:spTree>
    <p:extLst>
      <p:ext uri="{BB962C8B-B14F-4D97-AF65-F5344CB8AC3E}">
        <p14:creationId xmlns:p14="http://schemas.microsoft.com/office/powerpoint/2010/main" val="221974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Discussion</a:t>
            </a:r>
            <a:br>
              <a:rPr lang="en-US" dirty="0"/>
            </a:br>
            <a:br>
              <a:rPr lang="en-US" sz="1800" dirty="0"/>
            </a:br>
            <a:br>
              <a:rPr lang="en-US" sz="1800" dirty="0"/>
            </a:br>
            <a:r>
              <a:rPr lang="en-US" sz="1800" dirty="0"/>
              <a:t>There are two main clusters in San Francisco as well as in Seattle</a:t>
            </a:r>
            <a:br>
              <a:rPr lang="en-US" sz="1800" dirty="0"/>
            </a:br>
            <a:br>
              <a:rPr lang="en-US" sz="1800" dirty="0"/>
            </a:br>
            <a:r>
              <a:rPr lang="en-US" sz="1800" dirty="0"/>
              <a:t>San Francisco has 5 clusters of neighborhoods</a:t>
            </a:r>
            <a:br>
              <a:rPr lang="en-US" sz="1800" dirty="0"/>
            </a:br>
            <a:r>
              <a:rPr lang="en-US" sz="1800" dirty="0"/>
              <a:t>Cluster 1: Consists of 25 neighborhoods</a:t>
            </a:r>
            <a:br>
              <a:rPr lang="en-US" sz="1800" dirty="0"/>
            </a:br>
            <a:r>
              <a:rPr lang="en-US" sz="1800" dirty="0"/>
              <a:t>Cluster 2: Consists of 6 neighborhoods</a:t>
            </a:r>
            <a:br>
              <a:rPr lang="en-US" sz="1800" dirty="0"/>
            </a:br>
            <a:br>
              <a:rPr lang="en-US" sz="1800" dirty="0"/>
            </a:br>
            <a:br>
              <a:rPr lang="en-US" sz="1800" dirty="0"/>
            </a:br>
            <a:r>
              <a:rPr lang="en-US" sz="1800" dirty="0"/>
              <a:t>Seattle has 5 clusters of neighborhoods</a:t>
            </a:r>
            <a:br>
              <a:rPr lang="en-US" sz="1800" dirty="0"/>
            </a:br>
            <a:r>
              <a:rPr lang="en-US" sz="1800" dirty="0"/>
              <a:t>Cluster 2: Consists of 6 neighborhoods</a:t>
            </a:r>
            <a:br>
              <a:rPr lang="en-US" sz="1800" dirty="0"/>
            </a:br>
            <a:r>
              <a:rPr lang="en-US" sz="1800" dirty="0"/>
              <a:t>Cluster 4: Consists of 36 neighborhoods</a:t>
            </a:r>
            <a:br>
              <a:rPr lang="en-US" sz="1800" dirty="0"/>
            </a:br>
            <a:br>
              <a:rPr lang="en-US" sz="1800" dirty="0"/>
            </a:br>
            <a:br>
              <a:rPr lang="en-US" sz="1800" dirty="0"/>
            </a:br>
            <a:r>
              <a:rPr lang="en-US" sz="1800" dirty="0"/>
              <a:t>It’s observed majority of the neighborhoods both in San Francisco and Seattle fall into one cluster. That’s an insight that I didn’t know before. I believe that highlights the specific character of each city.</a:t>
            </a:r>
            <a:br>
              <a:rPr lang="en-US" sz="1800" dirty="0"/>
            </a:br>
            <a:br>
              <a:rPr lang="en-US" sz="1800" dirty="0"/>
            </a:br>
            <a:endParaRPr lang="en-US" sz="1400" dirty="0"/>
          </a:p>
        </p:txBody>
      </p:sp>
    </p:spTree>
    <p:extLst>
      <p:ext uri="{BB962C8B-B14F-4D97-AF65-F5344CB8AC3E}">
        <p14:creationId xmlns:p14="http://schemas.microsoft.com/office/powerpoint/2010/main" val="18088676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{96EF5BB5-EA8E-864A-898C-27095108DB55}tf10001119</Template>
  <TotalTime>846</TotalTime>
  <Words>16</Words>
  <Application>Microsoft Macintosh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Palatino Linotype</vt:lpstr>
      <vt:lpstr>Gallery</vt:lpstr>
      <vt:lpstr>Abbulu - Capstone Project   The Battle of Neighborhoods   Final Presentation</vt:lpstr>
      <vt:lpstr>Introduction / Business Problem   When someone wants to move to a new city, they would like to know what the place can offer in terms of variety of Coffee shops, Restaurants, Entertainment places, Parks, etc. With that information in hand, an individual would be able to make an informed decision on which city and neighborhood to move and live there.    For this project, I chose to compare two cities, namely San Francisco and Seattle and their neighborhoods.   I believe there are three groups that would benefit from this work. 1. College students, after graduation, make a decision on which city to move for work.  2. Mid-career professionals, who want to move to a new city for better job opportunities.  3. Immigrants who would like to compare cities to relocate to emigrate. </vt:lpstr>
      <vt:lpstr>Data  I’ll need a list of neighborhoods in San Francisco and Seattle. I’ve used Wikipedia’s neighborhood data for these two cities and then gather geospatial details i.e. latitude and longitude using geolocator.   San Francisco Neighborhoods:   https://en.wikipedia.org/wiki/List_of_neighborhoods_in_San_Francisco  Seattle Neighborhoods: https://en.wikipedia.org/wiki/List_of_neighborhoods_in_Seattle  Example data for San Francisco Neighborhood      Latitude             Longitude Presidio  37.7987456  -122.464588924107   Example data for Seattle Neighborhood       Latitude             Longitude Westlake  47.6328217  -122.341842560126 </vt:lpstr>
      <vt:lpstr>Methodology   1. Create dataframes with all neighborhoods for San Francisco and Seattle.  2. Use Geolocator to get latitude and longitude for each of the neighborhoods. 3. Create a map of San Francisco and Seattle showing the neighborhoods. 4. Use Four Square API to,     a. get all venues within a 500 meter radius.     b. get category of each venue.     c. get venues details      d. get count of venues for each neighborhood 5. Get top 5 most and top 10 venues in each neighborhood 6. Create clusters of neighborhoods     a. use “one hot encoding” to prepare data for cluster creation     b. aggregate each venue by neighborhood and by taking the mean of the           frequency of occurrence of each category.     c. model using k-means to cluster the neighborhood into 5 clusters. 7. Create dataframe that combines the cluster data as well as the top 10 venues for each neighborhood. 8. Examine each cluster and determine the discriminating venue categories that distinguish each cluster. </vt:lpstr>
      <vt:lpstr>Results San Francisco – Neighborhood clusters   San Francisco has 5 clusters of neighborhoods Cluster 1: Consists of 25 neighborhoods Cluster 2: Consists of 6 neighborhoods Cluster 3: Consists of 1 neighborhood Cluster 4: Consists of 3 neighborhoods Cluster 5: Consists of 1 neighborhood           </vt:lpstr>
      <vt:lpstr>Results San Francisco – Neighborhood clusters map                   </vt:lpstr>
      <vt:lpstr>Results Seattle – Neighborhood clusters  Seattle has 5 clusters of neighborhoods Cluster 1: Consists of 1 neighborhood Cluster 2: Consists of 6 neighborhoods Cluster 3: Consists of 2 neighborhoods Cluster 4: Consists of 36 neighborhoods Cluster 5: Consists of 1 neighborhood           </vt:lpstr>
      <vt:lpstr>Results Seattle – Neighborhood clusters map                  </vt:lpstr>
      <vt:lpstr>Discussion   There are two main clusters in San Francisco as well as in Seattle  San Francisco has 5 clusters of neighborhoods Cluster 1: Consists of 25 neighborhoods Cluster 2: Consists of 6 neighborhoods   Seattle has 5 clusters of neighborhoods Cluster 2: Consists of 6 neighborhoods Cluster 4: Consists of 36 neighborhoods   It’s observed majority of the neighborhoods both in San Francisco and Seattle fall into one cluster. That’s an insight that I didn’t know before. I believe that highlights the specific character of each city.  </vt:lpstr>
      <vt:lpstr>Conclusion   The clustering analysis shows, San Francisco and Seattle have some similar neighborhoods. By comparing the top venues in each of the similar neighborhoods, it helps one to chose a city and neighborhood that fits their choice.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Final Presentation</dc:title>
  <dc:creator>Microsoft Office User</dc:creator>
  <cp:lastModifiedBy>Microsoft Office User</cp:lastModifiedBy>
  <cp:revision>57</cp:revision>
  <dcterms:created xsi:type="dcterms:W3CDTF">2019-06-15T23:57:33Z</dcterms:created>
  <dcterms:modified xsi:type="dcterms:W3CDTF">2019-06-16T14:03:52Z</dcterms:modified>
</cp:coreProperties>
</file>