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56" r:id="rId2"/>
    <p:sldId id="257" r:id="rId3"/>
    <p:sldId id="259" r:id="rId4"/>
    <p:sldId id="264" r:id="rId5"/>
    <p:sldId id="263" r:id="rId6"/>
    <p:sldId id="265"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90"/>
  </p:normalViewPr>
  <p:slideViewPr>
    <p:cSldViewPr snapToGrid="0" snapToObjects="1">
      <p:cViewPr varScale="1">
        <p:scale>
          <a:sx n="99" d="100"/>
          <a:sy n="99" d="100"/>
        </p:scale>
        <p:origin x="52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1EBCA6-C31C-A842-B844-70B6E1E54F28}" type="datetimeFigureOut">
              <a:rPr lang="en-US" smtClean="0"/>
              <a:t>6/15/19</a:t>
            </a:fld>
            <a:endParaRPr lang="en-US"/>
          </a:p>
        </p:txBody>
      </p:sp>
      <p:sp>
        <p:nvSpPr>
          <p:cNvPr id="5" name="Footer Placeholder 4"/>
          <p:cNvSpPr>
            <a:spLocks noGrp="1"/>
          </p:cNvSpPr>
          <p:nvPr>
            <p:ph type="ftr" sz="quarter" idx="11"/>
          </p:nvPr>
        </p:nvSpPr>
        <p:spPr>
          <a:xfrm>
            <a:off x="2493105" y="329307"/>
            <a:ext cx="4897310"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89BD2936-B74C-7E42-BD9E-8A5398EC141A}" type="slidenum">
              <a:rPr lang="en-US" smtClean="0"/>
              <a:t>‹#›</a:t>
            </a:fld>
            <a:endParaRPr lang="en-US"/>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10039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1EBCA6-C31C-A842-B844-70B6E1E54F28}" type="datetimeFigureOut">
              <a:rPr lang="en-US" smtClean="0"/>
              <a:t>6/15/19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BD2936-B74C-7E42-BD9E-8A5398EC141A}" type="slidenum">
              <a:rPr lang="en-US" smtClean="0"/>
              <a:t>‹#›</a:t>
            </a:fld>
            <a:endParaRPr lang="en-US"/>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01470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1EBCA6-C31C-A842-B844-70B6E1E54F28}" type="datetimeFigureOut">
              <a:rPr lang="en-US" smtClean="0"/>
              <a:t>6/15/19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BD2936-B74C-7E42-BD9E-8A5398EC141A}" type="slidenum">
              <a:rPr lang="en-US" smtClean="0"/>
              <a:t>‹#›</a:t>
            </a:fld>
            <a:endParaRPr lang="en-US"/>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71656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1EBCA6-C31C-A842-B844-70B6E1E54F28}" type="datetimeFigureOut">
              <a:rPr lang="en-US" smtClean="0"/>
              <a:t>6/15/19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BD2936-B74C-7E42-BD9E-8A5398EC141A}" type="slidenum">
              <a:rPr lang="en-US" smtClean="0"/>
              <a:t>‹#›</a:t>
            </a:fld>
            <a:endParaRPr lang="en-US"/>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36102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1EBCA6-C31C-A842-B844-70B6E1E54F28}" type="datetimeFigureOut">
              <a:rPr lang="en-US" smtClean="0"/>
              <a:t>6/15/19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BD2936-B74C-7E42-BD9E-8A5398EC141A}" type="slidenum">
              <a:rPr lang="en-US" smtClean="0"/>
              <a:t>‹#›</a:t>
            </a:fld>
            <a:endParaRPr lang="en-US"/>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23365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1EBCA6-C31C-A842-B844-70B6E1E54F28}" type="datetimeFigureOut">
              <a:rPr lang="en-US" smtClean="0"/>
              <a:t>6/15/19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BD2936-B74C-7E42-BD9E-8A5398EC141A}" type="slidenum">
              <a:rPr lang="en-US" smtClean="0"/>
              <a:t>‹#›</a:t>
            </a:fld>
            <a:endParaRPr lang="en-US"/>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18192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1EBCA6-C31C-A842-B844-70B6E1E54F28}" type="datetimeFigureOut">
              <a:rPr lang="en-US" smtClean="0"/>
              <a:t>6/15/19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BD2936-B74C-7E42-BD9E-8A5398EC141A}" type="slidenum">
              <a:rPr lang="en-US" smtClean="0"/>
              <a:t>‹#›</a:t>
            </a:fld>
            <a:endParaRPr lang="en-US"/>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85202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1EBCA6-C31C-A842-B844-70B6E1E54F28}" type="datetimeFigureOut">
              <a:rPr lang="en-US" smtClean="0"/>
              <a:t>6/15/19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BD2936-B74C-7E42-BD9E-8A5398EC141A}" type="slidenum">
              <a:rPr lang="en-US" smtClean="0"/>
              <a:t>‹#›</a:t>
            </a:fld>
            <a:endParaRPr lang="en-US"/>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84630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1EBCA6-C31C-A842-B844-70B6E1E54F28}" type="datetimeFigureOut">
              <a:rPr lang="en-US" smtClean="0"/>
              <a:t>6/15/19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BD2936-B74C-7E42-BD9E-8A5398EC141A}" type="slidenum">
              <a:rPr lang="en-US" smtClean="0"/>
              <a:t>‹#›</a:t>
            </a:fld>
            <a:endParaRPr lang="en-US"/>
          </a:p>
        </p:txBody>
      </p:sp>
    </p:spTree>
    <p:extLst>
      <p:ext uri="{BB962C8B-B14F-4D97-AF65-F5344CB8AC3E}">
        <p14:creationId xmlns:p14="http://schemas.microsoft.com/office/powerpoint/2010/main" val="4206455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1EBCA6-C31C-A842-B844-70B6E1E54F28}" type="datetimeFigureOut">
              <a:rPr lang="en-US" smtClean="0"/>
              <a:t>6/15/19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BD2936-B74C-7E42-BD9E-8A5398EC141A}" type="slidenum">
              <a:rPr lang="en-US" smtClean="0"/>
              <a:t>‹#›</a:t>
            </a:fld>
            <a:endParaRPr lang="en-US"/>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23532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721EBCA6-C31C-A842-B844-70B6E1E54F28}" type="datetimeFigureOut">
              <a:rPr lang="en-US" smtClean="0"/>
              <a:t>6/15/19</a:t>
            </a:fld>
            <a:endParaRPr lang="en-US"/>
          </a:p>
        </p:txBody>
      </p:sp>
      <p:sp>
        <p:nvSpPr>
          <p:cNvPr id="6" name="Footer Placeholder 5"/>
          <p:cNvSpPr>
            <a:spLocks noGrp="1"/>
          </p:cNvSpPr>
          <p:nvPr>
            <p:ph type="ftr" sz="quarter" idx="11"/>
          </p:nvPr>
        </p:nvSpPr>
        <p:spPr>
          <a:xfrm>
            <a:off x="1534910" y="318640"/>
            <a:ext cx="5453475" cy="320931"/>
          </a:xfrm>
        </p:spPr>
        <p:txBody>
          <a:bodyPr/>
          <a:lstStyle/>
          <a:p>
            <a:endParaRPr lang="en-US"/>
          </a:p>
        </p:txBody>
      </p:sp>
      <p:sp>
        <p:nvSpPr>
          <p:cNvPr id="7" name="Slide Number Placeholder 6"/>
          <p:cNvSpPr>
            <a:spLocks noGrp="1"/>
          </p:cNvSpPr>
          <p:nvPr>
            <p:ph type="sldNum" sz="quarter" idx="12"/>
          </p:nvPr>
        </p:nvSpPr>
        <p:spPr/>
        <p:txBody>
          <a:bodyPr/>
          <a:lstStyle/>
          <a:p>
            <a:fld id="{89BD2936-B74C-7E42-BD9E-8A5398EC141A}" type="slidenum">
              <a:rPr lang="en-US" smtClean="0"/>
              <a:t>‹#›</a:t>
            </a:fld>
            <a:endParaRPr lang="en-US"/>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4307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21EBCA6-C31C-A842-B844-70B6E1E54F28}" type="datetimeFigureOut">
              <a:rPr lang="en-US" smtClean="0"/>
              <a:t>6/15/19</a:t>
            </a:fld>
            <a:endParaRPr lang="en-US"/>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9BD2936-B74C-7E42-BD9E-8A5398EC141A}" type="slidenum">
              <a:rPr lang="en-US" smtClean="0"/>
              <a:t>‹#›</a:t>
            </a:fld>
            <a:endParaRPr lang="en-US"/>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584658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72448-C22B-3647-A6A4-E1A2A9E1D724}"/>
              </a:ext>
            </a:extLst>
          </p:cNvPr>
          <p:cNvSpPr>
            <a:spLocks noGrp="1"/>
          </p:cNvSpPr>
          <p:nvPr>
            <p:ph type="ctrTitle"/>
          </p:nvPr>
        </p:nvSpPr>
        <p:spPr>
          <a:xfrm>
            <a:off x="2493105" y="802299"/>
            <a:ext cx="8561747" cy="2249994"/>
          </a:xfrm>
        </p:spPr>
        <p:txBody>
          <a:bodyPr>
            <a:normAutofit fontScale="90000"/>
          </a:bodyPr>
          <a:lstStyle/>
          <a:p>
            <a:pPr algn="ctr"/>
            <a:r>
              <a:rPr lang="en-US" sz="4000" b="1" dirty="0"/>
              <a:t>Abbulu - Capstone Project </a:t>
            </a:r>
            <a:br>
              <a:rPr lang="en-US" sz="4000" b="1" dirty="0"/>
            </a:br>
            <a:br>
              <a:rPr lang="en-US" sz="4000" b="1" dirty="0"/>
            </a:br>
            <a:r>
              <a:rPr lang="en-US" sz="3100" b="1" dirty="0"/>
              <a:t>The Battle of Neighborhoods </a:t>
            </a:r>
            <a:br>
              <a:rPr lang="en-US" sz="3100" b="1" dirty="0"/>
            </a:br>
            <a:br>
              <a:rPr lang="en-US" sz="3100" b="1" dirty="0"/>
            </a:br>
            <a:r>
              <a:rPr lang="en-US" sz="2700" b="1" dirty="0"/>
              <a:t>Final Presentation - Summary</a:t>
            </a:r>
            <a:endParaRPr lang="en-US" dirty="0"/>
          </a:p>
        </p:txBody>
      </p:sp>
    </p:spTree>
    <p:extLst>
      <p:ext uri="{BB962C8B-B14F-4D97-AF65-F5344CB8AC3E}">
        <p14:creationId xmlns:p14="http://schemas.microsoft.com/office/powerpoint/2010/main" val="2574837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72448-C22B-3647-A6A4-E1A2A9E1D724}"/>
              </a:ext>
            </a:extLst>
          </p:cNvPr>
          <p:cNvSpPr>
            <a:spLocks noGrp="1"/>
          </p:cNvSpPr>
          <p:nvPr>
            <p:ph type="ctrTitle"/>
          </p:nvPr>
        </p:nvSpPr>
        <p:spPr>
          <a:xfrm>
            <a:off x="2557500" y="750781"/>
            <a:ext cx="8561747" cy="4684103"/>
          </a:xfrm>
        </p:spPr>
        <p:txBody>
          <a:bodyPr>
            <a:noAutofit/>
          </a:bodyPr>
          <a:lstStyle/>
          <a:p>
            <a:pPr lvl="0"/>
            <a:r>
              <a:rPr lang="en-US" sz="2400" b="1" dirty="0"/>
              <a:t>What</a:t>
            </a:r>
            <a:r>
              <a:rPr lang="en-US" sz="2400" dirty="0"/>
              <a:t> </a:t>
            </a:r>
            <a:r>
              <a:rPr lang="en-US" sz="2400" b="1" dirty="0"/>
              <a:t>Business Problem have I attempted to solve?</a:t>
            </a:r>
            <a:r>
              <a:rPr lang="en-US" sz="1800" dirty="0"/>
              <a:t> </a:t>
            </a:r>
            <a:br>
              <a:rPr lang="en-US" sz="1800" dirty="0"/>
            </a:br>
            <a:br>
              <a:rPr lang="en-US" sz="1800" dirty="0"/>
            </a:br>
            <a:r>
              <a:rPr lang="en-US" sz="1800" dirty="0"/>
              <a:t>Many people move to a new city, during their lifetime, isn’t it good to know about the neighborhoods of that place before going there? Like the neighborhood has a variety of Coffee shops, Restaurants, Entertainment places, Parks, etc. That’s the idea I wanted to explore in this project.</a:t>
            </a:r>
            <a:br>
              <a:rPr lang="en-US" sz="1800" dirty="0"/>
            </a:br>
            <a:r>
              <a:rPr lang="en-US" sz="1800" dirty="0"/>
              <a:t>  </a:t>
            </a:r>
            <a:br>
              <a:rPr lang="en-US" sz="1800" dirty="0"/>
            </a:br>
            <a:r>
              <a:rPr lang="en-US" sz="1800" dirty="0"/>
              <a:t>I believe this would be useful to a casual person as well as any one seriously considering moving to San Francisco or Seattle. It can be used to compare neighborhoods in both of these cities.</a:t>
            </a:r>
            <a:br>
              <a:rPr lang="en-US" sz="1800" dirty="0"/>
            </a:br>
            <a:br>
              <a:rPr lang="en-US" sz="1800" dirty="0"/>
            </a:br>
            <a:r>
              <a:rPr lang="en-US" sz="1800" dirty="0"/>
              <a:t>It would help new student graduates, mid-career professionals who want to move to a new city for better job opportunities and immigrants who would like to compare cities before actually emigrate.</a:t>
            </a:r>
            <a:br>
              <a:rPr lang="en-US" sz="1800" dirty="0"/>
            </a:br>
            <a:br>
              <a:rPr lang="en-US" sz="1800" dirty="0"/>
            </a:br>
            <a:br>
              <a:rPr lang="en-US" sz="1800" dirty="0"/>
            </a:br>
            <a:br>
              <a:rPr lang="en-US" sz="1800" dirty="0"/>
            </a:br>
            <a:br>
              <a:rPr lang="en-US" sz="1400" dirty="0"/>
            </a:br>
            <a:endParaRPr lang="en-US" sz="1400" dirty="0"/>
          </a:p>
        </p:txBody>
      </p:sp>
    </p:spTree>
    <p:extLst>
      <p:ext uri="{BB962C8B-B14F-4D97-AF65-F5344CB8AC3E}">
        <p14:creationId xmlns:p14="http://schemas.microsoft.com/office/powerpoint/2010/main" val="794504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72448-C22B-3647-A6A4-E1A2A9E1D724}"/>
              </a:ext>
            </a:extLst>
          </p:cNvPr>
          <p:cNvSpPr>
            <a:spLocks noGrp="1"/>
          </p:cNvSpPr>
          <p:nvPr>
            <p:ph type="ctrTitle"/>
          </p:nvPr>
        </p:nvSpPr>
        <p:spPr>
          <a:xfrm>
            <a:off x="2557500" y="750781"/>
            <a:ext cx="8561747" cy="5044712"/>
          </a:xfrm>
        </p:spPr>
        <p:txBody>
          <a:bodyPr>
            <a:noAutofit/>
          </a:bodyPr>
          <a:lstStyle/>
          <a:p>
            <a:r>
              <a:rPr lang="en-US" sz="2400" b="1" dirty="0"/>
              <a:t>How I did it?</a:t>
            </a:r>
            <a:br>
              <a:rPr lang="en-US" dirty="0"/>
            </a:br>
            <a:r>
              <a:rPr lang="en-US" sz="1800" dirty="0"/>
              <a:t> </a:t>
            </a:r>
            <a:br>
              <a:rPr lang="en-US" sz="1800" dirty="0"/>
            </a:br>
            <a:r>
              <a:rPr lang="en-US" sz="1800" dirty="0"/>
              <a:t>1. Gathered neighborhood data for San Francisco and Seattle from Wikipedia. </a:t>
            </a:r>
            <a:br>
              <a:rPr lang="en-US" sz="1800" dirty="0"/>
            </a:br>
            <a:r>
              <a:rPr lang="en-US" sz="1800" dirty="0"/>
              <a:t>2. Then used Geolocator to get latitude &amp; longitude for each of the neighborhoods.</a:t>
            </a:r>
            <a:br>
              <a:rPr lang="en-US" sz="1800" dirty="0"/>
            </a:br>
            <a:r>
              <a:rPr lang="en-US" sz="1800" dirty="0"/>
              <a:t>3. Then used Four Square API to,</a:t>
            </a:r>
            <a:br>
              <a:rPr lang="en-US" sz="1800" dirty="0"/>
            </a:br>
            <a:r>
              <a:rPr lang="en-US" sz="1800" dirty="0"/>
              <a:t>    a. get all venues within a 500 meter radius.</a:t>
            </a:r>
            <a:br>
              <a:rPr lang="en-US" sz="1800" dirty="0"/>
            </a:br>
            <a:r>
              <a:rPr lang="en-US" sz="1800" dirty="0"/>
              <a:t>    b. get category of each venue.</a:t>
            </a:r>
            <a:br>
              <a:rPr lang="en-US" sz="1800" dirty="0"/>
            </a:br>
            <a:r>
              <a:rPr lang="en-US" sz="1800" dirty="0"/>
              <a:t>    c. get venues details </a:t>
            </a:r>
            <a:br>
              <a:rPr lang="en-US" sz="1800" dirty="0"/>
            </a:br>
            <a:r>
              <a:rPr lang="en-US" sz="1800" dirty="0"/>
              <a:t>    d. get count of venues for each neighborhood</a:t>
            </a:r>
            <a:br>
              <a:rPr lang="en-US" sz="1800" dirty="0"/>
            </a:br>
            <a:r>
              <a:rPr lang="en-US" sz="1800" dirty="0"/>
              <a:t>    e. get top 5 most and top 10 venues in each neighborhood</a:t>
            </a:r>
            <a:br>
              <a:rPr lang="en-US" sz="1800" dirty="0"/>
            </a:br>
            <a:r>
              <a:rPr lang="en-US" sz="1800" dirty="0"/>
              <a:t>4. Created clusters of neighborhoods using to k-means clustering algorithm</a:t>
            </a:r>
            <a:br>
              <a:rPr lang="en-US" sz="1800" dirty="0"/>
            </a:br>
            <a:r>
              <a:rPr lang="en-US" sz="1800" dirty="0"/>
              <a:t>5. Then examined each cluster and determine the discriminating top 10 venue categories that distinguish each cluster. </a:t>
            </a:r>
            <a:br>
              <a:rPr lang="en-US" sz="1800" dirty="0"/>
            </a:br>
            <a:br>
              <a:rPr lang="en-US" sz="1800" dirty="0"/>
            </a:br>
            <a:br>
              <a:rPr lang="en-US" sz="1800" dirty="0"/>
            </a:br>
            <a:br>
              <a:rPr lang="en-US" sz="1800" dirty="0"/>
            </a:br>
            <a:br>
              <a:rPr lang="en-US" sz="1800" dirty="0"/>
            </a:br>
            <a:br>
              <a:rPr lang="en-US" sz="1800" dirty="0"/>
            </a:br>
            <a:br>
              <a:rPr lang="en-US" sz="1800" dirty="0"/>
            </a:br>
            <a:endParaRPr lang="en-US" sz="1400" dirty="0"/>
          </a:p>
        </p:txBody>
      </p:sp>
    </p:spTree>
    <p:extLst>
      <p:ext uri="{BB962C8B-B14F-4D97-AF65-F5344CB8AC3E}">
        <p14:creationId xmlns:p14="http://schemas.microsoft.com/office/powerpoint/2010/main" val="3172749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72448-C22B-3647-A6A4-E1A2A9E1D724}"/>
              </a:ext>
            </a:extLst>
          </p:cNvPr>
          <p:cNvSpPr>
            <a:spLocks noGrp="1"/>
          </p:cNvSpPr>
          <p:nvPr>
            <p:ph type="ctrTitle"/>
          </p:nvPr>
        </p:nvSpPr>
        <p:spPr>
          <a:xfrm>
            <a:off x="2557500" y="750781"/>
            <a:ext cx="8561747" cy="5044712"/>
          </a:xfrm>
        </p:spPr>
        <p:txBody>
          <a:bodyPr>
            <a:noAutofit/>
          </a:bodyPr>
          <a:lstStyle/>
          <a:p>
            <a:r>
              <a:rPr lang="en-US" sz="2400" b="1" dirty="0"/>
              <a:t>What I found in San Francisco?</a:t>
            </a:r>
            <a:br>
              <a:rPr lang="en-US" sz="2400" b="1" dirty="0"/>
            </a:br>
            <a:r>
              <a:rPr lang="en-US" sz="1800" b="1" dirty="0"/>
              <a:t>San Francisco can be grouped into two main clusters</a:t>
            </a:r>
            <a:br>
              <a:rPr lang="en-US" sz="1800" b="1" dirty="0"/>
            </a:br>
            <a:r>
              <a:rPr lang="en-US" sz="1800" b="1" dirty="0"/>
              <a:t>Cluster 1:</a:t>
            </a:r>
            <a:r>
              <a:rPr lang="en-US" sz="1800" dirty="0"/>
              <a:t> Consists of 25 neighborhoods and the distinguishing characteristics are Coffee shops, Bakeries, Restaurants, and Bars. It’s not surprising young professionals love to live in these neighborhoods.</a:t>
            </a:r>
            <a:br>
              <a:rPr lang="en-US" sz="1800" dirty="0"/>
            </a:br>
            <a:r>
              <a:rPr lang="en-US" sz="1800" b="1" dirty="0"/>
              <a:t>Cluster 2</a:t>
            </a:r>
            <a:r>
              <a:rPr lang="en-US" sz="1800" dirty="0"/>
              <a:t>: Consists of 6 neighborhoods and the top distinguishing characteristic is they all have Italian Restaurant at #1 most visited place.</a:t>
            </a: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endParaRPr lang="en-US" sz="1400" dirty="0"/>
          </a:p>
        </p:txBody>
      </p:sp>
      <p:pic>
        <p:nvPicPr>
          <p:cNvPr id="4" name="Picture 3">
            <a:extLst>
              <a:ext uri="{FF2B5EF4-FFF2-40B4-BE49-F238E27FC236}">
                <a16:creationId xmlns:a16="http://schemas.microsoft.com/office/drawing/2014/main" id="{46E05D64-0819-0A49-A4E1-E51CF9100106}"/>
              </a:ext>
            </a:extLst>
          </p:cNvPr>
          <p:cNvPicPr>
            <a:picLocks noChangeAspect="1"/>
          </p:cNvPicPr>
          <p:nvPr/>
        </p:nvPicPr>
        <p:blipFill>
          <a:blip r:embed="rId2"/>
          <a:stretch>
            <a:fillRect/>
          </a:stretch>
        </p:blipFill>
        <p:spPr>
          <a:xfrm>
            <a:off x="3387144" y="2934474"/>
            <a:ext cx="5018040" cy="2861019"/>
          </a:xfrm>
          <a:prstGeom prst="rect">
            <a:avLst/>
          </a:prstGeom>
        </p:spPr>
      </p:pic>
    </p:spTree>
    <p:extLst>
      <p:ext uri="{BB962C8B-B14F-4D97-AF65-F5344CB8AC3E}">
        <p14:creationId xmlns:p14="http://schemas.microsoft.com/office/powerpoint/2010/main" val="3827842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72448-C22B-3647-A6A4-E1A2A9E1D724}"/>
              </a:ext>
            </a:extLst>
          </p:cNvPr>
          <p:cNvSpPr>
            <a:spLocks noGrp="1"/>
          </p:cNvSpPr>
          <p:nvPr>
            <p:ph type="ctrTitle"/>
          </p:nvPr>
        </p:nvSpPr>
        <p:spPr>
          <a:xfrm>
            <a:off x="2557500" y="750781"/>
            <a:ext cx="8561747" cy="5044712"/>
          </a:xfrm>
        </p:spPr>
        <p:txBody>
          <a:bodyPr>
            <a:noAutofit/>
          </a:bodyPr>
          <a:lstStyle/>
          <a:p>
            <a:r>
              <a:rPr lang="en-US" sz="2400" b="1" dirty="0"/>
              <a:t>What I found in Seattle?</a:t>
            </a:r>
            <a:br>
              <a:rPr lang="en-US" sz="2400" b="1" dirty="0"/>
            </a:br>
            <a:r>
              <a:rPr lang="en-US" sz="1800" b="1" dirty="0"/>
              <a:t>Seattle neighborhoods can be grouped into two main clusters</a:t>
            </a:r>
            <a:br>
              <a:rPr lang="en-US" sz="1800" b="1" dirty="0"/>
            </a:br>
            <a:r>
              <a:rPr lang="en-US" sz="1800" b="1" dirty="0"/>
              <a:t>Cluster 1</a:t>
            </a:r>
            <a:r>
              <a:rPr lang="en-US" sz="1800" dirty="0"/>
              <a:t>: Consists of 36 neighborhoods and the distinguishing characteristics are Coffee shops, Sandwich shops, Restaurants, and Bars. Few Grocery stores are in the top 1 venues most visited here.</a:t>
            </a:r>
            <a:br>
              <a:rPr lang="en-US" sz="1800" dirty="0"/>
            </a:br>
            <a:r>
              <a:rPr lang="en-US" sz="1800" b="1" dirty="0"/>
              <a:t>Cluster 2</a:t>
            </a:r>
            <a:r>
              <a:rPr lang="en-US" sz="1800" dirty="0"/>
              <a:t>: Consists of 6 neighborhoods and has several parks and some restaurants</a:t>
            </a: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endParaRPr lang="en-US" sz="1400" dirty="0"/>
          </a:p>
        </p:txBody>
      </p:sp>
      <p:pic>
        <p:nvPicPr>
          <p:cNvPr id="4" name="Picture 3">
            <a:extLst>
              <a:ext uri="{FF2B5EF4-FFF2-40B4-BE49-F238E27FC236}">
                <a16:creationId xmlns:a16="http://schemas.microsoft.com/office/drawing/2014/main" id="{8743AFA9-CAFD-0843-AE51-9A27F3BDED1C}"/>
              </a:ext>
            </a:extLst>
          </p:cNvPr>
          <p:cNvPicPr>
            <a:picLocks noChangeAspect="1"/>
          </p:cNvPicPr>
          <p:nvPr/>
        </p:nvPicPr>
        <p:blipFill>
          <a:blip r:embed="rId2"/>
          <a:stretch>
            <a:fillRect/>
          </a:stretch>
        </p:blipFill>
        <p:spPr>
          <a:xfrm>
            <a:off x="3206839" y="2846231"/>
            <a:ext cx="5087156" cy="2949262"/>
          </a:xfrm>
          <a:prstGeom prst="rect">
            <a:avLst/>
          </a:prstGeom>
        </p:spPr>
      </p:pic>
    </p:spTree>
    <p:extLst>
      <p:ext uri="{BB962C8B-B14F-4D97-AF65-F5344CB8AC3E}">
        <p14:creationId xmlns:p14="http://schemas.microsoft.com/office/powerpoint/2010/main" val="3612086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72448-C22B-3647-A6A4-E1A2A9E1D724}"/>
              </a:ext>
            </a:extLst>
          </p:cNvPr>
          <p:cNvSpPr>
            <a:spLocks noGrp="1"/>
          </p:cNvSpPr>
          <p:nvPr>
            <p:ph type="ctrTitle"/>
          </p:nvPr>
        </p:nvSpPr>
        <p:spPr>
          <a:xfrm>
            <a:off x="2557500" y="750781"/>
            <a:ext cx="8561747" cy="5044712"/>
          </a:xfrm>
        </p:spPr>
        <p:txBody>
          <a:bodyPr>
            <a:noAutofit/>
          </a:bodyPr>
          <a:lstStyle/>
          <a:p>
            <a:r>
              <a:rPr lang="en-US" sz="2400" b="1" dirty="0"/>
              <a:t>What I learned?</a:t>
            </a:r>
            <a:br>
              <a:rPr lang="en-US" dirty="0"/>
            </a:br>
            <a:r>
              <a:rPr lang="en-US" sz="1800" dirty="0"/>
              <a:t> </a:t>
            </a:r>
            <a:br>
              <a:rPr lang="en-US" sz="1800" dirty="0"/>
            </a:br>
            <a:r>
              <a:rPr lang="en-US" sz="1800" dirty="0"/>
              <a:t>1. Practiced more Python and learned some more. </a:t>
            </a:r>
            <a:br>
              <a:rPr lang="en-US" sz="1800" dirty="0"/>
            </a:br>
            <a:r>
              <a:rPr lang="en-US" sz="1800" dirty="0"/>
              <a:t>2. Learned scrapping data from a website</a:t>
            </a:r>
            <a:br>
              <a:rPr lang="en-US" sz="1800" dirty="0"/>
            </a:br>
            <a:r>
              <a:rPr lang="en-US" sz="1800" dirty="0"/>
              <a:t>3. Used Geolocator to get latitude and longitude for an address</a:t>
            </a:r>
            <a:br>
              <a:rPr lang="en-US" sz="1800" dirty="0"/>
            </a:br>
            <a:r>
              <a:rPr lang="en-US" sz="1800" dirty="0"/>
              <a:t>4. Used Four Square API to get venue details</a:t>
            </a:r>
            <a:br>
              <a:rPr lang="en-US" sz="1800" dirty="0"/>
            </a:br>
            <a:r>
              <a:rPr lang="en-US" sz="1800" dirty="0"/>
              <a:t>5. Used k-means clustering algorithm to cluster neighborhoods</a:t>
            </a:r>
            <a:br>
              <a:rPr lang="en-US" sz="1800" dirty="0"/>
            </a:br>
            <a:br>
              <a:rPr lang="en-US" sz="1800" dirty="0"/>
            </a:br>
            <a:br>
              <a:rPr lang="en-US" sz="1800" dirty="0"/>
            </a:br>
            <a:br>
              <a:rPr lang="en-US" sz="1800" dirty="0"/>
            </a:br>
            <a:br>
              <a:rPr lang="en-US" sz="1800" dirty="0"/>
            </a:br>
            <a:br>
              <a:rPr lang="en-US" sz="1800" dirty="0"/>
            </a:br>
            <a:br>
              <a:rPr lang="en-US" sz="2400" dirty="0">
                <a:latin typeface="Candara" panose="020E0502030303020204" pitchFamily="34" charset="0"/>
              </a:rPr>
            </a:br>
            <a:r>
              <a:rPr lang="en-US" sz="2400" dirty="0">
                <a:latin typeface="Candara" panose="020E0502030303020204" pitchFamily="34" charset="0"/>
              </a:rPr>
              <a:t>Thank you for reading this.</a:t>
            </a:r>
            <a:br>
              <a:rPr lang="en-US" sz="1800" dirty="0"/>
            </a:br>
            <a:br>
              <a:rPr lang="en-US" sz="1800" dirty="0"/>
            </a:br>
            <a:br>
              <a:rPr lang="en-US" sz="1800" dirty="0"/>
            </a:br>
            <a:br>
              <a:rPr lang="en-US" sz="1800" dirty="0"/>
            </a:br>
            <a:br>
              <a:rPr lang="en-US" sz="1800" dirty="0"/>
            </a:br>
            <a:endParaRPr lang="en-US" sz="1400" dirty="0"/>
          </a:p>
        </p:txBody>
      </p:sp>
    </p:spTree>
    <p:extLst>
      <p:ext uri="{BB962C8B-B14F-4D97-AF65-F5344CB8AC3E}">
        <p14:creationId xmlns:p14="http://schemas.microsoft.com/office/powerpoint/2010/main" val="169379780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docProps/app.xml><?xml version="1.0" encoding="utf-8"?>
<Properties xmlns="http://schemas.openxmlformats.org/officeDocument/2006/extended-properties" xmlns:vt="http://schemas.openxmlformats.org/officeDocument/2006/docPropsVTypes">
  <Template>{96EF5BB5-EA8E-864A-898C-27095108DB55}tf10001119</Template>
  <TotalTime>1109</TotalTime>
  <Words>35</Words>
  <Application>Microsoft Macintosh PowerPoint</Application>
  <PresentationFormat>Widescreen</PresentationFormat>
  <Paragraphs>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Candara</vt:lpstr>
      <vt:lpstr>Palatino Linotype</vt:lpstr>
      <vt:lpstr>Gallery</vt:lpstr>
      <vt:lpstr>Abbulu - Capstone Project   The Battle of Neighborhoods   Final Presentation - Summary</vt:lpstr>
      <vt:lpstr>What Business Problem have I attempted to solve?   Many people move to a new city, during their lifetime, isn’t it good to know about the neighborhoods of that place before going there? Like the neighborhood has a variety of Coffee shops, Restaurants, Entertainment places, Parks, etc. That’s the idea I wanted to explore in this project.    I believe this would be useful to a casual person as well as any one seriously considering moving to San Francisco or Seattle. It can be used to compare neighborhoods in both of these cities.  It would help new student graduates, mid-career professionals who want to move to a new city for better job opportunities and immigrants who would like to compare cities before actually emigrate.     </vt:lpstr>
      <vt:lpstr>How I did it?   1. Gathered neighborhood data for San Francisco and Seattle from Wikipedia.  2. Then used Geolocator to get latitude &amp; longitude for each of the neighborhoods. 3. Then used Four Square API to,     a. get all venues within a 500 meter radius.     b. get category of each venue.     c. get venues details      d. get count of venues for each neighborhood     e. get top 5 most and top 10 venues in each neighborhood 4. Created clusters of neighborhoods using to k-means clustering algorithm 5. Then examined each cluster and determine the discriminating top 10 venue categories that distinguish each cluster.        </vt:lpstr>
      <vt:lpstr>What I found in San Francisco? San Francisco can be grouped into two main clusters Cluster 1: Consists of 25 neighborhoods and the distinguishing characteristics are Coffee shops, Bakeries, Restaurants, and Bars. It’s not surprising young professionals love to live in these neighborhoods. Cluster 2: Consists of 6 neighborhoods and the top distinguishing characteristic is they all have Italian Restaurant at #1 most visited place.             </vt:lpstr>
      <vt:lpstr>What I found in Seattle? Seattle neighborhoods can be grouped into two main clusters Cluster 1: Consists of 36 neighborhoods and the distinguishing characteristics are Coffee shops, Sandwich shops, Restaurants, and Bars. Few Grocery stores are in the top 1 venues most visited here. Cluster 2: Consists of 6 neighborhoods and has several parks and some restaurants             </vt:lpstr>
      <vt:lpstr>What I learned?   1. Practiced more Python and learned some more.  2. Learned scrapping data from a website 3. Used Geolocator to get latitude and longitude for an address 4. Used Four Square API to get venue details 5. Used k-means clustering algorithm to cluster neighborhoods       Thank you for reading this.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 – Final Presentation</dc:title>
  <dc:creator>Microsoft Office User</dc:creator>
  <cp:lastModifiedBy>Microsoft Office User</cp:lastModifiedBy>
  <cp:revision>72</cp:revision>
  <cp:lastPrinted>2019-06-16T14:04:21Z</cp:lastPrinted>
  <dcterms:created xsi:type="dcterms:W3CDTF">2019-06-15T23:57:33Z</dcterms:created>
  <dcterms:modified xsi:type="dcterms:W3CDTF">2019-06-16T18:26:39Z</dcterms:modified>
</cp:coreProperties>
</file>