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9" r:id="rId4"/>
    <p:sldId id="264" r:id="rId5"/>
    <p:sldId id="257" r:id="rId6"/>
    <p:sldId id="259" r:id="rId7"/>
    <p:sldId id="265" r:id="rId8"/>
    <p:sldId id="260" r:id="rId9"/>
    <p:sldId id="262" r:id="rId10"/>
    <p:sldId id="261" r:id="rId11"/>
    <p:sldId id="268" r:id="rId12"/>
    <p:sldId id="266" r:id="rId13"/>
    <p:sldId id="271" r:id="rId14"/>
    <p:sldId id="270" r:id="rId15"/>
    <p:sldId id="273" r:id="rId16"/>
    <p:sldId id="274" r:id="rId17"/>
    <p:sldId id="272" r:id="rId18"/>
    <p:sldId id="277" r:id="rId19"/>
    <p:sldId id="278" r:id="rId20"/>
    <p:sldId id="279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E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9"/>
    <p:restoredTop sz="94777"/>
  </p:normalViewPr>
  <p:slideViewPr>
    <p:cSldViewPr snapToGrid="0" snapToObjects="1">
      <p:cViewPr>
        <p:scale>
          <a:sx n="100" d="100"/>
          <a:sy n="100" d="100"/>
        </p:scale>
        <p:origin x="30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>
                <a:latin typeface="Apple Color Emoji" charset="0"/>
                <a:ea typeface="Apple Color Emoji" charset="0"/>
                <a:cs typeface="Apple Color Emoji" charset="0"/>
              </a:rPr>
              <a:t>Using Pandas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74200" y="4508825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Dulce Ambrocio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8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Apple Color Emoji" charset="0"/>
                <a:ea typeface="Apple Color Emoji" charset="0"/>
                <a:cs typeface="Apple Color Emoji" charset="0"/>
              </a:rPr>
              <a:t>Indexing</a:t>
            </a:r>
            <a:endParaRPr lang="en-US" cap="none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2040784"/>
            <a:ext cx="9603275" cy="3450613"/>
          </a:xfrm>
        </p:spPr>
        <p:txBody>
          <a:bodyPr/>
          <a:lstStyle/>
          <a:p>
            <a:pPr lvl="1"/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8" y="2451100"/>
            <a:ext cx="11587450" cy="275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6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Apple Color Emoji" charset="0"/>
                <a:ea typeface="Apple Color Emoji" charset="0"/>
                <a:cs typeface="Apple Color Emoji" charset="0"/>
              </a:rPr>
              <a:t>Indexing</a:t>
            </a:r>
            <a:endParaRPr lang="en-US" cap="none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2040784"/>
            <a:ext cx="9603275" cy="3450613"/>
          </a:xfrm>
        </p:spPr>
        <p:txBody>
          <a:bodyPr/>
          <a:lstStyle/>
          <a:p>
            <a:pPr lvl="1"/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r>
              <a:rPr lang="en-US" dirty="0" smtClean="0"/>
              <a:t>An indexer can be:</a:t>
            </a:r>
          </a:p>
          <a:p>
            <a:pPr lvl="2"/>
            <a:r>
              <a:rPr lang="en-US" dirty="0" smtClean="0"/>
              <a:t>An scalar or array (of labels or integer positions)</a:t>
            </a:r>
          </a:p>
          <a:p>
            <a:pPr lvl="2"/>
            <a:r>
              <a:rPr lang="en-US" dirty="0" smtClean="0"/>
              <a:t>A </a:t>
            </a:r>
            <a:r>
              <a:rPr lang="en-US" b="1" dirty="0" smtClean="0"/>
              <a:t>slice</a:t>
            </a:r>
            <a:r>
              <a:rPr lang="en-US" dirty="0" smtClean="0"/>
              <a:t> object (: for everything)</a:t>
            </a:r>
          </a:p>
          <a:p>
            <a:pPr lvl="2"/>
            <a:r>
              <a:rPr lang="en-US" dirty="0" smtClean="0"/>
              <a:t>A </a:t>
            </a:r>
            <a:r>
              <a:rPr lang="en-US" dirty="0" err="1" smtClean="0"/>
              <a:t>boolean</a:t>
            </a:r>
            <a:r>
              <a:rPr lang="en-US" dirty="0" smtClean="0"/>
              <a:t> mask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r>
              <a:rPr lang="en-US" b="1" dirty="0" smtClean="0"/>
              <a:t>The column indexer is optional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219700" y="1005970"/>
            <a:ext cx="51689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df.loc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row_indexer,column_indexer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df.iloc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row_indexer,column_indexer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4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Apple Color Emoji" charset="0"/>
                <a:ea typeface="Apple Color Emoji" charset="0"/>
                <a:cs typeface="Apple Color Emoji" charset="0"/>
              </a:rPr>
              <a:t>Boolean indexing</a:t>
            </a:r>
            <a:endParaRPr lang="en-US" cap="none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2040784"/>
            <a:ext cx="9603275" cy="3450613"/>
          </a:xfrm>
        </p:spPr>
        <p:txBody>
          <a:bodyPr/>
          <a:lstStyle/>
          <a:p>
            <a:pPr lvl="1"/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r>
              <a:rPr lang="en-US" dirty="0"/>
              <a:t>Boolean indexers are useful because so many operations can produce an array of </a:t>
            </a:r>
            <a:r>
              <a:rPr lang="en-US" dirty="0" err="1"/>
              <a:t>booleans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null checks (.</a:t>
            </a:r>
            <a:r>
              <a:rPr lang="en-US" dirty="0" err="1"/>
              <a:t>isnull</a:t>
            </a:r>
            <a:r>
              <a:rPr lang="en-US" dirty="0"/>
              <a:t>, .</a:t>
            </a:r>
            <a:r>
              <a:rPr lang="en-US" dirty="0" err="1"/>
              <a:t>notnull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container checks (.</a:t>
            </a:r>
            <a:r>
              <a:rPr lang="en-US" dirty="0" err="1"/>
              <a:t>isin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boolean</a:t>
            </a:r>
            <a:r>
              <a:rPr lang="en-US" dirty="0"/>
              <a:t> aggregations (.any, .all)</a:t>
            </a:r>
          </a:p>
          <a:p>
            <a:pPr lvl="2"/>
            <a:r>
              <a:rPr lang="en-US" dirty="0" err="1"/>
              <a:t>comparisions</a:t>
            </a:r>
            <a:r>
              <a:rPr lang="en-US" dirty="0"/>
              <a:t> (.</a:t>
            </a:r>
            <a:r>
              <a:rPr lang="en-US" dirty="0" err="1"/>
              <a:t>gt</a:t>
            </a:r>
            <a:r>
              <a:rPr lang="en-US" dirty="0"/>
              <a:t>, .</a:t>
            </a:r>
            <a:r>
              <a:rPr lang="en-US" dirty="0" err="1"/>
              <a:t>lt</a:t>
            </a:r>
            <a:r>
              <a:rPr lang="en-US" dirty="0"/>
              <a:t>, etc</a:t>
            </a:r>
            <a:r>
              <a:rPr lang="en-US" dirty="0" smtClean="0"/>
              <a:t>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0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Apple Color Emoji" charset="0"/>
                <a:ea typeface="Apple Color Emoji" charset="0"/>
                <a:cs typeface="Apple Color Emoji" charset="0"/>
              </a:rPr>
              <a:t>Handling Missing data</a:t>
            </a:r>
            <a:endParaRPr lang="en-US" cap="none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2040784"/>
            <a:ext cx="9603275" cy="3450613"/>
          </a:xfrm>
        </p:spPr>
        <p:txBody>
          <a:bodyPr/>
          <a:lstStyle/>
          <a:p>
            <a:pPr lvl="1"/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Detecting missing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data</a:t>
            </a:r>
          </a:p>
          <a:p>
            <a:pPr lvl="1"/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Dropping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missing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data</a:t>
            </a:r>
          </a:p>
          <a:p>
            <a:pPr lvl="1"/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Filling missing data</a:t>
            </a:r>
          </a:p>
          <a:p>
            <a:pPr lvl="1"/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57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Apple Color Emoji" charset="0"/>
                <a:ea typeface="Apple Color Emoji" charset="0"/>
                <a:cs typeface="Apple Color Emoji" charset="0"/>
              </a:rPr>
              <a:t>Handling Missing data</a:t>
            </a:r>
            <a:endParaRPr lang="en-US" cap="none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2040784"/>
            <a:ext cx="9603275" cy="3450613"/>
          </a:xfrm>
        </p:spPr>
        <p:txBody>
          <a:bodyPr/>
          <a:lstStyle/>
          <a:p>
            <a:pPr lvl="1"/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Detecting missing data</a:t>
            </a:r>
          </a:p>
          <a:p>
            <a:pPr lvl="1"/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lvl="2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df.isnull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lvl="2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df.notnull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lvl="2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df.notnull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().head()</a:t>
            </a:r>
          </a:p>
          <a:p>
            <a:pPr lvl="2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other_df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df.notnull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lvl="2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other_df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df.columnlabel.notnull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9844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Apple Color Emoji" charset="0"/>
                <a:ea typeface="Apple Color Emoji" charset="0"/>
                <a:cs typeface="Apple Color Emoji" charset="0"/>
              </a:rPr>
              <a:t>Handling Missing data</a:t>
            </a:r>
            <a:endParaRPr lang="en-US" cap="none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2040784"/>
            <a:ext cx="9603275" cy="3450613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Dropping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missing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data</a:t>
            </a:r>
          </a:p>
          <a:p>
            <a:pPr lvl="2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df.dropna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lvl="2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df.dropna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(axis='index', how='any')	</a:t>
            </a:r>
          </a:p>
          <a:p>
            <a:pPr lvl="3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xis:</a:t>
            </a:r>
          </a:p>
          <a:p>
            <a:pPr lvl="5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column</a:t>
            </a:r>
          </a:p>
          <a:p>
            <a:pPr lvl="5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ndex</a:t>
            </a:r>
          </a:p>
          <a:p>
            <a:pPr lvl="3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ow</a:t>
            </a:r>
          </a:p>
          <a:p>
            <a:pPr lvl="5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ny</a:t>
            </a:r>
          </a:p>
          <a:p>
            <a:pPr lvl="5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all</a:t>
            </a:r>
          </a:p>
          <a:p>
            <a:pPr lvl="2"/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2"/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Filling missing data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5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Apple Color Emoji" charset="0"/>
                <a:ea typeface="Apple Color Emoji" charset="0"/>
                <a:cs typeface="Apple Color Emoji" charset="0"/>
              </a:rPr>
              <a:t>Handling Missing data</a:t>
            </a:r>
            <a:endParaRPr lang="en-US" cap="none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2040784"/>
            <a:ext cx="9603275" cy="3450613"/>
          </a:xfrm>
        </p:spPr>
        <p:txBody>
          <a:bodyPr>
            <a:normAutofit/>
          </a:bodyPr>
          <a:lstStyle/>
          <a:p>
            <a:pPr lvl="2"/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Filling missing data</a:t>
            </a:r>
          </a:p>
          <a:p>
            <a:pPr lvl="2"/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&gt;&gt;&gt;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df.fillna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(‘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fill_with_this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’)</a:t>
            </a:r>
          </a:p>
          <a:p>
            <a:pPr lvl="2"/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&gt;&gt;&gt;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df.columnlabel.fillna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(‘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fill_with_this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’)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4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>
                <a:latin typeface="Apple Color Emoji" charset="0"/>
                <a:ea typeface="Apple Color Emoji" charset="0"/>
                <a:cs typeface="Apple Color Emoji" charset="0"/>
              </a:rPr>
              <a:t>Groupby</a:t>
            </a:r>
            <a:endParaRPr lang="en-US" cap="none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5"/>
          <a:stretch/>
        </p:blipFill>
        <p:spPr>
          <a:xfrm>
            <a:off x="1638299" y="2079625"/>
            <a:ext cx="8489771" cy="3449638"/>
          </a:xfrm>
        </p:spPr>
      </p:pic>
    </p:spTree>
    <p:extLst>
      <p:ext uri="{BB962C8B-B14F-4D97-AF65-F5344CB8AC3E}">
        <p14:creationId xmlns:p14="http://schemas.microsoft.com/office/powerpoint/2010/main" val="14899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>
                <a:latin typeface="Apple Color Emoji" charset="0"/>
                <a:ea typeface="Apple Color Emoji" charset="0"/>
                <a:cs typeface="Apple Color Emoji" charset="0"/>
              </a:rPr>
              <a:t>Groupby</a:t>
            </a:r>
            <a:endParaRPr lang="en-US" cap="none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 of a </a:t>
            </a:r>
            <a:r>
              <a:rPr lang="en-US" dirty="0" err="1" smtClean="0"/>
              <a:t>groupby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/>
            <a:r>
              <a:rPr lang="en-US" b="1" dirty="0" smtClean="0"/>
              <a:t>Split</a:t>
            </a:r>
            <a:r>
              <a:rPr lang="en-US" dirty="0" smtClean="0"/>
              <a:t> a table into groups</a:t>
            </a:r>
          </a:p>
          <a:p>
            <a:pPr lvl="1"/>
            <a:r>
              <a:rPr lang="en-US" b="1" dirty="0" smtClean="0"/>
              <a:t>Apply</a:t>
            </a:r>
            <a:r>
              <a:rPr lang="en-US" dirty="0" smtClean="0"/>
              <a:t> a function to each group</a:t>
            </a:r>
          </a:p>
          <a:p>
            <a:pPr lvl="1"/>
            <a:r>
              <a:rPr lang="en-US" b="1" dirty="0" smtClean="0"/>
              <a:t>Combine</a:t>
            </a:r>
            <a:r>
              <a:rPr lang="en-US" dirty="0" smtClean="0"/>
              <a:t> the results into a single Dataframe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df.groupby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(grouper)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2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>
                <a:latin typeface="Apple Color Emoji" charset="0"/>
                <a:ea typeface="Apple Color Emoji" charset="0"/>
                <a:cs typeface="Apple Color Emoji" charset="0"/>
              </a:rPr>
              <a:t>Groupby</a:t>
            </a:r>
            <a:r>
              <a:rPr lang="en-US" cap="none" dirty="0" smtClean="0">
                <a:latin typeface="Apple Color Emoji" charset="0"/>
                <a:ea typeface="Apple Color Emoji" charset="0"/>
                <a:cs typeface="Apple Color Emoji" charset="0"/>
              </a:rPr>
              <a:t>: Split</a:t>
            </a:r>
            <a:endParaRPr lang="en-US" cap="none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Groupers</a:t>
            </a:r>
          </a:p>
          <a:p>
            <a:pPr lvl="2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df.groupby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(grouper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2"/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2"/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String indicating a column in your dataframe</a:t>
            </a:r>
          </a:p>
          <a:p>
            <a:pPr lvl="4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df.groupby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beer_name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")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Function to be applied on the index</a:t>
            </a:r>
          </a:p>
          <a:p>
            <a:pPr lvl="4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df.groupby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df.review_taste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&gt;2.0)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9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2040784"/>
            <a:ext cx="9603275" cy="3450613"/>
          </a:xfrm>
        </p:spPr>
        <p:txBody>
          <a:bodyPr/>
          <a:lstStyle/>
          <a:p>
            <a:pPr lvl="1"/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51" y="2221553"/>
            <a:ext cx="5538749" cy="41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8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>
                <a:latin typeface="Apple Color Emoji" charset="0"/>
                <a:ea typeface="Apple Color Emoji" charset="0"/>
                <a:cs typeface="Apple Color Emoji" charset="0"/>
              </a:rPr>
              <a:t>Groupby</a:t>
            </a:r>
            <a:r>
              <a:rPr lang="en-US" cap="none" dirty="0" smtClean="0">
                <a:latin typeface="Apple Color Emoji" charset="0"/>
                <a:ea typeface="Apple Color Emoji" charset="0"/>
                <a:cs typeface="Apple Color Emoji" charset="0"/>
              </a:rPr>
              <a:t>: Apply &amp; Combine</a:t>
            </a:r>
            <a:endParaRPr lang="en-US" cap="none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sz="1100" dirty="0" err="1">
                <a:latin typeface="Consolas" charset="0"/>
                <a:ea typeface="Consolas" charset="0"/>
                <a:cs typeface="Consolas" charset="0"/>
              </a:rPr>
              <a:t>review_cols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 = ['</a:t>
            </a:r>
            <a:r>
              <a:rPr lang="en-US" sz="1100" dirty="0" err="1">
                <a:latin typeface="Consolas" charset="0"/>
                <a:ea typeface="Consolas" charset="0"/>
                <a:cs typeface="Consolas" charset="0"/>
              </a:rPr>
              <a:t>review_appearance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', '</a:t>
            </a:r>
            <a:r>
              <a:rPr lang="en-US" sz="1100" dirty="0" err="1">
                <a:latin typeface="Consolas" charset="0"/>
                <a:ea typeface="Consolas" charset="0"/>
                <a:cs typeface="Consolas" charset="0"/>
              </a:rPr>
              <a:t>review_aroma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', '</a:t>
            </a:r>
            <a:r>
              <a:rPr lang="en-US" sz="1100" dirty="0" err="1">
                <a:latin typeface="Consolas" charset="0"/>
                <a:ea typeface="Consolas" charset="0"/>
                <a:cs typeface="Consolas" charset="0"/>
              </a:rPr>
              <a:t>review_overall</a:t>
            </a: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', '</a:t>
            </a:r>
            <a:r>
              <a:rPr lang="en-US" sz="1100" dirty="0" err="1" smtClean="0">
                <a:latin typeface="Consolas" charset="0"/>
                <a:ea typeface="Consolas" charset="0"/>
                <a:cs typeface="Consolas" charset="0"/>
              </a:rPr>
              <a:t>review_palate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', '</a:t>
            </a:r>
            <a:r>
              <a:rPr lang="en-US" sz="1100" dirty="0" err="1">
                <a:latin typeface="Consolas" charset="0"/>
                <a:ea typeface="Consolas" charset="0"/>
                <a:cs typeface="Consolas" charset="0"/>
              </a:rPr>
              <a:t>review_taste</a:t>
            </a: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']</a:t>
            </a:r>
          </a:p>
          <a:p>
            <a:pPr lvl="1"/>
            <a:endParaRPr lang="en-US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sz="1100" dirty="0" err="1">
                <a:latin typeface="Consolas" charset="0"/>
                <a:ea typeface="Consolas" charset="0"/>
                <a:cs typeface="Consolas" charset="0"/>
              </a:rPr>
              <a:t>df.groupby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('</a:t>
            </a:r>
            <a:r>
              <a:rPr lang="en-US" sz="1100" dirty="0" err="1">
                <a:latin typeface="Consolas" charset="0"/>
                <a:ea typeface="Consolas" charset="0"/>
                <a:cs typeface="Consolas" charset="0"/>
              </a:rPr>
              <a:t>beer_name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')[</a:t>
            </a:r>
            <a:r>
              <a:rPr lang="en-US" sz="1100" dirty="0" err="1">
                <a:latin typeface="Consolas" charset="0"/>
                <a:ea typeface="Consolas" charset="0"/>
                <a:cs typeface="Consolas" charset="0"/>
              </a:rPr>
              <a:t>review_cols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].</a:t>
            </a:r>
            <a:r>
              <a:rPr lang="en-US" sz="1100" dirty="0" err="1">
                <a:latin typeface="Consolas" charset="0"/>
                <a:ea typeface="Consolas" charset="0"/>
                <a:cs typeface="Consolas" charset="0"/>
              </a:rPr>
              <a:t>agg</a:t>
            </a:r>
            <a:r>
              <a:rPr lang="en-US" sz="1100" dirty="0">
                <a:latin typeface="Consolas" charset="0"/>
                <a:ea typeface="Consolas" charset="0"/>
                <a:cs typeface="Consolas" charset="0"/>
              </a:rPr>
              <a:t>('mean</a:t>
            </a:r>
            <a:r>
              <a:rPr lang="en-US" sz="1100" dirty="0" smtClean="0">
                <a:latin typeface="Consolas" charset="0"/>
                <a:ea typeface="Consolas" charset="0"/>
                <a:cs typeface="Consolas" charset="0"/>
              </a:rPr>
              <a:t>')</a:t>
            </a:r>
          </a:p>
          <a:p>
            <a:pPr lvl="1"/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479" y="3092588"/>
            <a:ext cx="6604000" cy="346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6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2028432"/>
            <a:ext cx="9603275" cy="3450613"/>
          </a:xfrm>
        </p:spPr>
        <p:txBody>
          <a:bodyPr>
            <a:normAutofit/>
          </a:bodyPr>
          <a:lstStyle/>
          <a:p>
            <a:pPr algn="ctr"/>
            <a:r>
              <a:rPr lang="en-US" sz="13800" dirty="0" smtClean="0"/>
              <a:t>Thank you!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4415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Cheat Sheet</a:t>
            </a:r>
          </a:p>
          <a:p>
            <a:r>
              <a:rPr lang="en-US" dirty="0" smtClean="0"/>
              <a:t>Data Frame’s Anatomy</a:t>
            </a:r>
          </a:p>
          <a:p>
            <a:r>
              <a:rPr lang="en-US" dirty="0" smtClean="0"/>
              <a:t>Basics</a:t>
            </a:r>
          </a:p>
          <a:p>
            <a:r>
              <a:rPr lang="en-US" dirty="0" smtClean="0"/>
              <a:t>Indexing</a:t>
            </a:r>
          </a:p>
          <a:p>
            <a:r>
              <a:rPr lang="en-US" dirty="0" smtClean="0"/>
              <a:t>Missing data</a:t>
            </a:r>
          </a:p>
          <a:p>
            <a:r>
              <a:rPr lang="en-US" dirty="0" err="1" smtClean="0"/>
              <a:t>Groupby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7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Apple Color Emoji" charset="0"/>
                <a:ea typeface="Apple Color Emoji" charset="0"/>
                <a:cs typeface="Apple Color Emoji" charset="0"/>
              </a:rPr>
              <a:t>Pandas Cheat Sheet</a:t>
            </a:r>
            <a:endParaRPr lang="en-US" cap="none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2040784"/>
            <a:ext cx="9603275" cy="3450613"/>
          </a:xfrm>
        </p:spPr>
        <p:txBody>
          <a:bodyPr/>
          <a:lstStyle/>
          <a:p>
            <a:pPr lvl="1"/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/pandas-dev/pandas/blob/master/doc/</a:t>
            </a:r>
            <a:r>
              <a:rPr lang="en-US" dirty="0" err="1"/>
              <a:t>cheatsheet</a:t>
            </a:r>
            <a:r>
              <a:rPr lang="en-US" dirty="0"/>
              <a:t>/</a:t>
            </a:r>
            <a:r>
              <a:rPr lang="en-US" dirty="0" err="1"/>
              <a:t>Pandas_Cheat_Sheet.pdf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5" y="3164686"/>
            <a:ext cx="4876799" cy="352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Apple Color Emoji" charset="0"/>
                <a:ea typeface="Apple Color Emoji" charset="0"/>
                <a:cs typeface="Apple Color Emoji" charset="0"/>
              </a:rPr>
              <a:t>Reading Data</a:t>
            </a:r>
            <a:endParaRPr lang="en-US" cap="none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 many data sources:</a:t>
            </a:r>
          </a:p>
          <a:p>
            <a:pPr lvl="1"/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pandas.read_csv</a:t>
            </a:r>
            <a:endParaRPr lang="en-US" b="1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pandas_read_excel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pandas_read_html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pandas_read_json</a:t>
            </a:r>
            <a:endParaRPr lang="en-US" b="1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pandas_read_hdf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andas_read_sql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6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Apple Color Emoji" charset="0"/>
                <a:ea typeface="Apple Color Emoji" charset="0"/>
                <a:cs typeface="Apple Color Emoji" charset="0"/>
              </a:rPr>
              <a:t>Dataframe</a:t>
            </a:r>
            <a:endParaRPr lang="en-US" cap="none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2040784"/>
            <a:ext cx="9603275" cy="3450613"/>
          </a:xfrm>
        </p:spPr>
        <p:txBody>
          <a:bodyPr/>
          <a:lstStyle/>
          <a:p>
            <a:pPr lvl="1"/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r>
              <a:rPr lang="en-US" dirty="0" smtClean="0"/>
              <a:t>A dataframe is made up od data, row labels and column labels.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45061"/>
              </p:ext>
            </p:extLst>
          </p:nvPr>
        </p:nvGraphicFramePr>
        <p:xfrm>
          <a:off x="2242157" y="3369500"/>
          <a:ext cx="5437688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9422"/>
                <a:gridCol w="1359422"/>
                <a:gridCol w="1359422"/>
                <a:gridCol w="1359422"/>
              </a:tblGrid>
              <a:tr h="2888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Column_1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Column_2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Column_3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DE6A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DE6A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DE6A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DE6A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DE6A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3DE6A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DE6A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DE6A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DE6A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91910" y="2880986"/>
            <a:ext cx="1966587" cy="4634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olumn labels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6251" y="4926230"/>
            <a:ext cx="160124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row </a:t>
            </a:r>
            <a:r>
              <a:rPr lang="en-US" sz="2400" dirty="0">
                <a:solidFill>
                  <a:srgbClr val="00B0F0"/>
                </a:solidFill>
              </a:rPr>
              <a:t>l</a:t>
            </a:r>
            <a:r>
              <a:rPr lang="en-US" sz="2400" dirty="0" smtClean="0">
                <a:solidFill>
                  <a:srgbClr val="00B0F0"/>
                </a:solidFill>
              </a:rPr>
              <a:t>abels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65050" y="4926230"/>
            <a:ext cx="78689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DE6A1"/>
                </a:solidFill>
              </a:rPr>
              <a:t>data</a:t>
            </a:r>
            <a:endParaRPr lang="en-US" sz="2400" dirty="0">
              <a:solidFill>
                <a:srgbClr val="3DE6A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93479" y="3369500"/>
            <a:ext cx="18162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2D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8438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Apple Color Emoji" charset="0"/>
                <a:ea typeface="Apple Color Emoji" charset="0"/>
                <a:cs typeface="Apple Color Emoji" charset="0"/>
              </a:rPr>
              <a:t>Basics</a:t>
            </a:r>
            <a:endParaRPr lang="en-US" cap="none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2040784"/>
            <a:ext cx="9603275" cy="3450613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Row labels</a:t>
            </a:r>
          </a:p>
          <a:p>
            <a:pPr lvl="2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df.index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>
                <a:latin typeface="+mj-lt"/>
                <a:ea typeface="Andale Mono" charset="0"/>
                <a:cs typeface="Andale Mono" charset="0"/>
              </a:rPr>
              <a:t>Column labels</a:t>
            </a:r>
          </a:p>
          <a:p>
            <a:pPr lvl="2"/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&gt;&gt;&gt;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df.columns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lvl="2"/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r>
              <a:rPr lang="en-US" dirty="0" err="1" smtClean="0">
                <a:latin typeface="+mj-lt"/>
                <a:ea typeface="Andale Mono" charset="0"/>
                <a:cs typeface="Andale Mono" charset="0"/>
              </a:rPr>
              <a:t>Dtypes</a:t>
            </a:r>
            <a:endParaRPr lang="en-US" dirty="0" smtClean="0">
              <a:latin typeface="+mj-lt"/>
              <a:ea typeface="Andale Mono" charset="0"/>
              <a:cs typeface="Andale Mono" charset="0"/>
            </a:endParaRPr>
          </a:p>
          <a:p>
            <a:pPr lvl="2"/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&gt;&gt;&gt;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df.dtypes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lvl="2"/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r>
              <a:rPr lang="en-US" dirty="0" smtClean="0">
                <a:latin typeface="+mj-lt"/>
                <a:ea typeface="Andale Mono" charset="0"/>
                <a:cs typeface="Andale Mono" charset="0"/>
              </a:rPr>
              <a:t>Head</a:t>
            </a:r>
          </a:p>
          <a:p>
            <a:pPr lvl="2"/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&gt;&gt;&gt;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df.head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(10)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7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Apple Color Emoji" charset="0"/>
                <a:ea typeface="Apple Color Emoji" charset="0"/>
                <a:cs typeface="Apple Color Emoji" charset="0"/>
              </a:rPr>
              <a:t>Indexing</a:t>
            </a:r>
            <a:endParaRPr lang="en-US" cap="none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2040784"/>
            <a:ext cx="9603275" cy="3450613"/>
          </a:xfrm>
        </p:spPr>
        <p:txBody>
          <a:bodyPr/>
          <a:lstStyle/>
          <a:p>
            <a:pPr lvl="1"/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r>
              <a:rPr lang="en-US" dirty="0" smtClean="0"/>
              <a:t>There are many ways you want to specify which subset you want to select: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Like list, you can index by integer position</a:t>
            </a:r>
          </a:p>
          <a:p>
            <a:pPr lvl="2"/>
            <a:r>
              <a:rPr lang="en-US" dirty="0" smtClean="0"/>
              <a:t>Like dictionaries, you can index by label</a:t>
            </a:r>
          </a:p>
          <a:p>
            <a:pPr lvl="2"/>
            <a:r>
              <a:rPr lang="en-US" dirty="0" smtClean="0"/>
              <a:t>Like </a:t>
            </a:r>
            <a:r>
              <a:rPr lang="en-US" dirty="0" err="1" smtClean="0"/>
              <a:t>NumPy</a:t>
            </a:r>
            <a:r>
              <a:rPr lang="en-US" dirty="0" smtClean="0"/>
              <a:t> array, you can index by </a:t>
            </a:r>
            <a:r>
              <a:rPr lang="en-US" dirty="0" err="1" smtClean="0"/>
              <a:t>boolean</a:t>
            </a:r>
            <a:r>
              <a:rPr lang="en-US" dirty="0" smtClean="0"/>
              <a:t> mask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77830" y="324322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7070118" y="3614916"/>
            <a:ext cx="61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Apple Color Emoji" charset="0"/>
                <a:ea typeface="Apple Color Emoji" charset="0"/>
                <a:cs typeface="Apple Color Emoji" charset="0"/>
              </a:rPr>
              <a:t>Indexing</a:t>
            </a:r>
            <a:endParaRPr lang="en-US" cap="none" dirty="0">
              <a:latin typeface="Apple Color Emoji" charset="0"/>
              <a:ea typeface="Apple Color Emoji" charset="0"/>
              <a:cs typeface="Apple Color Emoj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2040784"/>
            <a:ext cx="9603275" cy="3450613"/>
          </a:xfrm>
        </p:spPr>
        <p:txBody>
          <a:bodyPr>
            <a:normAutofit/>
          </a:bodyPr>
          <a:lstStyle/>
          <a:p>
            <a:pPr lvl="1"/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r>
              <a:rPr lang="en-US" dirty="0" smtClean="0"/>
              <a:t>Select columns of a Dataframe:</a:t>
            </a:r>
          </a:p>
          <a:p>
            <a:pPr lvl="2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[[‘column_1’,’column_2’]]</a:t>
            </a:r>
          </a:p>
          <a:p>
            <a:pPr lvl="2"/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>
                <a:latin typeface="+mj-lt"/>
                <a:ea typeface="Consolas" charset="0"/>
                <a:cs typeface="Consolas" charset="0"/>
              </a:rPr>
              <a:t>Use </a:t>
            </a:r>
            <a:r>
              <a:rPr lang="en-US" b="1" dirty="0" smtClean="0">
                <a:latin typeface="+mj-lt"/>
                <a:ea typeface="Consolas" charset="0"/>
                <a:cs typeface="Consolas" charset="0"/>
              </a:rPr>
              <a:t>.</a:t>
            </a:r>
            <a:r>
              <a:rPr lang="en-US" b="1" dirty="0" err="1" smtClean="0">
                <a:latin typeface="+mj-lt"/>
                <a:ea typeface="Consolas" charset="0"/>
                <a:cs typeface="Consolas" charset="0"/>
              </a:rPr>
              <a:t>loc</a:t>
            </a:r>
            <a:r>
              <a:rPr lang="en-US" b="1" dirty="0" smtClean="0">
                <a:latin typeface="+mj-lt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+mj-lt"/>
                <a:ea typeface="Consolas" charset="0"/>
                <a:cs typeface="Consolas" charset="0"/>
              </a:rPr>
              <a:t>for label-based indexing (rows and columns)</a:t>
            </a:r>
          </a:p>
          <a:p>
            <a:pPr lvl="2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df.loc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row_labels,column_labels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lvl="2"/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>
                <a:latin typeface="+mj-lt"/>
                <a:ea typeface="Consolas" charset="0"/>
                <a:cs typeface="Consolas" charset="0"/>
              </a:rPr>
              <a:t>Use </a:t>
            </a:r>
            <a:r>
              <a:rPr lang="en-US" b="1" dirty="0" smtClean="0">
                <a:latin typeface="+mj-lt"/>
                <a:ea typeface="Consolas" charset="0"/>
                <a:cs typeface="Consolas" charset="0"/>
              </a:rPr>
              <a:t>.</a:t>
            </a:r>
            <a:r>
              <a:rPr lang="en-US" b="1" dirty="0" err="1" smtClean="0">
                <a:latin typeface="+mj-lt"/>
                <a:ea typeface="Consolas" charset="0"/>
                <a:cs typeface="Consolas" charset="0"/>
              </a:rPr>
              <a:t>iloc</a:t>
            </a:r>
            <a:r>
              <a:rPr lang="en-US" b="1" dirty="0" smtClean="0">
                <a:latin typeface="+mj-lt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+mj-lt"/>
                <a:ea typeface="Consolas" charset="0"/>
                <a:cs typeface="Consolas" charset="0"/>
              </a:rPr>
              <a:t>for positions-based indexing </a:t>
            </a:r>
            <a:r>
              <a:rPr lang="en-US" dirty="0">
                <a:ea typeface="Consolas" charset="0"/>
                <a:cs typeface="Consolas" charset="0"/>
              </a:rPr>
              <a:t>(rows and columns)</a:t>
            </a:r>
          </a:p>
          <a:p>
            <a:pPr lvl="2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df.loc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row_positions,column_positions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]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2"/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2"/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23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591</TotalTime>
  <Words>397</Words>
  <Application>Microsoft Macintosh PowerPoint</Application>
  <PresentationFormat>Widescreen</PresentationFormat>
  <Paragraphs>139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Andale Mono</vt:lpstr>
      <vt:lpstr>Apple Color Emoji</vt:lpstr>
      <vt:lpstr>Consolas</vt:lpstr>
      <vt:lpstr>Gill Sans MT</vt:lpstr>
      <vt:lpstr>Arial</vt:lpstr>
      <vt:lpstr>Gallery</vt:lpstr>
      <vt:lpstr>Data Analysis</vt:lpstr>
      <vt:lpstr>PowerPoint Presentation</vt:lpstr>
      <vt:lpstr>Agenda</vt:lpstr>
      <vt:lpstr>Pandas Cheat Sheet</vt:lpstr>
      <vt:lpstr>Reading Data</vt:lpstr>
      <vt:lpstr>Dataframe</vt:lpstr>
      <vt:lpstr>Basics</vt:lpstr>
      <vt:lpstr>Indexing</vt:lpstr>
      <vt:lpstr>Indexing</vt:lpstr>
      <vt:lpstr>Indexing</vt:lpstr>
      <vt:lpstr>Indexing</vt:lpstr>
      <vt:lpstr>Boolean indexing</vt:lpstr>
      <vt:lpstr>Handling Missing data</vt:lpstr>
      <vt:lpstr>Handling Missing data</vt:lpstr>
      <vt:lpstr>Handling Missing data</vt:lpstr>
      <vt:lpstr>Handling Missing data</vt:lpstr>
      <vt:lpstr>Groupby</vt:lpstr>
      <vt:lpstr>Groupby</vt:lpstr>
      <vt:lpstr>Groupby: Split</vt:lpstr>
      <vt:lpstr>Groupby: Apply &amp; Combine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dulce ambrocio</dc:creator>
  <cp:lastModifiedBy>dulce ambrocio</cp:lastModifiedBy>
  <cp:revision>20</cp:revision>
  <dcterms:created xsi:type="dcterms:W3CDTF">2017-06-10T18:54:14Z</dcterms:created>
  <dcterms:modified xsi:type="dcterms:W3CDTF">2017-07-29T19:16:54Z</dcterms:modified>
</cp:coreProperties>
</file>