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95" r:id="rId3"/>
    <p:sldId id="272" r:id="rId4"/>
    <p:sldId id="257" r:id="rId5"/>
    <p:sldId id="296" r:id="rId6"/>
    <p:sldId id="259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262" r:id="rId15"/>
    <p:sldId id="304" r:id="rId16"/>
    <p:sldId id="283" r:id="rId17"/>
    <p:sldId id="297" r:id="rId18"/>
    <p:sldId id="307" r:id="rId19"/>
    <p:sldId id="267" r:id="rId20"/>
    <p:sldId id="308" r:id="rId21"/>
    <p:sldId id="309" r:id="rId22"/>
    <p:sldId id="306" r:id="rId23"/>
    <p:sldId id="282" r:id="rId24"/>
    <p:sldId id="273" r:id="rId25"/>
    <p:sldId id="264" r:id="rId26"/>
    <p:sldId id="294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97388B-94EA-4DB8-A5BF-857607E50939}">
  <a:tblStyle styleId="{4B97388B-94EA-4DB8-A5BF-857607E509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AE4D93-A806-4C0B-BD0F-4C76D5DBD6C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3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2CCFE3E0-5901-F215-1D66-B81A8B938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>
            <a:extLst>
              <a:ext uri="{FF2B5EF4-FFF2-40B4-BE49-F238E27FC236}">
                <a16:creationId xmlns:a16="http://schemas.microsoft.com/office/drawing/2014/main" id="{A1E3BA01-2E02-7909-DBD9-4D69369A09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>
            <a:extLst>
              <a:ext uri="{FF2B5EF4-FFF2-40B4-BE49-F238E27FC236}">
                <a16:creationId xmlns:a16="http://schemas.microsoft.com/office/drawing/2014/main" id="{6EB9F6B8-DAC1-53B8-F6F0-151AFB04B7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389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25478EB1-45E4-6AD8-C299-9E1701319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>
            <a:extLst>
              <a:ext uri="{FF2B5EF4-FFF2-40B4-BE49-F238E27FC236}">
                <a16:creationId xmlns:a16="http://schemas.microsoft.com/office/drawing/2014/main" id="{44FA90FA-DDA4-2F26-2A72-0A7DDB078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>
            <a:extLst>
              <a:ext uri="{FF2B5EF4-FFF2-40B4-BE49-F238E27FC236}">
                <a16:creationId xmlns:a16="http://schemas.microsoft.com/office/drawing/2014/main" id="{ADCE69F9-30C3-56CF-7F4D-DE492B134A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020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B39232A3-72D2-3FF5-4704-DA88DB347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>
            <a:extLst>
              <a:ext uri="{FF2B5EF4-FFF2-40B4-BE49-F238E27FC236}">
                <a16:creationId xmlns:a16="http://schemas.microsoft.com/office/drawing/2014/main" id="{FE0D4495-49E9-4110-3D50-53FF0693D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>
            <a:extLst>
              <a:ext uri="{FF2B5EF4-FFF2-40B4-BE49-F238E27FC236}">
                <a16:creationId xmlns:a16="http://schemas.microsoft.com/office/drawing/2014/main" id="{BB3B84B5-6952-C270-4A32-1C437166CD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09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8316CC68-700C-632E-1679-4F32E850B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>
            <a:extLst>
              <a:ext uri="{FF2B5EF4-FFF2-40B4-BE49-F238E27FC236}">
                <a16:creationId xmlns:a16="http://schemas.microsoft.com/office/drawing/2014/main" id="{F62030EE-220D-A27A-84FB-5165FD9746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>
            <a:extLst>
              <a:ext uri="{FF2B5EF4-FFF2-40B4-BE49-F238E27FC236}">
                <a16:creationId xmlns:a16="http://schemas.microsoft.com/office/drawing/2014/main" id="{8D2EDAC8-874D-464A-C7FD-44B0628E85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755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38EE838B-4FFC-3614-0EB6-29BF51B0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>
            <a:extLst>
              <a:ext uri="{FF2B5EF4-FFF2-40B4-BE49-F238E27FC236}">
                <a16:creationId xmlns:a16="http://schemas.microsoft.com/office/drawing/2014/main" id="{7B2983A4-0C95-B423-28CC-F1313931E2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>
            <a:extLst>
              <a:ext uri="{FF2B5EF4-FFF2-40B4-BE49-F238E27FC236}">
                <a16:creationId xmlns:a16="http://schemas.microsoft.com/office/drawing/2014/main" id="{64F9B17B-0B79-FD22-F5A1-F244FDEBB5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266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7e15c192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7e15c192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0D73869D-311A-9AB6-C10F-F89A2168A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7e15c1920_0_99:notes">
            <a:extLst>
              <a:ext uri="{FF2B5EF4-FFF2-40B4-BE49-F238E27FC236}">
                <a16:creationId xmlns:a16="http://schemas.microsoft.com/office/drawing/2014/main" id="{4F256280-6D81-A7DF-789E-E145A1F6D1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7e15c1920_0_99:notes">
            <a:extLst>
              <a:ext uri="{FF2B5EF4-FFF2-40B4-BE49-F238E27FC236}">
                <a16:creationId xmlns:a16="http://schemas.microsoft.com/office/drawing/2014/main" id="{05ECC151-E0D6-7F78-6C28-B76FD378C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048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3150781E-E532-6D05-F8CE-A0C321BBA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9:notes">
            <a:extLst>
              <a:ext uri="{FF2B5EF4-FFF2-40B4-BE49-F238E27FC236}">
                <a16:creationId xmlns:a16="http://schemas.microsoft.com/office/drawing/2014/main" id="{45D423E2-AE37-0ADA-E938-CCB6E6F1F3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9:notes">
            <a:extLst>
              <a:ext uri="{FF2B5EF4-FFF2-40B4-BE49-F238E27FC236}">
                <a16:creationId xmlns:a16="http://schemas.microsoft.com/office/drawing/2014/main" id="{7E38986F-9531-152F-B64D-CBEB0C4D9E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122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13C10FCD-4F60-C5FE-C0B9-BC317239F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>
            <a:extLst>
              <a:ext uri="{FF2B5EF4-FFF2-40B4-BE49-F238E27FC236}">
                <a16:creationId xmlns:a16="http://schemas.microsoft.com/office/drawing/2014/main" id="{680FFEC5-C004-843E-8801-A0AE77FF87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>
            <a:extLst>
              <a:ext uri="{FF2B5EF4-FFF2-40B4-BE49-F238E27FC236}">
                <a16:creationId xmlns:a16="http://schemas.microsoft.com/office/drawing/2014/main" id="{32BA2622-638E-C72E-3ADA-E65388EE39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40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B1CF73BB-18E3-BCAB-C8F8-63A198217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73:notes">
            <a:extLst>
              <a:ext uri="{FF2B5EF4-FFF2-40B4-BE49-F238E27FC236}">
                <a16:creationId xmlns:a16="http://schemas.microsoft.com/office/drawing/2014/main" id="{1AD766CC-13DF-1C4F-D808-725CA29280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73:notes">
            <a:extLst>
              <a:ext uri="{FF2B5EF4-FFF2-40B4-BE49-F238E27FC236}">
                <a16:creationId xmlns:a16="http://schemas.microsoft.com/office/drawing/2014/main" id="{369D712E-B599-FF35-2CAF-E4495D23B1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726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3535C342-57D9-CF25-1B57-EDA434965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73:notes">
            <a:extLst>
              <a:ext uri="{FF2B5EF4-FFF2-40B4-BE49-F238E27FC236}">
                <a16:creationId xmlns:a16="http://schemas.microsoft.com/office/drawing/2014/main" id="{6F9A278D-851C-6058-45A2-7843B293DB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73:notes">
            <a:extLst>
              <a:ext uri="{FF2B5EF4-FFF2-40B4-BE49-F238E27FC236}">
                <a16:creationId xmlns:a16="http://schemas.microsoft.com/office/drawing/2014/main" id="{E99E2BDF-5CFC-67F9-0C0E-AF3B23EC0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840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3BB0AC4E-44E0-64AA-C58A-16263A2B3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73:notes">
            <a:extLst>
              <a:ext uri="{FF2B5EF4-FFF2-40B4-BE49-F238E27FC236}">
                <a16:creationId xmlns:a16="http://schemas.microsoft.com/office/drawing/2014/main" id="{D5D6EDC4-63D7-C6F1-6DF6-01059BFEAD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73:notes">
            <a:extLst>
              <a:ext uri="{FF2B5EF4-FFF2-40B4-BE49-F238E27FC236}">
                <a16:creationId xmlns:a16="http://schemas.microsoft.com/office/drawing/2014/main" id="{51A9E543-B16A-F6EE-463E-9D9FBF9DD6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710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7e15c192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7e15c192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73d10dbb7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73d10dbb7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C7BD2568-E16A-138D-5573-8A70ED7E2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>
            <a:extLst>
              <a:ext uri="{FF2B5EF4-FFF2-40B4-BE49-F238E27FC236}">
                <a16:creationId xmlns:a16="http://schemas.microsoft.com/office/drawing/2014/main" id="{8F17F5B0-DC7C-13D9-B5B0-013BBC5B04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>
            <a:extLst>
              <a:ext uri="{FF2B5EF4-FFF2-40B4-BE49-F238E27FC236}">
                <a16:creationId xmlns:a16="http://schemas.microsoft.com/office/drawing/2014/main" id="{9C89AF70-4BF2-4A4A-E13D-34A93571F3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38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DD814AA4-5F61-8859-627F-9A92A31CF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>
            <a:extLst>
              <a:ext uri="{FF2B5EF4-FFF2-40B4-BE49-F238E27FC236}">
                <a16:creationId xmlns:a16="http://schemas.microsoft.com/office/drawing/2014/main" id="{37A4B705-4C2D-F0DA-78A4-87AC329D80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>
            <a:extLst>
              <a:ext uri="{FF2B5EF4-FFF2-40B4-BE49-F238E27FC236}">
                <a16:creationId xmlns:a16="http://schemas.microsoft.com/office/drawing/2014/main" id="{86DB6EDB-F2C5-6F9F-E8FB-334889317C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801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3DCB779D-9025-D3E5-F965-D1D94EC29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>
            <a:extLst>
              <a:ext uri="{FF2B5EF4-FFF2-40B4-BE49-F238E27FC236}">
                <a16:creationId xmlns:a16="http://schemas.microsoft.com/office/drawing/2014/main" id="{D6513AE3-870A-976F-3699-8F6D776B39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>
            <a:extLst>
              <a:ext uri="{FF2B5EF4-FFF2-40B4-BE49-F238E27FC236}">
                <a16:creationId xmlns:a16="http://schemas.microsoft.com/office/drawing/2014/main" id="{BA9A922C-2925-8AEC-F860-BCF3566386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77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0BBF3440-3047-15F1-3B2A-6CA3BDBB4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>
            <a:extLst>
              <a:ext uri="{FF2B5EF4-FFF2-40B4-BE49-F238E27FC236}">
                <a16:creationId xmlns:a16="http://schemas.microsoft.com/office/drawing/2014/main" id="{61923AAA-1D38-BCC8-D62A-2766C59E94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>
            <a:extLst>
              <a:ext uri="{FF2B5EF4-FFF2-40B4-BE49-F238E27FC236}">
                <a16:creationId xmlns:a16="http://schemas.microsoft.com/office/drawing/2014/main" id="{EE7E506C-F66E-D0D3-6592-0F3970C173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137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bin templat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69738" y="253581"/>
            <a:ext cx="4305890" cy="4636339"/>
            <a:chOff x="4707786" y="372793"/>
            <a:chExt cx="5700900" cy="6138407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707786" y="372793"/>
              <a:ext cx="5700900" cy="6138300"/>
            </a:xfrm>
            <a:prstGeom prst="snip1Rect">
              <a:avLst>
                <a:gd name="adj" fmla="val 14584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702806"/>
            <a:ext cx="35478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269767" y="2573194"/>
            <a:ext cx="8613597" cy="2316726"/>
            <a:chOff x="4707825" y="3443908"/>
            <a:chExt cx="11404207" cy="3067292"/>
          </a:xfrm>
        </p:grpSpPr>
        <p:sp>
          <p:nvSpPr>
            <p:cNvPr id="17" name="Google Shape;17;p3"/>
            <p:cNvSpPr/>
            <p:nvPr/>
          </p:nvSpPr>
          <p:spPr>
            <a:xfrm rot="10800000">
              <a:off x="4707832" y="3443908"/>
              <a:ext cx="11404200" cy="3067200"/>
            </a:xfrm>
            <a:prstGeom prst="snip1Rect">
              <a:avLst>
                <a:gd name="adj" fmla="val 27420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881075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547231"/>
            <a:ext cx="7908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 rot="5400000">
            <a:off x="2419021" y="422809"/>
            <a:ext cx="4305965" cy="4297807"/>
            <a:chOff x="4707687" y="820993"/>
            <a:chExt cx="5700999" cy="5690198"/>
          </a:xfrm>
        </p:grpSpPr>
        <p:sp>
          <p:nvSpPr>
            <p:cNvPr id="31" name="Google Shape;31;p5"/>
            <p:cNvSpPr/>
            <p:nvPr/>
          </p:nvSpPr>
          <p:spPr>
            <a:xfrm rot="10800000">
              <a:off x="4707786" y="820993"/>
              <a:ext cx="5700900" cy="5690100"/>
            </a:xfrm>
            <a:prstGeom prst="snip1Rect">
              <a:avLst>
                <a:gd name="adj" fmla="val 20143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rot="10800000">
              <a:off x="4707687" y="5376591"/>
              <a:ext cx="1134600" cy="11346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10800000" flipH="1">
              <a:off x="5842287" y="5373291"/>
              <a:ext cx="423900" cy="11379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2661300" y="1010850"/>
            <a:ext cx="3821400" cy="30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 i="1"/>
            </a:lvl9pPr>
          </a:lstStyle>
          <a:p>
            <a:endParaRPr/>
          </a:p>
        </p:txBody>
      </p:sp>
      <p:sp>
        <p:nvSpPr>
          <p:cNvPr id="35" name="Google Shape;35;p5"/>
          <p:cNvSpPr txBox="1"/>
          <p:nvPr/>
        </p:nvSpPr>
        <p:spPr>
          <a:xfrm>
            <a:off x="2661303" y="628170"/>
            <a:ext cx="7215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4339800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46" name="Google Shape;46;p7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name="adj" fmla="val 15837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57475" y="1157300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54" name="Google Shape;54;p8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name="adj" fmla="val 15837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508725" y="1132475"/>
            <a:ext cx="3944400" cy="3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2"/>
          </p:nvPr>
        </p:nvSpPr>
        <p:spPr>
          <a:xfrm>
            <a:off x="4690766" y="1132475"/>
            <a:ext cx="3944400" cy="3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9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63" name="Google Shape;63;p9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name="adj" fmla="val 15837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508725" y="1089050"/>
            <a:ext cx="2598600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3240575" y="1089050"/>
            <a:ext cx="2598600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3"/>
          </p:nvPr>
        </p:nvSpPr>
        <p:spPr>
          <a:xfrm>
            <a:off x="5972425" y="1089050"/>
            <a:ext cx="2598600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73" name="Google Shape;73;p10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name="adj" fmla="val 15837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2"/>
          <p:cNvGrpSpPr/>
          <p:nvPr/>
        </p:nvGrpSpPr>
        <p:grpSpPr>
          <a:xfrm>
            <a:off x="269756" y="278064"/>
            <a:ext cx="8628094" cy="4611856"/>
            <a:chOff x="4707810" y="405208"/>
            <a:chExt cx="11423400" cy="6105992"/>
          </a:xfrm>
        </p:grpSpPr>
        <p:sp>
          <p:nvSpPr>
            <p:cNvPr id="87" name="Google Shape;87;p12"/>
            <p:cNvSpPr/>
            <p:nvPr/>
          </p:nvSpPr>
          <p:spPr>
            <a:xfrm rot="10800000">
              <a:off x="4707810" y="405208"/>
              <a:ext cx="11423400" cy="6105900"/>
            </a:xfrm>
            <a:prstGeom prst="snip1Rect">
              <a:avLst>
                <a:gd name="adj" fmla="val 13774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339800" y="4836607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325" y="1157306"/>
            <a:ext cx="7642800" cy="3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7325" y="4262913"/>
            <a:ext cx="4644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702806"/>
            <a:ext cx="35478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Test Case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Automation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FB1C4E-993D-AA7A-E89C-D033B4AD5FDC}"/>
              </a:ext>
            </a:extLst>
          </p:cNvPr>
          <p:cNvSpPr txBox="1"/>
          <p:nvPr/>
        </p:nvSpPr>
        <p:spPr>
          <a:xfrm>
            <a:off x="400050" y="192690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latin typeface="ゴシック" panose="020B0609070205080204" pitchFamily="49" charset="-128"/>
                <a:ea typeface="ゴシック" panose="020B0609070205080204" pitchFamily="49" charset="-128"/>
              </a:rPr>
              <a:t>　テスト自動化ツール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FCEDA1D2-E34A-060C-1B4A-574B829F5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>
            <a:extLst>
              <a:ext uri="{FF2B5EF4-FFF2-40B4-BE49-F238E27FC236}">
                <a16:creationId xmlns:a16="http://schemas.microsoft.com/office/drawing/2014/main" id="{426F2972-AC20-EA89-997D-2970B87C7F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425" y="3110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ウォーターフォール開発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5" name="Google Shape;135;p19">
            <a:extLst>
              <a:ext uri="{FF2B5EF4-FFF2-40B4-BE49-F238E27FC236}">
                <a16:creationId xmlns:a16="http://schemas.microsoft.com/office/drawing/2014/main" id="{05EF24C1-3078-CAA2-9233-B28913B34A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475" y="1085862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b="1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6" name="Google Shape;136;p19">
            <a:extLst>
              <a:ext uri="{FF2B5EF4-FFF2-40B4-BE49-F238E27FC236}">
                <a16:creationId xmlns:a16="http://schemas.microsoft.com/office/drawing/2014/main" id="{E0C761DB-6363-BF0E-758E-6D5A761BB0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dirty="0"/>
          </a:p>
        </p:txBody>
      </p:sp>
      <p:pic>
        <p:nvPicPr>
          <p:cNvPr id="6" name="図 5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920BAAE-B54A-7088-F605-C92BC4D7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91" y="981803"/>
            <a:ext cx="6845618" cy="3850660"/>
          </a:xfrm>
          <a:prstGeom prst="rect">
            <a:avLst/>
          </a:prstGeom>
        </p:spPr>
      </p:pic>
      <p:sp>
        <p:nvSpPr>
          <p:cNvPr id="7" name="吹き出し: 線 6">
            <a:extLst>
              <a:ext uri="{FF2B5EF4-FFF2-40B4-BE49-F238E27FC236}">
                <a16:creationId xmlns:a16="http://schemas.microsoft.com/office/drawing/2014/main" id="{D2D090BA-37B1-BF9C-E0CE-F17542225DB5}"/>
              </a:ext>
            </a:extLst>
          </p:cNvPr>
          <p:cNvSpPr/>
          <p:nvPr/>
        </p:nvSpPr>
        <p:spPr>
          <a:xfrm>
            <a:off x="3139440" y="4197666"/>
            <a:ext cx="1882035" cy="482470"/>
          </a:xfrm>
          <a:prstGeom prst="borderCallout1">
            <a:avLst>
              <a:gd name="adj1" fmla="val 52805"/>
              <a:gd name="adj2" fmla="val 99742"/>
              <a:gd name="adj3" fmla="val -30"/>
              <a:gd name="adj4" fmla="val 1223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同じテストは１回で</a:t>
            </a:r>
            <a:r>
              <a:rPr kumimoji="1" lang="en-US" altLang="ja-JP" b="1" dirty="0"/>
              <a:t>OK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77009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9090743F-A605-8991-A4BD-0FDF9ADA3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>
            <a:extLst>
              <a:ext uri="{FF2B5EF4-FFF2-40B4-BE49-F238E27FC236}">
                <a16:creationId xmlns:a16="http://schemas.microsoft.com/office/drawing/2014/main" id="{0848EDBD-FAB7-4AF7-9AEC-A536805C2D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425" y="3110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アジャイル開発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5" name="Google Shape;135;p19">
            <a:extLst>
              <a:ext uri="{FF2B5EF4-FFF2-40B4-BE49-F238E27FC236}">
                <a16:creationId xmlns:a16="http://schemas.microsoft.com/office/drawing/2014/main" id="{978D506D-58AD-78BE-0A10-343F7E0AE1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475" y="1085862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b="1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6" name="Google Shape;136;p19">
            <a:extLst>
              <a:ext uri="{FF2B5EF4-FFF2-40B4-BE49-F238E27FC236}">
                <a16:creationId xmlns:a16="http://schemas.microsoft.com/office/drawing/2014/main" id="{3458BBEC-0203-40E6-CCA3-8E5918B061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dirty="0"/>
          </a:p>
        </p:txBody>
      </p:sp>
      <p:pic>
        <p:nvPicPr>
          <p:cNvPr id="3" name="図 2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6DA3B2F-0881-92A5-707B-B44AD7A20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74" y="932893"/>
            <a:ext cx="6896445" cy="387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8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84E2B5AE-C59F-36E8-A8C1-A57CE7E14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>
            <a:extLst>
              <a:ext uri="{FF2B5EF4-FFF2-40B4-BE49-F238E27FC236}">
                <a16:creationId xmlns:a16="http://schemas.microsoft.com/office/drawing/2014/main" id="{32CAF394-4AC4-A9C1-5801-52FD06B712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425" y="3110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アジャイル開発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5" name="Google Shape;135;p19">
            <a:extLst>
              <a:ext uri="{FF2B5EF4-FFF2-40B4-BE49-F238E27FC236}">
                <a16:creationId xmlns:a16="http://schemas.microsoft.com/office/drawing/2014/main" id="{9A3C3411-02D6-F64B-B898-2B229007C8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475" y="1085862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b="1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6" name="Google Shape;136;p19">
            <a:extLst>
              <a:ext uri="{FF2B5EF4-FFF2-40B4-BE49-F238E27FC236}">
                <a16:creationId xmlns:a16="http://schemas.microsoft.com/office/drawing/2014/main" id="{E9CB91E3-B1D6-270B-2E1B-3AE9F663AD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dirty="0"/>
          </a:p>
        </p:txBody>
      </p:sp>
      <p:pic>
        <p:nvPicPr>
          <p:cNvPr id="3" name="図 2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1A0D429-18B8-06AB-965A-5692C7C0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74" y="932893"/>
            <a:ext cx="6896445" cy="3879250"/>
          </a:xfrm>
          <a:prstGeom prst="rect">
            <a:avLst/>
          </a:prstGeom>
        </p:spPr>
      </p:pic>
      <p:sp>
        <p:nvSpPr>
          <p:cNvPr id="2" name="吹き出し: 線 1">
            <a:extLst>
              <a:ext uri="{FF2B5EF4-FFF2-40B4-BE49-F238E27FC236}">
                <a16:creationId xmlns:a16="http://schemas.microsoft.com/office/drawing/2014/main" id="{98192D04-A627-6567-FC51-E3D306DAD1D7}"/>
              </a:ext>
            </a:extLst>
          </p:cNvPr>
          <p:cNvSpPr/>
          <p:nvPr/>
        </p:nvSpPr>
        <p:spPr>
          <a:xfrm>
            <a:off x="3545007" y="998881"/>
            <a:ext cx="1882035" cy="482470"/>
          </a:xfrm>
          <a:prstGeom prst="borderCallout1">
            <a:avLst>
              <a:gd name="adj1" fmla="val 99133"/>
              <a:gd name="adj2" fmla="val 50616"/>
              <a:gd name="adj3" fmla="val 322163"/>
              <a:gd name="adj4" fmla="val 1580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毎回同じテスト</a:t>
            </a:r>
          </a:p>
        </p:txBody>
      </p:sp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9591BDBD-88FD-CFA1-6D42-FEF7D374EF08}"/>
              </a:ext>
            </a:extLst>
          </p:cNvPr>
          <p:cNvSpPr/>
          <p:nvPr/>
        </p:nvSpPr>
        <p:spPr>
          <a:xfrm>
            <a:off x="3545006" y="998881"/>
            <a:ext cx="1882035" cy="482470"/>
          </a:xfrm>
          <a:prstGeom prst="borderCallout1">
            <a:avLst>
              <a:gd name="adj1" fmla="val 99133"/>
              <a:gd name="adj2" fmla="val 50616"/>
              <a:gd name="adj3" fmla="val 324269"/>
              <a:gd name="adj4" fmla="val 667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毎回同じテスト</a:t>
            </a:r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17180E21-9011-A3CE-D552-9AF80539FF70}"/>
              </a:ext>
            </a:extLst>
          </p:cNvPr>
          <p:cNvSpPr/>
          <p:nvPr/>
        </p:nvSpPr>
        <p:spPr>
          <a:xfrm>
            <a:off x="3545005" y="998881"/>
            <a:ext cx="1882035" cy="482470"/>
          </a:xfrm>
          <a:prstGeom prst="borderCallout1">
            <a:avLst>
              <a:gd name="adj1" fmla="val 99133"/>
              <a:gd name="adj2" fmla="val 50616"/>
              <a:gd name="adj3" fmla="val 322163"/>
              <a:gd name="adj4" fmla="val -244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毎回同じテスト</a:t>
            </a:r>
          </a:p>
        </p:txBody>
      </p:sp>
      <p:sp>
        <p:nvSpPr>
          <p:cNvPr id="7" name="吹き出し: 線 6">
            <a:extLst>
              <a:ext uri="{FF2B5EF4-FFF2-40B4-BE49-F238E27FC236}">
                <a16:creationId xmlns:a16="http://schemas.microsoft.com/office/drawing/2014/main" id="{4DBEC6E1-05FE-5FB4-FC29-9C4C65A4AE88}"/>
              </a:ext>
            </a:extLst>
          </p:cNvPr>
          <p:cNvSpPr/>
          <p:nvPr/>
        </p:nvSpPr>
        <p:spPr>
          <a:xfrm>
            <a:off x="3545005" y="998881"/>
            <a:ext cx="1882035" cy="482470"/>
          </a:xfrm>
          <a:prstGeom prst="borderCallout1">
            <a:avLst>
              <a:gd name="adj1" fmla="val 99133"/>
              <a:gd name="adj2" fmla="val 50616"/>
              <a:gd name="adj3" fmla="val 328480"/>
              <a:gd name="adj4" fmla="val -1156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同じテストを毎回やる。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955F25-29AC-FA7F-7529-E40D083B4E09}"/>
              </a:ext>
            </a:extLst>
          </p:cNvPr>
          <p:cNvSpPr/>
          <p:nvPr/>
        </p:nvSpPr>
        <p:spPr>
          <a:xfrm>
            <a:off x="1152468" y="2603500"/>
            <a:ext cx="493452" cy="179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CBED53-8DD7-265C-74B2-B52EB5DBB62A}"/>
              </a:ext>
            </a:extLst>
          </p:cNvPr>
          <p:cNvSpPr/>
          <p:nvPr/>
        </p:nvSpPr>
        <p:spPr>
          <a:xfrm>
            <a:off x="2849188" y="2571750"/>
            <a:ext cx="493452" cy="179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9EEC3B1-F3B8-DEB1-FC31-CF3C1ED59AC7}"/>
              </a:ext>
            </a:extLst>
          </p:cNvPr>
          <p:cNvSpPr/>
          <p:nvPr/>
        </p:nvSpPr>
        <p:spPr>
          <a:xfrm>
            <a:off x="4558262" y="2571750"/>
            <a:ext cx="493452" cy="179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E71673A-BDE5-A8A7-1D89-9D7F2668E9B1}"/>
              </a:ext>
            </a:extLst>
          </p:cNvPr>
          <p:cNvSpPr/>
          <p:nvPr/>
        </p:nvSpPr>
        <p:spPr>
          <a:xfrm>
            <a:off x="6277496" y="2571750"/>
            <a:ext cx="493452" cy="179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0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99E473F7-8A88-C10C-456C-361882A9D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>
            <a:extLst>
              <a:ext uri="{FF2B5EF4-FFF2-40B4-BE49-F238E27FC236}">
                <a16:creationId xmlns:a16="http://schemas.microsoft.com/office/drawing/2014/main" id="{F904D746-252E-2BC8-1BAF-B3994D4024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425" y="3110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アジャイル開発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5" name="Google Shape;135;p19">
            <a:extLst>
              <a:ext uri="{FF2B5EF4-FFF2-40B4-BE49-F238E27FC236}">
                <a16:creationId xmlns:a16="http://schemas.microsoft.com/office/drawing/2014/main" id="{154944B8-3D45-24B3-F789-E1D74F696A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475" y="1085862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b="1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6" name="Google Shape;136;p19">
            <a:extLst>
              <a:ext uri="{FF2B5EF4-FFF2-40B4-BE49-F238E27FC236}">
                <a16:creationId xmlns:a16="http://schemas.microsoft.com/office/drawing/2014/main" id="{1BDC3C5B-7AAA-C623-F2E1-183781B1D3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dirty="0"/>
          </a:p>
        </p:txBody>
      </p:sp>
      <p:pic>
        <p:nvPicPr>
          <p:cNvPr id="3" name="図 2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CF82DE2-6662-AF61-F693-373919FA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74" y="932893"/>
            <a:ext cx="6896445" cy="3879250"/>
          </a:xfrm>
          <a:prstGeom prst="rect">
            <a:avLst/>
          </a:prstGeom>
        </p:spPr>
      </p:pic>
      <p:sp>
        <p:nvSpPr>
          <p:cNvPr id="2" name="吹き出し: 線 1">
            <a:extLst>
              <a:ext uri="{FF2B5EF4-FFF2-40B4-BE49-F238E27FC236}">
                <a16:creationId xmlns:a16="http://schemas.microsoft.com/office/drawing/2014/main" id="{4001F4E0-6A35-FC7B-63E3-05E0C6C87923}"/>
              </a:ext>
            </a:extLst>
          </p:cNvPr>
          <p:cNvSpPr/>
          <p:nvPr/>
        </p:nvSpPr>
        <p:spPr>
          <a:xfrm>
            <a:off x="3545007" y="998881"/>
            <a:ext cx="1882035" cy="482470"/>
          </a:xfrm>
          <a:prstGeom prst="borderCallout1">
            <a:avLst>
              <a:gd name="adj1" fmla="val 99133"/>
              <a:gd name="adj2" fmla="val 50616"/>
              <a:gd name="adj3" fmla="val 322163"/>
              <a:gd name="adj4" fmla="val 1580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毎回同じテスト</a:t>
            </a:r>
          </a:p>
        </p:txBody>
      </p:sp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03437045-215B-BBB4-646A-85DCBF15AAA8}"/>
              </a:ext>
            </a:extLst>
          </p:cNvPr>
          <p:cNvSpPr/>
          <p:nvPr/>
        </p:nvSpPr>
        <p:spPr>
          <a:xfrm>
            <a:off x="3545006" y="998881"/>
            <a:ext cx="1882035" cy="482470"/>
          </a:xfrm>
          <a:prstGeom prst="borderCallout1">
            <a:avLst>
              <a:gd name="adj1" fmla="val 99133"/>
              <a:gd name="adj2" fmla="val 50616"/>
              <a:gd name="adj3" fmla="val 324269"/>
              <a:gd name="adj4" fmla="val 667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毎回同じテスト</a:t>
            </a:r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DA712939-A734-AB98-B692-2D91B8980118}"/>
              </a:ext>
            </a:extLst>
          </p:cNvPr>
          <p:cNvSpPr/>
          <p:nvPr/>
        </p:nvSpPr>
        <p:spPr>
          <a:xfrm>
            <a:off x="3545005" y="998881"/>
            <a:ext cx="1882035" cy="482470"/>
          </a:xfrm>
          <a:prstGeom prst="borderCallout1">
            <a:avLst>
              <a:gd name="adj1" fmla="val 99133"/>
              <a:gd name="adj2" fmla="val 50616"/>
              <a:gd name="adj3" fmla="val 322163"/>
              <a:gd name="adj4" fmla="val -244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毎回同じテスト</a:t>
            </a:r>
          </a:p>
        </p:txBody>
      </p:sp>
      <p:sp>
        <p:nvSpPr>
          <p:cNvPr id="7" name="吹き出し: 線 6">
            <a:extLst>
              <a:ext uri="{FF2B5EF4-FFF2-40B4-BE49-F238E27FC236}">
                <a16:creationId xmlns:a16="http://schemas.microsoft.com/office/drawing/2014/main" id="{C6C96F22-08C7-34FA-AC8C-D4F1EC277CD7}"/>
              </a:ext>
            </a:extLst>
          </p:cNvPr>
          <p:cNvSpPr/>
          <p:nvPr/>
        </p:nvSpPr>
        <p:spPr>
          <a:xfrm>
            <a:off x="3545005" y="998881"/>
            <a:ext cx="1882035" cy="482470"/>
          </a:xfrm>
          <a:prstGeom prst="borderCallout1">
            <a:avLst>
              <a:gd name="adj1" fmla="val 99133"/>
              <a:gd name="adj2" fmla="val 50616"/>
              <a:gd name="adj3" fmla="val 328480"/>
              <a:gd name="adj4" fmla="val -1156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同じテストを毎回やる。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6FC7D9-A27C-862B-7C5A-BCB1CFC6CFC3}"/>
              </a:ext>
            </a:extLst>
          </p:cNvPr>
          <p:cNvSpPr/>
          <p:nvPr/>
        </p:nvSpPr>
        <p:spPr>
          <a:xfrm>
            <a:off x="1152468" y="2603500"/>
            <a:ext cx="493452" cy="179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A255642-4251-7930-133F-DCE795BC7EDC}"/>
              </a:ext>
            </a:extLst>
          </p:cNvPr>
          <p:cNvSpPr/>
          <p:nvPr/>
        </p:nvSpPr>
        <p:spPr>
          <a:xfrm>
            <a:off x="2849188" y="2571750"/>
            <a:ext cx="493452" cy="179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5678FA7-A9C5-F6A8-B1F1-CC548F8FB477}"/>
              </a:ext>
            </a:extLst>
          </p:cNvPr>
          <p:cNvSpPr/>
          <p:nvPr/>
        </p:nvSpPr>
        <p:spPr>
          <a:xfrm>
            <a:off x="4558262" y="2571750"/>
            <a:ext cx="493452" cy="179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D697494-8E89-3706-3F01-5F35665D054A}"/>
              </a:ext>
            </a:extLst>
          </p:cNvPr>
          <p:cNvSpPr/>
          <p:nvPr/>
        </p:nvSpPr>
        <p:spPr>
          <a:xfrm>
            <a:off x="6277496" y="2571750"/>
            <a:ext cx="493452" cy="179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3069D66-11A6-807D-8F82-93BC9EE79B88}"/>
              </a:ext>
            </a:extLst>
          </p:cNvPr>
          <p:cNvSpPr/>
          <p:nvPr/>
        </p:nvSpPr>
        <p:spPr>
          <a:xfrm>
            <a:off x="3210258" y="2562521"/>
            <a:ext cx="2551528" cy="61999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 テスト工数の増加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 ヒューマンエラーの発生</a:t>
            </a:r>
          </a:p>
        </p:txBody>
      </p:sp>
    </p:spTree>
    <p:extLst>
      <p:ext uri="{BB962C8B-B14F-4D97-AF65-F5344CB8AC3E}">
        <p14:creationId xmlns:p14="http://schemas.microsoft.com/office/powerpoint/2010/main" val="376976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407600" y="1983394"/>
            <a:ext cx="6328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2">
                    <a:lumMod val="50000"/>
                  </a:schemeClr>
                </a:solidFill>
              </a:rPr>
              <a:t>Big concept</a:t>
            </a:r>
            <a:endParaRPr sz="6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407600" y="3011513"/>
            <a:ext cx="632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設計・開発</a:t>
            </a:r>
            <a:endParaRPr sz="2400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>
            <a:off x="4058785" y="1015421"/>
            <a:ext cx="1026441" cy="1051385"/>
            <a:chOff x="611175" y="2326900"/>
            <a:chExt cx="362700" cy="389575"/>
          </a:xfrm>
        </p:grpSpPr>
        <p:sp>
          <p:nvSpPr>
            <p:cNvPr id="144" name="Google Shape;144;p2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6B9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6B9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6B9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6B9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E84C301D-7AEA-9696-83CE-DF16B6C55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>
            <a:extLst>
              <a:ext uri="{FF2B5EF4-FFF2-40B4-BE49-F238E27FC236}">
                <a16:creationId xmlns:a16="http://schemas.microsoft.com/office/drawing/2014/main" id="{50A5E877-859A-2389-E8CB-7D4FDBF93F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ディレクトリ構造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6" name="Google Shape;136;p19">
            <a:extLst>
              <a:ext uri="{FF2B5EF4-FFF2-40B4-BE49-F238E27FC236}">
                <a16:creationId xmlns:a16="http://schemas.microsoft.com/office/drawing/2014/main" id="{24F484B0-5E91-F090-8120-0FF9CFB525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DCF32E3-6A36-9BF4-2B94-0BEB7815DFEC}"/>
              </a:ext>
            </a:extLst>
          </p:cNvPr>
          <p:cNvSpPr txBox="1"/>
          <p:nvPr/>
        </p:nvSpPr>
        <p:spPr>
          <a:xfrm>
            <a:off x="5390174" y="4278035"/>
            <a:ext cx="32964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bg2">
                    <a:lumMod val="75000"/>
                  </a:schemeClr>
                </a:solidFill>
              </a:rPr>
              <a:t>※</a:t>
            </a:r>
            <a:r>
              <a:rPr kumimoji="1" lang="ja-JP" altLang="en-US" sz="1100" dirty="0">
                <a:solidFill>
                  <a:schemeClr val="bg2">
                    <a:lumMod val="75000"/>
                  </a:schemeClr>
                </a:solidFill>
              </a:rPr>
              <a:t>ディレクトリ構造はコマンドで取得できました</a:t>
            </a:r>
            <a:endParaRPr kumimoji="1"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kumimoji="1" lang="en-US" altLang="ja-JP" sz="1100" dirty="0" err="1">
                <a:solidFill>
                  <a:schemeClr val="bg2">
                    <a:lumMod val="75000"/>
                  </a:schemeClr>
                </a:solidFill>
              </a:rPr>
              <a:t>cmd</a:t>
            </a:r>
            <a:r>
              <a:rPr kumimoji="1" lang="en-US" altLang="ja-JP" sz="1100" dirty="0">
                <a:solidFill>
                  <a:schemeClr val="bg2">
                    <a:lumMod val="75000"/>
                  </a:schemeClr>
                </a:solidFill>
              </a:rPr>
              <a:t>: tree /F</a:t>
            </a:r>
            <a:endParaRPr kumimoji="1" lang="ja-JP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6" name="図 15" descr="テキスト">
            <a:extLst>
              <a:ext uri="{FF2B5EF4-FFF2-40B4-BE49-F238E27FC236}">
                <a16:creationId xmlns:a16="http://schemas.microsoft.com/office/drawing/2014/main" id="{063DBC1C-CB31-CD70-2472-8DE6742A2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81" y="995806"/>
            <a:ext cx="7516274" cy="320084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717EE4-F404-39AB-7B1B-05CADCE9F985}"/>
              </a:ext>
            </a:extLst>
          </p:cNvPr>
          <p:cNvSpPr txBox="1"/>
          <p:nvPr/>
        </p:nvSpPr>
        <p:spPr>
          <a:xfrm>
            <a:off x="4023162" y="2176042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#</a:t>
            </a:r>
            <a:r>
              <a:rPr kumimoji="1" lang="ja-JP" altLang="en-US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 ブラウザを自動操作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8303143-4143-9C7C-C452-3A065C210DEA}"/>
              </a:ext>
            </a:extLst>
          </p:cNvPr>
          <p:cNvSpPr txBox="1"/>
          <p:nvPr/>
        </p:nvSpPr>
        <p:spPr>
          <a:xfrm>
            <a:off x="4023163" y="2323803"/>
            <a:ext cx="1598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#</a:t>
            </a:r>
            <a:r>
              <a:rPr kumimoji="1" lang="ja-JP" altLang="en-US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 </a:t>
            </a:r>
            <a:r>
              <a:rPr kumimoji="1" lang="en-US" altLang="ja-JP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excel</a:t>
            </a:r>
            <a:r>
              <a:rPr kumimoji="1" lang="ja-JP" altLang="en-US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ファイルを生成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9FF8400-EAAC-19E5-D2F7-F9A870A839F9}"/>
              </a:ext>
            </a:extLst>
          </p:cNvPr>
          <p:cNvSpPr txBox="1"/>
          <p:nvPr/>
        </p:nvSpPr>
        <p:spPr>
          <a:xfrm>
            <a:off x="4023163" y="2461587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#</a:t>
            </a:r>
            <a:r>
              <a:rPr kumimoji="1" lang="ja-JP" altLang="en-US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 各ブラウザの操作設定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4BBC98-BFB8-6506-2DA9-8E87E7BE9CAA}"/>
              </a:ext>
            </a:extLst>
          </p:cNvPr>
          <p:cNvSpPr txBox="1"/>
          <p:nvPr/>
        </p:nvSpPr>
        <p:spPr>
          <a:xfrm>
            <a:off x="4023162" y="2606424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#</a:t>
            </a:r>
            <a:r>
              <a:rPr kumimoji="1" lang="ja-JP" altLang="en-US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 便利な機能まとめ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CBAB9A2-6DED-A0F9-631D-E6FCA60437CA}"/>
              </a:ext>
            </a:extLst>
          </p:cNvPr>
          <p:cNvSpPr txBox="1"/>
          <p:nvPr/>
        </p:nvSpPr>
        <p:spPr>
          <a:xfrm>
            <a:off x="4023162" y="2749758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#</a:t>
            </a:r>
            <a:r>
              <a:rPr kumimoji="1" lang="ja-JP" altLang="en-US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 各種設定値を一元管理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1889F62-7BF9-8F3F-4E12-A1B4DF5405EA}"/>
              </a:ext>
            </a:extLst>
          </p:cNvPr>
          <p:cNvSpPr txBox="1"/>
          <p:nvPr/>
        </p:nvSpPr>
        <p:spPr>
          <a:xfrm>
            <a:off x="4023162" y="2887287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#</a:t>
            </a:r>
            <a:r>
              <a:rPr kumimoji="1" lang="ja-JP" altLang="en-US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 モジュールのインポート用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E8F710-B5A0-7175-FACC-E897A2713361}"/>
              </a:ext>
            </a:extLst>
          </p:cNvPr>
          <p:cNvSpPr txBox="1"/>
          <p:nvPr/>
        </p:nvSpPr>
        <p:spPr>
          <a:xfrm>
            <a:off x="4023161" y="3394698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#</a:t>
            </a:r>
            <a:r>
              <a:rPr kumimoji="1" lang="ja-JP" altLang="en-US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 生成されたテストレポート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1E5C236-8269-0421-C6CC-AB25A8363AEA}"/>
              </a:ext>
            </a:extLst>
          </p:cNvPr>
          <p:cNvSpPr txBox="1"/>
          <p:nvPr/>
        </p:nvSpPr>
        <p:spPr>
          <a:xfrm>
            <a:off x="4023160" y="3558798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# </a:t>
            </a:r>
            <a:r>
              <a:rPr kumimoji="1" lang="ja-JP" altLang="en-US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フォーマット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0FA2271-67E9-C877-EC42-423EBD32595F}"/>
              </a:ext>
            </a:extLst>
          </p:cNvPr>
          <p:cNvSpPr txBox="1"/>
          <p:nvPr/>
        </p:nvSpPr>
        <p:spPr>
          <a:xfrm>
            <a:off x="2324989" y="1724368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# </a:t>
            </a:r>
            <a:r>
              <a:rPr kumimoji="1" lang="ja-JP" altLang="en-US" sz="1050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実行ファイル</a:t>
            </a:r>
          </a:p>
        </p:txBody>
      </p:sp>
    </p:spTree>
    <p:extLst>
      <p:ext uri="{BB962C8B-B14F-4D97-AF65-F5344CB8AC3E}">
        <p14:creationId xmlns:p14="http://schemas.microsoft.com/office/powerpoint/2010/main" val="350042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 txBox="1">
            <a:spLocks noGrp="1"/>
          </p:cNvSpPr>
          <p:nvPr>
            <p:ph type="title"/>
          </p:nvPr>
        </p:nvSpPr>
        <p:spPr>
          <a:xfrm>
            <a:off x="299712" y="3110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１</a:t>
            </a:r>
            <a:r>
              <a:rPr lang="en-US" altLang="ja-JP" dirty="0">
                <a:latin typeface="ゴシック" panose="020B0609070205080204" pitchFamily="49" charset="-128"/>
                <a:ea typeface="ゴシック" panose="020B0609070205080204" pitchFamily="49" charset="-128"/>
              </a:rPr>
              <a:t>.</a:t>
            </a: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テスト結果を取得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407" name="Google Shape;407;p41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08" name="Google Shape;408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Google Shape;410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1" name="Google Shape;411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13" name="Google Shape;413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14" name="Google Shape;414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16" name="Google Shape;416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7" name="Google Shape;417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19" name="Google Shape;419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20" name="Google Shape;420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21" name="Google Shape;421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22" name="Google Shape;422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23" name="Google Shape;423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25" name="Google Shape;425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6" name="Google Shape;426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27" name="Google Shape;427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28" name="Google Shape;428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サイトにアクセス</a:t>
            </a:r>
            <a:endParaRPr sz="1200" b="1" dirty="0">
              <a:solidFill>
                <a:schemeClr val="dk2"/>
              </a:solidFill>
              <a:latin typeface="ゴシック" panose="020B0609070205080204" pitchFamily="49" charset="-128"/>
              <a:ea typeface="ゴシック" panose="020B0609070205080204" pitchFamily="49" charset="-128"/>
              <a:cs typeface="Muli"/>
              <a:sym typeface="Muli"/>
            </a:endParaRPr>
          </a:p>
        </p:txBody>
      </p:sp>
      <p:sp>
        <p:nvSpPr>
          <p:cNvPr id="429" name="Google Shape;429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商品を検索</a:t>
            </a:r>
            <a:endParaRPr sz="1200" b="1" dirty="0">
              <a:solidFill>
                <a:schemeClr val="dk2"/>
              </a:solidFill>
              <a:latin typeface="ゴシック" panose="020B0609070205080204" pitchFamily="49" charset="-128"/>
              <a:ea typeface="ゴシック" panose="020B0609070205080204" pitchFamily="49" charset="-128"/>
              <a:cs typeface="Muli"/>
              <a:sym typeface="Muli"/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決済画面に遷移</a:t>
            </a:r>
            <a:endParaRPr sz="1200" b="1" dirty="0">
              <a:solidFill>
                <a:schemeClr val="dk2"/>
              </a:solidFill>
              <a:latin typeface="ゴシック" panose="020B0609070205080204" pitchFamily="49" charset="-128"/>
              <a:ea typeface="ゴシック" panose="020B0609070205080204" pitchFamily="49" charset="-128"/>
              <a:cs typeface="Muli"/>
              <a:sym typeface="Muli"/>
            </a:endParaRPr>
          </a:p>
        </p:txBody>
      </p:sp>
      <p:sp>
        <p:nvSpPr>
          <p:cNvPr id="431" name="Google Shape;431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ログイン</a:t>
            </a:r>
            <a:endParaRPr sz="1200" b="1" dirty="0">
              <a:solidFill>
                <a:schemeClr val="dk2"/>
              </a:solidFill>
              <a:latin typeface="ゴシック" panose="020B0609070205080204" pitchFamily="49" charset="-128"/>
              <a:ea typeface="ゴシック" panose="020B0609070205080204" pitchFamily="49" charset="-128"/>
              <a:cs typeface="Muli"/>
              <a:sym typeface="Muli"/>
            </a:endParaRPr>
          </a:p>
        </p:txBody>
      </p:sp>
      <p:sp>
        <p:nvSpPr>
          <p:cNvPr id="432" name="Google Shape;432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カートに入れる</a:t>
            </a:r>
            <a:endParaRPr sz="1200" b="1" dirty="0">
              <a:solidFill>
                <a:schemeClr val="dk2"/>
              </a:solidFill>
              <a:latin typeface="ゴシック" panose="020B0609070205080204" pitchFamily="49" charset="-128"/>
              <a:ea typeface="ゴシック" panose="020B0609070205080204" pitchFamily="49" charset="-128"/>
              <a:cs typeface="Muli"/>
              <a:sym typeface="Muli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ログアウト</a:t>
            </a:r>
            <a:endParaRPr sz="1200" b="1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8CAF989-B13A-A40B-3448-B3A87A02C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>
            <a:extLst>
              <a:ext uri="{FF2B5EF4-FFF2-40B4-BE49-F238E27FC236}">
                <a16:creationId xmlns:a16="http://schemas.microsoft.com/office/drawing/2014/main" id="{89C31E24-60D5-02BA-3F72-ED8FA6EDE4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712" y="3110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２</a:t>
            </a:r>
            <a:r>
              <a:rPr lang="en-US" altLang="ja-JP" dirty="0">
                <a:latin typeface="ゴシック" panose="020B0609070205080204" pitchFamily="49" charset="-128"/>
                <a:ea typeface="ゴシック" panose="020B0609070205080204" pitchFamily="49" charset="-128"/>
              </a:rPr>
              <a:t>.</a:t>
            </a: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テストレポートを生成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407" name="Google Shape;407;p41">
            <a:extLst>
              <a:ext uri="{FF2B5EF4-FFF2-40B4-BE49-F238E27FC236}">
                <a16:creationId xmlns:a16="http://schemas.microsoft.com/office/drawing/2014/main" id="{423B2BD6-4558-8CC2-2270-6E2A007879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08" name="Google Shape;408;p41">
            <a:extLst>
              <a:ext uri="{FF2B5EF4-FFF2-40B4-BE49-F238E27FC236}">
                <a16:creationId xmlns:a16="http://schemas.microsoft.com/office/drawing/2014/main" id="{08F967E5-B5B2-EB0D-88C4-9CF70093F044}"/>
              </a:ext>
            </a:extLst>
          </p:cNvPr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1">
            <a:extLst>
              <a:ext uri="{FF2B5EF4-FFF2-40B4-BE49-F238E27FC236}">
                <a16:creationId xmlns:a16="http://schemas.microsoft.com/office/drawing/2014/main" id="{82805D13-59C5-BDEB-BCD7-C12BF6F2D6F5}"/>
              </a:ext>
            </a:extLst>
          </p:cNvPr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Google Shape;410;p41">
            <a:extLst>
              <a:ext uri="{FF2B5EF4-FFF2-40B4-BE49-F238E27FC236}">
                <a16:creationId xmlns:a16="http://schemas.microsoft.com/office/drawing/2014/main" id="{88C44D7D-4AD2-09CD-94B1-2ACC6C9CA4F4}"/>
              </a:ext>
            </a:extLst>
          </p:cNvPr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1" name="Google Shape;411;p41">
              <a:extLst>
                <a:ext uri="{FF2B5EF4-FFF2-40B4-BE49-F238E27FC236}">
                  <a16:creationId xmlns:a16="http://schemas.microsoft.com/office/drawing/2014/main" id="{289B2947-372F-A031-3EE3-B1CEE3E7DACC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2" name="Google Shape;412;p41">
              <a:extLst>
                <a:ext uri="{FF2B5EF4-FFF2-40B4-BE49-F238E27FC236}">
                  <a16:creationId xmlns:a16="http://schemas.microsoft.com/office/drawing/2014/main" id="{8CA0A3C8-08D5-C67F-D917-A44B166AE5FD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13" name="Google Shape;413;p41">
            <a:extLst>
              <a:ext uri="{FF2B5EF4-FFF2-40B4-BE49-F238E27FC236}">
                <a16:creationId xmlns:a16="http://schemas.microsoft.com/office/drawing/2014/main" id="{79F575C6-2857-5A45-2F6E-C26259D5E5E6}"/>
              </a:ext>
            </a:extLst>
          </p:cNvPr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14" name="Google Shape;414;p41">
              <a:extLst>
                <a:ext uri="{FF2B5EF4-FFF2-40B4-BE49-F238E27FC236}">
                  <a16:creationId xmlns:a16="http://schemas.microsoft.com/office/drawing/2014/main" id="{3B0391EE-9E42-03BD-F210-4F56C640888D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5" name="Google Shape;415;p41">
              <a:extLst>
                <a:ext uri="{FF2B5EF4-FFF2-40B4-BE49-F238E27FC236}">
                  <a16:creationId xmlns:a16="http://schemas.microsoft.com/office/drawing/2014/main" id="{38793436-4AF2-2373-62B5-ED09945BC314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16" name="Google Shape;416;p41">
            <a:extLst>
              <a:ext uri="{FF2B5EF4-FFF2-40B4-BE49-F238E27FC236}">
                <a16:creationId xmlns:a16="http://schemas.microsoft.com/office/drawing/2014/main" id="{982EBCFD-30EC-150E-6040-EDDAF79A8729}"/>
              </a:ext>
            </a:extLst>
          </p:cNvPr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7" name="Google Shape;417;p41">
              <a:extLst>
                <a:ext uri="{FF2B5EF4-FFF2-40B4-BE49-F238E27FC236}">
                  <a16:creationId xmlns:a16="http://schemas.microsoft.com/office/drawing/2014/main" id="{EFDD0B45-8CDF-5DE4-D2FA-50D7AC14FFD8}"/>
                </a:ext>
              </a:extLst>
            </p:cNvPr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8" name="Google Shape;418;p41">
              <a:extLst>
                <a:ext uri="{FF2B5EF4-FFF2-40B4-BE49-F238E27FC236}">
                  <a16:creationId xmlns:a16="http://schemas.microsoft.com/office/drawing/2014/main" id="{4CC5A76D-70AC-90CD-BA9C-B5CB618EF5F9}"/>
                </a:ext>
              </a:extLst>
            </p:cNvPr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19" name="Google Shape;419;p41">
            <a:extLst>
              <a:ext uri="{FF2B5EF4-FFF2-40B4-BE49-F238E27FC236}">
                <a16:creationId xmlns:a16="http://schemas.microsoft.com/office/drawing/2014/main" id="{5C3A8BF8-1917-359C-27CE-51B23CA47313}"/>
              </a:ext>
            </a:extLst>
          </p:cNvPr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20" name="Google Shape;420;p41">
              <a:extLst>
                <a:ext uri="{FF2B5EF4-FFF2-40B4-BE49-F238E27FC236}">
                  <a16:creationId xmlns:a16="http://schemas.microsoft.com/office/drawing/2014/main" id="{66FCAFA6-2CBF-A1D1-4B74-5C4B35EC102E}"/>
                </a:ext>
              </a:extLst>
            </p:cNvPr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21" name="Google Shape;421;p41">
              <a:extLst>
                <a:ext uri="{FF2B5EF4-FFF2-40B4-BE49-F238E27FC236}">
                  <a16:creationId xmlns:a16="http://schemas.microsoft.com/office/drawing/2014/main" id="{53337CC3-83DC-886F-9424-647082F528D1}"/>
                </a:ext>
              </a:extLst>
            </p:cNvPr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22" name="Google Shape;422;p41">
            <a:extLst>
              <a:ext uri="{FF2B5EF4-FFF2-40B4-BE49-F238E27FC236}">
                <a16:creationId xmlns:a16="http://schemas.microsoft.com/office/drawing/2014/main" id="{CA0FA396-35C1-8D8B-9680-9A26471CF479}"/>
              </a:ext>
            </a:extLst>
          </p:cNvPr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23" name="Google Shape;423;p41">
              <a:extLst>
                <a:ext uri="{FF2B5EF4-FFF2-40B4-BE49-F238E27FC236}">
                  <a16:creationId xmlns:a16="http://schemas.microsoft.com/office/drawing/2014/main" id="{B45D471F-76F7-578C-B5F7-1F146388CAAF}"/>
                </a:ext>
              </a:extLst>
            </p:cNvPr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24" name="Google Shape;424;p41">
              <a:extLst>
                <a:ext uri="{FF2B5EF4-FFF2-40B4-BE49-F238E27FC236}">
                  <a16:creationId xmlns:a16="http://schemas.microsoft.com/office/drawing/2014/main" id="{BD6AFDC9-4566-1A29-8D65-57D2EABD747C}"/>
                </a:ext>
              </a:extLst>
            </p:cNvPr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25" name="Google Shape;425;p41">
            <a:extLst>
              <a:ext uri="{FF2B5EF4-FFF2-40B4-BE49-F238E27FC236}">
                <a16:creationId xmlns:a16="http://schemas.microsoft.com/office/drawing/2014/main" id="{F8F30B25-AE21-7CB4-1C14-0C153E5EC47B}"/>
              </a:ext>
            </a:extLst>
          </p:cNvPr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6" name="Google Shape;426;p41">
              <a:extLst>
                <a:ext uri="{FF2B5EF4-FFF2-40B4-BE49-F238E27FC236}">
                  <a16:creationId xmlns:a16="http://schemas.microsoft.com/office/drawing/2014/main" id="{24CB4AA0-FA6B-F40D-0456-36178CB354C8}"/>
                </a:ext>
              </a:extLst>
            </p:cNvPr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27" name="Google Shape;427;p41">
              <a:extLst>
                <a:ext uri="{FF2B5EF4-FFF2-40B4-BE49-F238E27FC236}">
                  <a16:creationId xmlns:a16="http://schemas.microsoft.com/office/drawing/2014/main" id="{504AE232-4E23-6774-B3B1-C2E332EFF7AF}"/>
                </a:ext>
              </a:extLst>
            </p:cNvPr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28" name="Google Shape;428;p41">
            <a:extLst>
              <a:ext uri="{FF2B5EF4-FFF2-40B4-BE49-F238E27FC236}">
                <a16:creationId xmlns:a16="http://schemas.microsoft.com/office/drawing/2014/main" id="{8DDE69CB-8ECC-205E-3605-457F81087723}"/>
              </a:ext>
            </a:extLst>
          </p:cNvPr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各</a:t>
            </a:r>
            <a:r>
              <a:rPr lang="en-US" altLang="ja-JP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STEP</a:t>
            </a:r>
            <a:r>
              <a:rPr lang="ja-JP" altLang="en-US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の</a:t>
            </a:r>
            <a:endParaRPr lang="en-US" altLang="ja-JP" sz="1200" b="1" dirty="0">
              <a:solidFill>
                <a:schemeClr val="dk2"/>
              </a:solidFill>
              <a:latin typeface="ゴシック" panose="020B0609070205080204" pitchFamily="49" charset="-128"/>
              <a:ea typeface="ゴシック" panose="020B0609070205080204" pitchFamily="49" charset="-128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判定結果を取得</a:t>
            </a:r>
            <a:endParaRPr sz="1200" b="1" dirty="0">
              <a:solidFill>
                <a:schemeClr val="dk2"/>
              </a:solidFill>
              <a:latin typeface="ゴシック" panose="020B0609070205080204" pitchFamily="49" charset="-128"/>
              <a:ea typeface="ゴシック" panose="020B0609070205080204" pitchFamily="49" charset="-128"/>
              <a:cs typeface="Muli"/>
              <a:sym typeface="Muli"/>
            </a:endParaRPr>
          </a:p>
        </p:txBody>
      </p:sp>
      <p:sp>
        <p:nvSpPr>
          <p:cNvPr id="429" name="Google Shape;429;p41">
            <a:extLst>
              <a:ext uri="{FF2B5EF4-FFF2-40B4-BE49-F238E27FC236}">
                <a16:creationId xmlns:a16="http://schemas.microsoft.com/office/drawing/2014/main" id="{0093578D-D3DF-8764-8698-90E91227E842}"/>
              </a:ext>
            </a:extLst>
          </p:cNvPr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判定結果を入力</a:t>
            </a:r>
            <a:endParaRPr sz="1200" b="1" dirty="0">
              <a:solidFill>
                <a:schemeClr val="dk2"/>
              </a:solidFill>
              <a:latin typeface="ゴシック" panose="020B0609070205080204" pitchFamily="49" charset="-128"/>
              <a:ea typeface="ゴシック" panose="020B0609070205080204" pitchFamily="49" charset="-128"/>
              <a:cs typeface="Muli"/>
              <a:sym typeface="Muli"/>
            </a:endParaRPr>
          </a:p>
        </p:txBody>
      </p:sp>
      <p:sp>
        <p:nvSpPr>
          <p:cNvPr id="430" name="Google Shape;430;p41">
            <a:extLst>
              <a:ext uri="{FF2B5EF4-FFF2-40B4-BE49-F238E27FC236}">
                <a16:creationId xmlns:a16="http://schemas.microsoft.com/office/drawing/2014/main" id="{EBA1DA76-E68E-FF42-8D06-AC07D862E2FF}"/>
              </a:ext>
            </a:extLst>
          </p:cNvPr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テストの</a:t>
            </a:r>
            <a:endParaRPr lang="en-US" altLang="ja-JP" sz="1200" b="1" dirty="0">
              <a:solidFill>
                <a:schemeClr val="dk2"/>
              </a:solidFill>
              <a:latin typeface="ゴシック" panose="020B0609070205080204" pitchFamily="49" charset="-128"/>
              <a:ea typeface="ゴシック" panose="020B0609070205080204" pitchFamily="49" charset="-128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合格率を算出</a:t>
            </a:r>
            <a:endParaRPr sz="1200" b="1" dirty="0">
              <a:solidFill>
                <a:schemeClr val="dk2"/>
              </a:solidFill>
              <a:latin typeface="ゴシック" panose="020B0609070205080204" pitchFamily="49" charset="-128"/>
              <a:ea typeface="ゴシック" panose="020B0609070205080204" pitchFamily="49" charset="-128"/>
              <a:cs typeface="Muli"/>
              <a:sym typeface="Muli"/>
            </a:endParaRPr>
          </a:p>
        </p:txBody>
      </p:sp>
      <p:sp>
        <p:nvSpPr>
          <p:cNvPr id="431" name="Google Shape;431;p41">
            <a:extLst>
              <a:ext uri="{FF2B5EF4-FFF2-40B4-BE49-F238E27FC236}">
                <a16:creationId xmlns:a16="http://schemas.microsoft.com/office/drawing/2014/main" id="{A3767BDC-6416-9479-098A-D196A0BD03F9}"/>
              </a:ext>
            </a:extLst>
          </p:cNvPr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Excel</a:t>
            </a:r>
            <a:r>
              <a:rPr lang="ja-JP" altLang="en-US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ファイルを</a:t>
            </a:r>
            <a:endParaRPr lang="en-US" altLang="ja-JP" sz="1200" b="1" dirty="0">
              <a:solidFill>
                <a:schemeClr val="dk2"/>
              </a:solidFill>
              <a:latin typeface="ゴシック" panose="020B0609070205080204" pitchFamily="49" charset="-128"/>
              <a:ea typeface="ゴシック" panose="020B0609070205080204" pitchFamily="49" charset="-128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生成</a:t>
            </a:r>
            <a:endParaRPr sz="1200" b="1" dirty="0">
              <a:solidFill>
                <a:schemeClr val="dk2"/>
              </a:solidFill>
              <a:latin typeface="ゴシック" panose="020B0609070205080204" pitchFamily="49" charset="-128"/>
              <a:ea typeface="ゴシック" panose="020B0609070205080204" pitchFamily="49" charset="-128"/>
              <a:cs typeface="Muli"/>
              <a:sym typeface="Muli"/>
            </a:endParaRPr>
          </a:p>
        </p:txBody>
      </p:sp>
      <p:sp>
        <p:nvSpPr>
          <p:cNvPr id="432" name="Google Shape;432;p41">
            <a:extLst>
              <a:ext uri="{FF2B5EF4-FFF2-40B4-BE49-F238E27FC236}">
                <a16:creationId xmlns:a16="http://schemas.microsoft.com/office/drawing/2014/main" id="{D6926AF9-A343-4F4C-C934-3D86C317442E}"/>
              </a:ext>
            </a:extLst>
          </p:cNvPr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テスト実行日や</a:t>
            </a:r>
            <a:endParaRPr lang="en-US" altLang="ja-JP" sz="1200" b="1" dirty="0">
              <a:solidFill>
                <a:schemeClr val="dk2"/>
              </a:solidFill>
              <a:latin typeface="ゴシック" panose="020B0609070205080204" pitchFamily="49" charset="-128"/>
              <a:ea typeface="ゴシック" panose="020B0609070205080204" pitchFamily="49" charset="-128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2"/>
                </a:solidFill>
                <a:latin typeface="ゴシック" panose="020B0609070205080204" pitchFamily="49" charset="-128"/>
                <a:ea typeface="ゴシック" panose="020B0609070205080204" pitchFamily="49" charset="-128"/>
                <a:cs typeface="Muli"/>
                <a:sym typeface="Muli"/>
              </a:rPr>
              <a:t>実行環境を入力</a:t>
            </a:r>
            <a:endParaRPr sz="1200" b="1" dirty="0">
              <a:solidFill>
                <a:schemeClr val="dk2"/>
              </a:solidFill>
              <a:latin typeface="ゴシック" panose="020B0609070205080204" pitchFamily="49" charset="-128"/>
              <a:ea typeface="ゴシック" panose="020B0609070205080204" pitchFamily="49" charset="-128"/>
              <a:cs typeface="Muli"/>
              <a:sym typeface="Muli"/>
            </a:endParaRPr>
          </a:p>
        </p:txBody>
      </p:sp>
      <p:sp>
        <p:nvSpPr>
          <p:cNvPr id="433" name="Google Shape;433;p41">
            <a:extLst>
              <a:ext uri="{FF2B5EF4-FFF2-40B4-BE49-F238E27FC236}">
                <a16:creationId xmlns:a16="http://schemas.microsoft.com/office/drawing/2014/main" id="{C5EBD0AA-8672-7BFB-25DB-F531B12FB470}"/>
              </a:ext>
            </a:extLst>
          </p:cNvPr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ファイルを保存</a:t>
            </a:r>
            <a:endParaRPr lang="en-US" altLang="ja-JP" sz="1200" b="1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合格率を通知</a:t>
            </a:r>
            <a:endParaRPr sz="1200" b="1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55584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6A035609-CDB6-33C4-DC79-1E51F213E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>
            <a:extLst>
              <a:ext uri="{FF2B5EF4-FFF2-40B4-BE49-F238E27FC236}">
                <a16:creationId xmlns:a16="http://schemas.microsoft.com/office/drawing/2014/main" id="{95D5CD5F-D81A-73C0-51E6-EA39611B0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61300" y="1010850"/>
            <a:ext cx="3821400" cy="30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動作確認</a:t>
            </a:r>
          </a:p>
        </p:txBody>
      </p:sp>
      <p:sp>
        <p:nvSpPr>
          <p:cNvPr id="129" name="Google Shape;129;p18">
            <a:extLst>
              <a:ext uri="{FF2B5EF4-FFF2-40B4-BE49-F238E27FC236}">
                <a16:creationId xmlns:a16="http://schemas.microsoft.com/office/drawing/2014/main" id="{A6BC1371-2418-977E-3E39-6A9F8C1477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39800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863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３つのメリット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198148" y="1627875"/>
            <a:ext cx="2394300" cy="2364900"/>
          </a:xfrm>
          <a:prstGeom prst="ellipse">
            <a:avLst/>
          </a:prstGeom>
          <a:noFill/>
          <a:ln w="152400" cap="flat" cmpd="sng">
            <a:solidFill>
              <a:srgbClr val="EBE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solidFill>
                  <a:schemeClr val="bg2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rPr>
              <a:t>工数削減</a:t>
            </a:r>
            <a:endParaRPr b="1" dirty="0">
              <a:solidFill>
                <a:schemeClr val="bg2">
                  <a:lumMod val="5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5551754" y="1627875"/>
            <a:ext cx="2394300" cy="2364900"/>
          </a:xfrm>
          <a:prstGeom prst="ellipse">
            <a:avLst/>
          </a:prstGeom>
          <a:noFill/>
          <a:ln w="152400" cap="flat" cmpd="sng">
            <a:solidFill>
              <a:srgbClr val="742E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solidFill>
                  <a:schemeClr val="bg2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rPr>
              <a:t>資産化</a:t>
            </a:r>
          </a:p>
        </p:txBody>
      </p:sp>
      <p:sp>
        <p:nvSpPr>
          <p:cNvPr id="187" name="Google Shape;187;p25"/>
          <p:cNvSpPr/>
          <p:nvPr/>
        </p:nvSpPr>
        <p:spPr>
          <a:xfrm>
            <a:off x="3358207" y="1627875"/>
            <a:ext cx="2394300" cy="2364900"/>
          </a:xfrm>
          <a:prstGeom prst="ellipse">
            <a:avLst/>
          </a:prstGeom>
          <a:noFill/>
          <a:ln w="152400" cap="flat" cmpd="sng">
            <a:solidFill>
              <a:srgbClr val="6B9F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solidFill>
                  <a:schemeClr val="bg2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rPr>
              <a:t>バグ軽減</a:t>
            </a:r>
            <a:endParaRPr b="1" dirty="0">
              <a:solidFill>
                <a:schemeClr val="bg2">
                  <a:lumMod val="5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E22745AD-6030-7FFB-86B8-F47A5B3E8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>
            <a:extLst>
              <a:ext uri="{FF2B5EF4-FFF2-40B4-BE49-F238E27FC236}">
                <a16:creationId xmlns:a16="http://schemas.microsoft.com/office/drawing/2014/main" id="{6375DE5F-4B62-5A77-537F-FFE3E84829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425" y="3110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アジェンダ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5" name="Google Shape;135;p19">
            <a:extLst>
              <a:ext uri="{FF2B5EF4-FFF2-40B4-BE49-F238E27FC236}">
                <a16:creationId xmlns:a16="http://schemas.microsoft.com/office/drawing/2014/main" id="{08A8312C-AF2C-741C-5D0D-6868744689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475" y="1085862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ソフトウェアテストとは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プログラムの目的と背景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プログラムの機能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仕様のレビュー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6" name="Google Shape;136;p19">
            <a:extLst>
              <a:ext uri="{FF2B5EF4-FFF2-40B4-BE49-F238E27FC236}">
                <a16:creationId xmlns:a16="http://schemas.microsoft.com/office/drawing/2014/main" id="{06807240-D575-3C16-D821-554FFE2DC7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677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8BE44BAF-D9FC-9C67-CE7A-72959547D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>
            <a:extLst>
              <a:ext uri="{FF2B5EF4-FFF2-40B4-BE49-F238E27FC236}">
                <a16:creationId xmlns:a16="http://schemas.microsoft.com/office/drawing/2014/main" id="{BA892AAF-91E0-9095-2F8E-E7B326EA51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３つのメリット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85" name="Google Shape;185;p25">
            <a:extLst>
              <a:ext uri="{FF2B5EF4-FFF2-40B4-BE49-F238E27FC236}">
                <a16:creationId xmlns:a16="http://schemas.microsoft.com/office/drawing/2014/main" id="{36DEE57D-7DA8-32BA-FE9C-2FE340696233}"/>
              </a:ext>
            </a:extLst>
          </p:cNvPr>
          <p:cNvSpPr/>
          <p:nvPr/>
        </p:nvSpPr>
        <p:spPr>
          <a:xfrm>
            <a:off x="1198148" y="1627875"/>
            <a:ext cx="2394300" cy="2364900"/>
          </a:xfrm>
          <a:prstGeom prst="ellipse">
            <a:avLst/>
          </a:prstGeom>
          <a:noFill/>
          <a:ln w="152400" cap="flat" cmpd="sng">
            <a:solidFill>
              <a:srgbClr val="EBE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latin typeface="Muli"/>
                <a:ea typeface="Muli"/>
                <a:cs typeface="Muli"/>
                <a:sym typeface="Muli"/>
              </a:rPr>
              <a:t>工数削減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5">
            <a:extLst>
              <a:ext uri="{FF2B5EF4-FFF2-40B4-BE49-F238E27FC236}">
                <a16:creationId xmlns:a16="http://schemas.microsoft.com/office/drawing/2014/main" id="{30A9C7AF-49A3-52BD-2AF1-FAE1653AB5D4}"/>
              </a:ext>
            </a:extLst>
          </p:cNvPr>
          <p:cNvSpPr/>
          <p:nvPr/>
        </p:nvSpPr>
        <p:spPr>
          <a:xfrm>
            <a:off x="5551754" y="1627875"/>
            <a:ext cx="2394300" cy="2364900"/>
          </a:xfrm>
          <a:prstGeom prst="ellipse">
            <a:avLst/>
          </a:prstGeom>
          <a:noFill/>
          <a:ln w="152400" cap="flat" cmpd="sng">
            <a:solidFill>
              <a:srgbClr val="742E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latin typeface="Muli"/>
                <a:ea typeface="Muli"/>
                <a:cs typeface="Muli"/>
                <a:sym typeface="Muli"/>
              </a:rPr>
              <a:t>資産化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5">
            <a:extLst>
              <a:ext uri="{FF2B5EF4-FFF2-40B4-BE49-F238E27FC236}">
                <a16:creationId xmlns:a16="http://schemas.microsoft.com/office/drawing/2014/main" id="{A4AD3607-8C40-9443-871E-15D7B69FFB6E}"/>
              </a:ext>
            </a:extLst>
          </p:cNvPr>
          <p:cNvSpPr/>
          <p:nvPr/>
        </p:nvSpPr>
        <p:spPr>
          <a:xfrm>
            <a:off x="3358207" y="1627875"/>
            <a:ext cx="2394300" cy="2364900"/>
          </a:xfrm>
          <a:prstGeom prst="ellipse">
            <a:avLst/>
          </a:prstGeom>
          <a:noFill/>
          <a:ln w="152400" cap="flat" cmpd="sng">
            <a:solidFill>
              <a:srgbClr val="6B9F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latin typeface="Muli"/>
                <a:ea typeface="Muli"/>
                <a:cs typeface="Muli"/>
                <a:sym typeface="Muli"/>
              </a:rPr>
              <a:t>バグ軽減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5">
            <a:extLst>
              <a:ext uri="{FF2B5EF4-FFF2-40B4-BE49-F238E27FC236}">
                <a16:creationId xmlns:a16="http://schemas.microsoft.com/office/drawing/2014/main" id="{10EA2FA5-D6D3-A492-FAF0-37290E0D49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5F823E-DA69-AD5C-513E-4ED9D7078528}"/>
              </a:ext>
            </a:extLst>
          </p:cNvPr>
          <p:cNvSpPr/>
          <p:nvPr/>
        </p:nvSpPr>
        <p:spPr>
          <a:xfrm>
            <a:off x="1446269" y="3655413"/>
            <a:ext cx="1898058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15</a:t>
            </a:r>
            <a:r>
              <a:rPr kumimoji="1" lang="ja-JP" altLang="en-US" dirty="0"/>
              <a:t>分</a:t>
            </a:r>
            <a:r>
              <a:rPr kumimoji="1" lang="en-US" altLang="ja-JP" dirty="0"/>
              <a:t>×20</a:t>
            </a:r>
            <a:r>
              <a:rPr kumimoji="1" lang="ja-JP" altLang="en-US" dirty="0"/>
              <a:t>日</a:t>
            </a:r>
            <a:r>
              <a:rPr kumimoji="1" lang="en-US" altLang="ja-JP" dirty="0"/>
              <a:t>×12</a:t>
            </a:r>
            <a:r>
              <a:rPr kumimoji="1" lang="ja-JP" altLang="en-US" dirty="0"/>
              <a:t>か月 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= 3,600</a:t>
            </a:r>
            <a:r>
              <a:rPr kumimoji="1" lang="ja-JP" altLang="en-US" dirty="0"/>
              <a:t>分 </a:t>
            </a:r>
            <a:r>
              <a:rPr kumimoji="1" lang="en-US" altLang="ja-JP" dirty="0"/>
              <a:t>= </a:t>
            </a:r>
            <a:r>
              <a:rPr kumimoji="1" lang="en-US" altLang="ja-JP" dirty="0">
                <a:solidFill>
                  <a:srgbClr val="00B050"/>
                </a:solidFill>
              </a:rPr>
              <a:t>60</a:t>
            </a:r>
            <a:r>
              <a:rPr kumimoji="1" lang="ja-JP" altLang="en-US" dirty="0">
                <a:solidFill>
                  <a:srgbClr val="00B050"/>
                </a:solidFill>
              </a:rPr>
              <a:t>時間</a:t>
            </a:r>
            <a:r>
              <a:rPr kumimoji="1" lang="en-US" altLang="ja-JP" dirty="0">
                <a:solidFill>
                  <a:srgbClr val="00B050"/>
                </a:solidFill>
              </a:rPr>
              <a:t>/</a:t>
            </a:r>
            <a:r>
              <a:rPr kumimoji="1" lang="ja-JP" altLang="en-US" dirty="0">
                <a:solidFill>
                  <a:srgbClr val="00B050"/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655453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3544F84B-FBD4-5302-99B9-CD6E86795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>
            <a:extLst>
              <a:ext uri="{FF2B5EF4-FFF2-40B4-BE49-F238E27FC236}">
                <a16:creationId xmlns:a16="http://schemas.microsoft.com/office/drawing/2014/main" id="{CFAB39E8-DC06-D1BC-C8AF-105CFD3BF9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３つのメリット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85" name="Google Shape;185;p25">
            <a:extLst>
              <a:ext uri="{FF2B5EF4-FFF2-40B4-BE49-F238E27FC236}">
                <a16:creationId xmlns:a16="http://schemas.microsoft.com/office/drawing/2014/main" id="{91F1DC66-E2A3-F110-0A14-AF610FC11794}"/>
              </a:ext>
            </a:extLst>
          </p:cNvPr>
          <p:cNvSpPr/>
          <p:nvPr/>
        </p:nvSpPr>
        <p:spPr>
          <a:xfrm>
            <a:off x="1198148" y="1627875"/>
            <a:ext cx="2394300" cy="2364900"/>
          </a:xfrm>
          <a:prstGeom prst="ellipse">
            <a:avLst/>
          </a:prstGeom>
          <a:noFill/>
          <a:ln w="152400" cap="flat" cmpd="sng">
            <a:solidFill>
              <a:srgbClr val="EBE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latin typeface="Muli"/>
                <a:ea typeface="Muli"/>
                <a:cs typeface="Muli"/>
                <a:sym typeface="Muli"/>
              </a:rPr>
              <a:t>工数削減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5">
            <a:extLst>
              <a:ext uri="{FF2B5EF4-FFF2-40B4-BE49-F238E27FC236}">
                <a16:creationId xmlns:a16="http://schemas.microsoft.com/office/drawing/2014/main" id="{DDA76FAB-C72A-A90E-4AE1-1FE220D3F546}"/>
              </a:ext>
            </a:extLst>
          </p:cNvPr>
          <p:cNvSpPr/>
          <p:nvPr/>
        </p:nvSpPr>
        <p:spPr>
          <a:xfrm>
            <a:off x="5551754" y="1627875"/>
            <a:ext cx="2394300" cy="2364900"/>
          </a:xfrm>
          <a:prstGeom prst="ellipse">
            <a:avLst/>
          </a:prstGeom>
          <a:noFill/>
          <a:ln w="152400" cap="flat" cmpd="sng">
            <a:solidFill>
              <a:srgbClr val="742E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latin typeface="Muli"/>
                <a:ea typeface="Muli"/>
                <a:cs typeface="Muli"/>
                <a:sym typeface="Muli"/>
              </a:rPr>
              <a:t>資産化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5">
            <a:extLst>
              <a:ext uri="{FF2B5EF4-FFF2-40B4-BE49-F238E27FC236}">
                <a16:creationId xmlns:a16="http://schemas.microsoft.com/office/drawing/2014/main" id="{09AF5081-D529-F95A-8E57-46A12F6CD421}"/>
              </a:ext>
            </a:extLst>
          </p:cNvPr>
          <p:cNvSpPr/>
          <p:nvPr/>
        </p:nvSpPr>
        <p:spPr>
          <a:xfrm>
            <a:off x="3358207" y="1627875"/>
            <a:ext cx="2394300" cy="2364900"/>
          </a:xfrm>
          <a:prstGeom prst="ellipse">
            <a:avLst/>
          </a:prstGeom>
          <a:noFill/>
          <a:ln w="152400" cap="flat" cmpd="sng">
            <a:solidFill>
              <a:srgbClr val="6B9F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latin typeface="Muli"/>
                <a:ea typeface="Muli"/>
                <a:cs typeface="Muli"/>
                <a:sym typeface="Muli"/>
              </a:rPr>
              <a:t>バグ軽減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5">
            <a:extLst>
              <a:ext uri="{FF2B5EF4-FFF2-40B4-BE49-F238E27FC236}">
                <a16:creationId xmlns:a16="http://schemas.microsoft.com/office/drawing/2014/main" id="{59A62323-1931-51EF-45D3-2CDC5AFE555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49767C1-5CF4-F530-5964-7A9031FEC8CA}"/>
              </a:ext>
            </a:extLst>
          </p:cNvPr>
          <p:cNvSpPr/>
          <p:nvPr/>
        </p:nvSpPr>
        <p:spPr>
          <a:xfrm>
            <a:off x="1446269" y="3655413"/>
            <a:ext cx="1898058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15</a:t>
            </a:r>
            <a:r>
              <a:rPr kumimoji="1" lang="ja-JP" altLang="en-US" dirty="0"/>
              <a:t>分</a:t>
            </a:r>
            <a:r>
              <a:rPr kumimoji="1" lang="en-US" altLang="ja-JP" dirty="0"/>
              <a:t>×20</a:t>
            </a:r>
            <a:r>
              <a:rPr kumimoji="1" lang="ja-JP" altLang="en-US" dirty="0"/>
              <a:t>日</a:t>
            </a:r>
            <a:r>
              <a:rPr kumimoji="1" lang="en-US" altLang="ja-JP" dirty="0"/>
              <a:t>×12</a:t>
            </a:r>
            <a:r>
              <a:rPr kumimoji="1" lang="ja-JP" altLang="en-US" dirty="0"/>
              <a:t>か月 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= 3,600</a:t>
            </a:r>
            <a:r>
              <a:rPr kumimoji="1" lang="ja-JP" altLang="en-US" dirty="0"/>
              <a:t>分 </a:t>
            </a:r>
            <a:r>
              <a:rPr kumimoji="1" lang="en-US" altLang="ja-JP" dirty="0"/>
              <a:t>= </a:t>
            </a:r>
            <a:r>
              <a:rPr kumimoji="1" lang="en-US" altLang="ja-JP" dirty="0">
                <a:solidFill>
                  <a:srgbClr val="00B050"/>
                </a:solidFill>
              </a:rPr>
              <a:t>60</a:t>
            </a:r>
            <a:r>
              <a:rPr kumimoji="1" lang="ja-JP" altLang="en-US" dirty="0">
                <a:solidFill>
                  <a:srgbClr val="00B050"/>
                </a:solidFill>
              </a:rPr>
              <a:t>時間</a:t>
            </a:r>
            <a:r>
              <a:rPr kumimoji="1" lang="en-US" altLang="ja-JP" dirty="0">
                <a:solidFill>
                  <a:srgbClr val="00B050"/>
                </a:solidFill>
              </a:rPr>
              <a:t>/</a:t>
            </a:r>
            <a:r>
              <a:rPr kumimoji="1" lang="ja-JP" altLang="en-US" dirty="0">
                <a:solidFill>
                  <a:srgbClr val="00B050"/>
                </a:solidFill>
              </a:rPr>
              <a:t>年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8F671A2-13CA-E363-4EA7-346F47B564AD}"/>
              </a:ext>
            </a:extLst>
          </p:cNvPr>
          <p:cNvSpPr/>
          <p:nvPr/>
        </p:nvSpPr>
        <p:spPr>
          <a:xfrm>
            <a:off x="3612518" y="3655413"/>
            <a:ext cx="1898058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凡ミス </a:t>
            </a:r>
            <a:r>
              <a:rPr kumimoji="1" lang="en-US" altLang="ja-JP" dirty="0"/>
              <a:t>0</a:t>
            </a:r>
          </a:p>
          <a:p>
            <a:pPr algn="ctr"/>
            <a:r>
              <a:rPr kumimoji="1" lang="ja-JP" altLang="en-US" dirty="0">
                <a:solidFill>
                  <a:srgbClr val="00B050"/>
                </a:solidFill>
              </a:rPr>
              <a:t>テスト品質向上</a:t>
            </a:r>
          </a:p>
        </p:txBody>
      </p:sp>
    </p:spTree>
    <p:extLst>
      <p:ext uri="{BB962C8B-B14F-4D97-AF65-F5344CB8AC3E}">
        <p14:creationId xmlns:p14="http://schemas.microsoft.com/office/powerpoint/2010/main" val="3746018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07157D33-8BDA-430F-05F5-646CAB910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>
            <a:extLst>
              <a:ext uri="{FF2B5EF4-FFF2-40B4-BE49-F238E27FC236}">
                <a16:creationId xmlns:a16="http://schemas.microsoft.com/office/drawing/2014/main" id="{5DA66422-B420-8544-8829-2D927EE3B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３つのメリット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85" name="Google Shape;185;p25">
            <a:extLst>
              <a:ext uri="{FF2B5EF4-FFF2-40B4-BE49-F238E27FC236}">
                <a16:creationId xmlns:a16="http://schemas.microsoft.com/office/drawing/2014/main" id="{5A860C4D-F50C-6BD5-BED8-92107E6C692D}"/>
              </a:ext>
            </a:extLst>
          </p:cNvPr>
          <p:cNvSpPr/>
          <p:nvPr/>
        </p:nvSpPr>
        <p:spPr>
          <a:xfrm>
            <a:off x="1198148" y="1627875"/>
            <a:ext cx="2394300" cy="2364900"/>
          </a:xfrm>
          <a:prstGeom prst="ellipse">
            <a:avLst/>
          </a:prstGeom>
          <a:noFill/>
          <a:ln w="152400" cap="flat" cmpd="sng">
            <a:solidFill>
              <a:srgbClr val="EBE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latin typeface="Muli"/>
                <a:ea typeface="Muli"/>
                <a:cs typeface="Muli"/>
                <a:sym typeface="Muli"/>
              </a:rPr>
              <a:t>工数削減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5">
            <a:extLst>
              <a:ext uri="{FF2B5EF4-FFF2-40B4-BE49-F238E27FC236}">
                <a16:creationId xmlns:a16="http://schemas.microsoft.com/office/drawing/2014/main" id="{CD89EB6B-F419-F3D9-FCC6-96035255D268}"/>
              </a:ext>
            </a:extLst>
          </p:cNvPr>
          <p:cNvSpPr/>
          <p:nvPr/>
        </p:nvSpPr>
        <p:spPr>
          <a:xfrm>
            <a:off x="5551754" y="1627875"/>
            <a:ext cx="2394300" cy="2364900"/>
          </a:xfrm>
          <a:prstGeom prst="ellipse">
            <a:avLst/>
          </a:prstGeom>
          <a:noFill/>
          <a:ln w="152400" cap="flat" cmpd="sng">
            <a:solidFill>
              <a:srgbClr val="742E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latin typeface="Muli"/>
                <a:ea typeface="Muli"/>
                <a:cs typeface="Muli"/>
                <a:sym typeface="Muli"/>
              </a:rPr>
              <a:t>資産化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5">
            <a:extLst>
              <a:ext uri="{FF2B5EF4-FFF2-40B4-BE49-F238E27FC236}">
                <a16:creationId xmlns:a16="http://schemas.microsoft.com/office/drawing/2014/main" id="{D5DFFBBD-3008-D8CE-E799-1D5438F220DA}"/>
              </a:ext>
            </a:extLst>
          </p:cNvPr>
          <p:cNvSpPr/>
          <p:nvPr/>
        </p:nvSpPr>
        <p:spPr>
          <a:xfrm>
            <a:off x="3358207" y="1627875"/>
            <a:ext cx="2394300" cy="2364900"/>
          </a:xfrm>
          <a:prstGeom prst="ellipse">
            <a:avLst/>
          </a:prstGeom>
          <a:noFill/>
          <a:ln w="152400" cap="flat" cmpd="sng">
            <a:solidFill>
              <a:srgbClr val="6B9F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latin typeface="Muli"/>
                <a:ea typeface="Muli"/>
                <a:cs typeface="Muli"/>
                <a:sym typeface="Muli"/>
              </a:rPr>
              <a:t>バグ軽減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5">
            <a:extLst>
              <a:ext uri="{FF2B5EF4-FFF2-40B4-BE49-F238E27FC236}">
                <a16:creationId xmlns:a16="http://schemas.microsoft.com/office/drawing/2014/main" id="{0E0DE687-6802-46FA-9644-C9CEF1C8C5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685682-8103-60E6-73BE-61472401B7A1}"/>
              </a:ext>
            </a:extLst>
          </p:cNvPr>
          <p:cNvSpPr/>
          <p:nvPr/>
        </p:nvSpPr>
        <p:spPr>
          <a:xfrm>
            <a:off x="1446269" y="3655413"/>
            <a:ext cx="1898058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15</a:t>
            </a:r>
            <a:r>
              <a:rPr kumimoji="1" lang="ja-JP" altLang="en-US" dirty="0"/>
              <a:t>分</a:t>
            </a:r>
            <a:r>
              <a:rPr kumimoji="1" lang="en-US" altLang="ja-JP" dirty="0"/>
              <a:t>×20</a:t>
            </a:r>
            <a:r>
              <a:rPr kumimoji="1" lang="ja-JP" altLang="en-US" dirty="0"/>
              <a:t>日</a:t>
            </a:r>
            <a:r>
              <a:rPr kumimoji="1" lang="en-US" altLang="ja-JP" dirty="0"/>
              <a:t>×12</a:t>
            </a:r>
            <a:r>
              <a:rPr kumimoji="1" lang="ja-JP" altLang="en-US" dirty="0"/>
              <a:t>か月 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= 3,600</a:t>
            </a:r>
            <a:r>
              <a:rPr kumimoji="1" lang="ja-JP" altLang="en-US" dirty="0"/>
              <a:t>分 </a:t>
            </a:r>
            <a:r>
              <a:rPr kumimoji="1" lang="en-US" altLang="ja-JP" dirty="0"/>
              <a:t>= </a:t>
            </a:r>
            <a:r>
              <a:rPr kumimoji="1" lang="en-US" altLang="ja-JP" dirty="0">
                <a:solidFill>
                  <a:srgbClr val="00B050"/>
                </a:solidFill>
              </a:rPr>
              <a:t>60</a:t>
            </a:r>
            <a:r>
              <a:rPr kumimoji="1" lang="ja-JP" altLang="en-US" dirty="0">
                <a:solidFill>
                  <a:srgbClr val="00B050"/>
                </a:solidFill>
              </a:rPr>
              <a:t>時間</a:t>
            </a:r>
            <a:r>
              <a:rPr kumimoji="1" lang="en-US" altLang="ja-JP" dirty="0">
                <a:solidFill>
                  <a:srgbClr val="00B050"/>
                </a:solidFill>
              </a:rPr>
              <a:t>/</a:t>
            </a:r>
            <a:r>
              <a:rPr kumimoji="1" lang="ja-JP" altLang="en-US" dirty="0">
                <a:solidFill>
                  <a:srgbClr val="00B050"/>
                </a:solidFill>
              </a:rPr>
              <a:t>年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5FFD40-2B18-CE16-077C-CC9326463E94}"/>
              </a:ext>
            </a:extLst>
          </p:cNvPr>
          <p:cNvSpPr/>
          <p:nvPr/>
        </p:nvSpPr>
        <p:spPr>
          <a:xfrm>
            <a:off x="3612518" y="3655413"/>
            <a:ext cx="1898058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凡ミス </a:t>
            </a:r>
            <a:r>
              <a:rPr kumimoji="1" lang="en-US" altLang="ja-JP" dirty="0"/>
              <a:t>0</a:t>
            </a:r>
          </a:p>
          <a:p>
            <a:pPr algn="ctr"/>
            <a:r>
              <a:rPr kumimoji="1" lang="ja-JP" altLang="en-US" dirty="0">
                <a:solidFill>
                  <a:srgbClr val="00B050"/>
                </a:solidFill>
              </a:rPr>
              <a:t>テスト品質向上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8F2579-FE00-F10C-9551-589D557A45F4}"/>
              </a:ext>
            </a:extLst>
          </p:cNvPr>
          <p:cNvSpPr/>
          <p:nvPr/>
        </p:nvSpPr>
        <p:spPr>
          <a:xfrm>
            <a:off x="5900251" y="3655413"/>
            <a:ext cx="1898058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他でも使える</a:t>
            </a:r>
            <a:endParaRPr kumimoji="1" lang="en-US" altLang="ja-JP" dirty="0"/>
          </a:p>
          <a:p>
            <a:pPr algn="ctr"/>
            <a:r>
              <a:rPr kumimoji="1" lang="ja-JP" altLang="en-US" dirty="0">
                <a:solidFill>
                  <a:srgbClr val="00B050"/>
                </a:solidFill>
              </a:rPr>
              <a:t>汎用性が高い</a:t>
            </a:r>
          </a:p>
        </p:txBody>
      </p:sp>
    </p:spTree>
    <p:extLst>
      <p:ext uri="{BB962C8B-B14F-4D97-AF65-F5344CB8AC3E}">
        <p14:creationId xmlns:p14="http://schemas.microsoft.com/office/powerpoint/2010/main" val="1491376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ざっくり</a:t>
            </a:r>
            <a:r>
              <a:rPr lang="en-US" altLang="ja-JP" dirty="0">
                <a:latin typeface="ゴシック" panose="020B0609070205080204" pitchFamily="49" charset="-128"/>
                <a:ea typeface="ゴシック" panose="020B0609070205080204" pitchFamily="49" charset="-128"/>
              </a:rPr>
              <a:t>27.5</a:t>
            </a: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時間くらいかかった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364" name="Google Shape;364;p4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69" name="Google Shape;369;p40"/>
          <p:cNvSpPr/>
          <p:nvPr/>
        </p:nvSpPr>
        <p:spPr>
          <a:xfrm>
            <a:off x="6411501" y="2571750"/>
            <a:ext cx="8088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完成</a:t>
            </a:r>
          </a:p>
        </p:txBody>
      </p:sp>
      <p:sp>
        <p:nvSpPr>
          <p:cNvPr id="370" name="Google Shape;370;p40"/>
          <p:cNvSpPr/>
          <p:nvPr/>
        </p:nvSpPr>
        <p:spPr>
          <a:xfrm>
            <a:off x="5762736" y="2571750"/>
            <a:ext cx="808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モジュール化</a:t>
            </a:r>
          </a:p>
        </p:txBody>
      </p:sp>
      <p:sp>
        <p:nvSpPr>
          <p:cNvPr id="371" name="Google Shape;371;p40"/>
          <p:cNvSpPr/>
          <p:nvPr/>
        </p:nvSpPr>
        <p:spPr>
          <a:xfrm>
            <a:off x="5113972" y="2571750"/>
            <a:ext cx="808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調整</a:t>
            </a: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4465207" y="2571750"/>
            <a:ext cx="808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テスト</a:t>
            </a:r>
            <a:endParaRPr lang="en-US" altLang="ja-JP"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3816443" y="2571750"/>
            <a:ext cx="808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開発</a:t>
            </a: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4" name="Google Shape;374;p40"/>
          <p:cNvSpPr/>
          <p:nvPr/>
        </p:nvSpPr>
        <p:spPr>
          <a:xfrm>
            <a:off x="3167679" y="2571750"/>
            <a:ext cx="808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開発</a:t>
            </a: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5" name="Google Shape;375;p40"/>
          <p:cNvSpPr/>
          <p:nvPr/>
        </p:nvSpPr>
        <p:spPr>
          <a:xfrm>
            <a:off x="2518914" y="2571750"/>
            <a:ext cx="808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仕様</a:t>
            </a:r>
            <a:endParaRPr lang="en-US" altLang="ja-JP"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設計</a:t>
            </a: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6" name="Google Shape;376;p40"/>
          <p:cNvSpPr/>
          <p:nvPr/>
        </p:nvSpPr>
        <p:spPr>
          <a:xfrm>
            <a:off x="1870150" y="2571750"/>
            <a:ext cx="808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要件</a:t>
            </a:r>
            <a:endParaRPr lang="en-US" altLang="ja-JP"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定義</a:t>
            </a:r>
            <a:endParaRPr sz="1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7" name="Google Shape;377;p40"/>
          <p:cNvSpPr/>
          <p:nvPr/>
        </p:nvSpPr>
        <p:spPr>
          <a:xfrm>
            <a:off x="1404000" y="2571750"/>
            <a:ext cx="6264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>
                <a:solidFill>
                  <a:schemeClr val="dk1"/>
                </a:solidFill>
              </a:rPr>
              <a:t>開始</a:t>
            </a: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378" name="Google Shape;378;p40"/>
          <p:cNvCxnSpPr/>
          <p:nvPr/>
        </p:nvCxnSpPr>
        <p:spPr>
          <a:xfrm rot="10800000">
            <a:off x="2159737" y="20977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9" name="Google Shape;379;p40"/>
          <p:cNvSpPr txBox="1"/>
          <p:nvPr/>
        </p:nvSpPr>
        <p:spPr>
          <a:xfrm>
            <a:off x="2119418" y="154300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通学中のバスの中で</a:t>
            </a:r>
            <a:endParaRPr lang="en-US" altLang="ja-JP"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合計</a:t>
            </a:r>
            <a:r>
              <a:rPr lang="en-US" altLang="ja-JP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</a:t>
            </a: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時間くらい？</a:t>
            </a:r>
            <a:endParaRPr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80" name="Google Shape;380;p40"/>
          <p:cNvCxnSpPr/>
          <p:nvPr/>
        </p:nvCxnSpPr>
        <p:spPr>
          <a:xfrm rot="10800000">
            <a:off x="3458314" y="20977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1" name="Google Shape;381;p40"/>
          <p:cNvSpPr txBox="1"/>
          <p:nvPr/>
        </p:nvSpPr>
        <p:spPr>
          <a:xfrm>
            <a:off x="3419476" y="154300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・ブラウザ操作機能</a:t>
            </a:r>
            <a:endParaRPr lang="en-US" altLang="ja-JP"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・</a:t>
            </a:r>
            <a:r>
              <a:rPr lang="en-US" altLang="ja-JP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Excel</a:t>
            </a: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生成機能</a:t>
            </a:r>
            <a:endParaRPr lang="en-US" altLang="ja-JP"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・フォーマット作成</a:t>
            </a:r>
            <a:endParaRPr lang="en-US" altLang="ja-JP"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多分</a:t>
            </a:r>
            <a:r>
              <a:rPr lang="en-US" altLang="ja-JP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5</a:t>
            </a: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時間くらい</a:t>
            </a:r>
            <a:endParaRPr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82" name="Google Shape;382;p40"/>
          <p:cNvCxnSpPr/>
          <p:nvPr/>
        </p:nvCxnSpPr>
        <p:spPr>
          <a:xfrm rot="10800000">
            <a:off x="4756891" y="20977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3" name="Google Shape;383;p40"/>
          <p:cNvSpPr txBox="1"/>
          <p:nvPr/>
        </p:nvSpPr>
        <p:spPr>
          <a:xfrm>
            <a:off x="4719534" y="154300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・動作チェック</a:t>
            </a:r>
            <a:endParaRPr lang="en-US" altLang="ja-JP"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色々問題が出た</a:t>
            </a:r>
            <a:endParaRPr lang="en-US" altLang="ja-JP"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</a:t>
            </a: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時間くらい</a:t>
            </a:r>
            <a:endParaRPr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84" name="Google Shape;384;p40"/>
          <p:cNvCxnSpPr/>
          <p:nvPr/>
        </p:nvCxnSpPr>
        <p:spPr>
          <a:xfrm rot="10800000">
            <a:off x="6055468" y="2097731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5" name="Google Shape;385;p40"/>
          <p:cNvSpPr txBox="1"/>
          <p:nvPr/>
        </p:nvSpPr>
        <p:spPr>
          <a:xfrm>
            <a:off x="6019593" y="154300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7</a:t>
            </a: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時間くらい</a:t>
            </a:r>
            <a:endParaRPr lang="en-US" altLang="ja-JP"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嫌いだけど勉強になった</a:t>
            </a:r>
            <a:endParaRPr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0" name="Google Shape;390;p40"/>
          <p:cNvCxnSpPr/>
          <p:nvPr/>
        </p:nvCxnSpPr>
        <p:spPr>
          <a:xfrm rot="10800000">
            <a:off x="2818998" y="2940769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1" name="Google Shape;391;p40"/>
          <p:cNvSpPr txBox="1"/>
          <p:nvPr/>
        </p:nvSpPr>
        <p:spPr>
          <a:xfrm>
            <a:off x="2750062" y="346395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使用するライブラリやツールを検討。</a:t>
            </a:r>
            <a:endParaRPr lang="en-US" altLang="ja-JP"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ここも</a:t>
            </a:r>
            <a:r>
              <a:rPr lang="en-US" altLang="ja-JP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</a:t>
            </a: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時間くらい。</a:t>
            </a:r>
            <a:endParaRPr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2" name="Google Shape;392;p40"/>
          <p:cNvCxnSpPr/>
          <p:nvPr/>
        </p:nvCxnSpPr>
        <p:spPr>
          <a:xfrm rot="10800000">
            <a:off x="4117575" y="2940769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40"/>
          <p:cNvSpPr txBox="1"/>
          <p:nvPr/>
        </p:nvSpPr>
        <p:spPr>
          <a:xfrm>
            <a:off x="4057643" y="346395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・ファイルの重複確認</a:t>
            </a:r>
            <a:endParaRPr lang="en-US" altLang="ja-JP"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・ブラウザの分岐</a:t>
            </a:r>
            <a:endParaRPr lang="en-US" altLang="ja-JP"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・細々した箇所</a:t>
            </a:r>
            <a:endParaRPr lang="en-US" altLang="ja-JP"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3</a:t>
            </a: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時間くらい</a:t>
            </a:r>
            <a:endParaRPr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4" name="Google Shape;394;p40"/>
          <p:cNvCxnSpPr/>
          <p:nvPr/>
        </p:nvCxnSpPr>
        <p:spPr>
          <a:xfrm rot="10800000">
            <a:off x="5416152" y="2940769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5" name="Google Shape;395;p40"/>
          <p:cNvSpPr txBox="1"/>
          <p:nvPr/>
        </p:nvSpPr>
        <p:spPr>
          <a:xfrm>
            <a:off x="5365224" y="346395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・要素のクリックタイミング</a:t>
            </a:r>
            <a:endParaRPr lang="en-US" altLang="ja-JP"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・</a:t>
            </a:r>
            <a:r>
              <a:rPr lang="en-US" altLang="ja-JP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TC</a:t>
            </a: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の入力値調整</a:t>
            </a:r>
            <a:endParaRPr lang="en-US" altLang="ja-JP"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6.5</a:t>
            </a: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時間</a:t>
            </a:r>
            <a:endParaRPr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6" name="Google Shape;396;p40"/>
          <p:cNvCxnSpPr/>
          <p:nvPr/>
        </p:nvCxnSpPr>
        <p:spPr>
          <a:xfrm rot="10800000">
            <a:off x="6714730" y="2940769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7" name="Google Shape;397;p40"/>
          <p:cNvSpPr txBox="1"/>
          <p:nvPr/>
        </p:nvSpPr>
        <p:spPr>
          <a:xfrm>
            <a:off x="6672805" y="3463950"/>
            <a:ext cx="122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やりたいことは実現できた</a:t>
            </a:r>
            <a:endParaRPr lang="en-US" altLang="ja-JP"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一旦目標達成ということで終了</a:t>
            </a:r>
            <a:endParaRPr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Google Shape;379;p40">
            <a:extLst>
              <a:ext uri="{FF2B5EF4-FFF2-40B4-BE49-F238E27FC236}">
                <a16:creationId xmlns:a16="http://schemas.microsoft.com/office/drawing/2014/main" id="{645A491B-DC4D-9337-E43E-955BC79796CA}"/>
              </a:ext>
            </a:extLst>
          </p:cNvPr>
          <p:cNvSpPr txBox="1"/>
          <p:nvPr/>
        </p:nvSpPr>
        <p:spPr>
          <a:xfrm>
            <a:off x="492146" y="912126"/>
            <a:ext cx="2721155" cy="176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900" b="1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工数は</a:t>
            </a:r>
            <a:r>
              <a:rPr lang="en-US" altLang="ja-JP" sz="900" b="1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3.5</a:t>
            </a:r>
            <a:r>
              <a:rPr lang="ja-JP" altLang="en-US" sz="900" b="1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人日くらい 　</a:t>
            </a:r>
            <a:r>
              <a:rPr lang="en-US" altLang="ja-JP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※1</a:t>
            </a: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日</a:t>
            </a:r>
            <a:r>
              <a:rPr lang="en-US" altLang="ja-JP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8</a:t>
            </a:r>
            <a:r>
              <a:rPr lang="ja-JP" alt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時間勤務として</a:t>
            </a:r>
            <a:endParaRPr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Point</a:t>
            </a:r>
            <a:endParaRPr dirty="0"/>
          </a:p>
        </p:txBody>
      </p:sp>
      <p:sp>
        <p:nvSpPr>
          <p:cNvPr id="242" name="Google Shape;242;p31"/>
          <p:cNvSpPr txBox="1">
            <a:spLocks noGrp="1"/>
          </p:cNvSpPr>
          <p:nvPr>
            <p:ph type="body" idx="1"/>
          </p:nvPr>
        </p:nvSpPr>
        <p:spPr>
          <a:xfrm>
            <a:off x="734850" y="1276355"/>
            <a:ext cx="2452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400" b="1" dirty="0">
                <a:solidFill>
                  <a:schemeClr val="accent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複数ブラウザに対応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200" dirty="0"/>
              <a:t>1.</a:t>
            </a:r>
            <a:r>
              <a:rPr lang="ja-JP" altLang="en-US" sz="1200" dirty="0"/>
              <a:t> </a:t>
            </a:r>
            <a:r>
              <a:rPr lang="en-US" altLang="ja-JP" sz="1200" dirty="0"/>
              <a:t>Chrome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200" dirty="0"/>
              <a:t>2.</a:t>
            </a:r>
            <a:r>
              <a:rPr lang="ja-JP" altLang="en-US" sz="1200" dirty="0"/>
              <a:t> </a:t>
            </a:r>
            <a:r>
              <a:rPr lang="en-US" altLang="ja-JP" sz="1200" dirty="0"/>
              <a:t>Microsoft</a:t>
            </a:r>
            <a:r>
              <a:rPr lang="ja-JP" altLang="en-US" sz="1200" dirty="0"/>
              <a:t> </a:t>
            </a:r>
            <a:r>
              <a:rPr lang="en-US" altLang="ja-JP" sz="1200" dirty="0"/>
              <a:t>Edge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200" dirty="0"/>
              <a:t>3.</a:t>
            </a:r>
            <a:r>
              <a:rPr lang="ja-JP" altLang="en-US" sz="1200" dirty="0"/>
              <a:t> </a:t>
            </a:r>
            <a:r>
              <a:rPr lang="en-US" altLang="ja-JP" sz="1200" dirty="0"/>
              <a:t>Fire Fox</a:t>
            </a:r>
            <a:endParaRPr lang="en-US" altLang="ja-JP" sz="1200"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2"/>
          </p:nvPr>
        </p:nvSpPr>
        <p:spPr>
          <a:xfrm>
            <a:off x="3313456" y="1276355"/>
            <a:ext cx="2452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400" b="1" dirty="0">
                <a:solidFill>
                  <a:schemeClr val="accent1"/>
                </a:solidFill>
              </a:rPr>
              <a:t>ファイルの重複を回避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同名のファイルがある場合は、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処理を中止してアナウンスする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仕様に設計。</a:t>
            </a:r>
            <a:endParaRPr lang="en-US" sz="1200" dirty="0"/>
          </a:p>
        </p:txBody>
      </p:sp>
      <p:sp>
        <p:nvSpPr>
          <p:cNvPr id="244" name="Google Shape;244;p31"/>
          <p:cNvSpPr txBox="1">
            <a:spLocks noGrp="1"/>
          </p:cNvSpPr>
          <p:nvPr>
            <p:ph type="body" idx="3"/>
          </p:nvPr>
        </p:nvSpPr>
        <p:spPr>
          <a:xfrm>
            <a:off x="5892061" y="1276355"/>
            <a:ext cx="2452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400" b="1" dirty="0">
                <a:solidFill>
                  <a:schemeClr val="accent1"/>
                </a:solidFill>
              </a:rPr>
              <a:t>通信環境を考慮</a:t>
            </a:r>
            <a:endParaRPr sz="140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実行環境の影響を考慮して、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自動操作のアクションは</a:t>
            </a:r>
            <a:r>
              <a:rPr lang="en-US" altLang="ja-JP" sz="1200" dirty="0"/>
              <a:t>HTML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の要素が表示された後に実行。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ja-JP" sz="1200" dirty="0"/>
          </a:p>
        </p:txBody>
      </p:sp>
      <p:sp>
        <p:nvSpPr>
          <p:cNvPr id="245" name="Google Shape;245;p31"/>
          <p:cNvSpPr txBox="1">
            <a:spLocks noGrp="1"/>
          </p:cNvSpPr>
          <p:nvPr>
            <p:ph type="body" idx="1"/>
          </p:nvPr>
        </p:nvSpPr>
        <p:spPr>
          <a:xfrm>
            <a:off x="734850" y="2838452"/>
            <a:ext cx="2452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400" b="1" dirty="0">
                <a:solidFill>
                  <a:schemeClr val="accent1"/>
                </a:solidFill>
              </a:rPr>
              <a:t>モジュール化を意識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各機能をモジュールに分割して、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汎用性を高めた。</a:t>
            </a:r>
            <a:endParaRPr lang="en-US" altLang="ja-JP" sz="1200" dirty="0"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2"/>
          </p:nvPr>
        </p:nvSpPr>
        <p:spPr>
          <a:xfrm>
            <a:off x="3313456" y="2838451"/>
            <a:ext cx="4931384" cy="1731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400" b="1" dirty="0">
                <a:solidFill>
                  <a:schemeClr val="accent1"/>
                </a:solidFill>
              </a:rPr>
              <a:t>AI</a:t>
            </a:r>
            <a:r>
              <a:rPr lang="ja-JP" altLang="en-US" sz="1400" b="1" dirty="0">
                <a:solidFill>
                  <a:schemeClr val="accent1"/>
                </a:solidFill>
              </a:rPr>
              <a:t>のコーディングルールを決めて開発</a:t>
            </a:r>
            <a:endParaRPr lang="ja-JP" alt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200" dirty="0"/>
              <a:t>1.</a:t>
            </a:r>
            <a:r>
              <a:rPr lang="ja-JP" altLang="en-US" sz="1200" dirty="0"/>
              <a:t> エラー箇所の特定と修正方法の確認（修正対応は自分で）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200" dirty="0"/>
              <a:t>2.</a:t>
            </a:r>
            <a:r>
              <a:rPr lang="ja-JP" altLang="en-US" sz="1200" dirty="0"/>
              <a:t> ライブラリの提案（実現したいことを叶えるライブラリ）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200" dirty="0"/>
              <a:t>3.</a:t>
            </a:r>
            <a:r>
              <a:rPr lang="ja-JP" altLang="en-US" sz="1200" dirty="0"/>
              <a:t> 頭で理解できないものは使用禁止</a:t>
            </a:r>
            <a:endParaRPr sz="1200" dirty="0"/>
          </a:p>
        </p:txBody>
      </p:sp>
      <p:grpSp>
        <p:nvGrpSpPr>
          <p:cNvPr id="248" name="Google Shape;248;p31"/>
          <p:cNvGrpSpPr/>
          <p:nvPr/>
        </p:nvGrpSpPr>
        <p:grpSpPr>
          <a:xfrm>
            <a:off x="821516" y="2864790"/>
            <a:ext cx="303217" cy="328957"/>
            <a:chOff x="611175" y="2326900"/>
            <a:chExt cx="362700" cy="389575"/>
          </a:xfrm>
          <a:solidFill>
            <a:schemeClr val="bg2">
              <a:lumMod val="50000"/>
            </a:schemeClr>
          </a:solidFill>
        </p:grpSpPr>
        <p:sp>
          <p:nvSpPr>
            <p:cNvPr id="249" name="Google Shape;249;p3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31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6" name="Google Shape;656;p49">
            <a:extLst>
              <a:ext uri="{FF2B5EF4-FFF2-40B4-BE49-F238E27FC236}">
                <a16:creationId xmlns:a16="http://schemas.microsoft.com/office/drawing/2014/main" id="{7D4BD614-4F3A-BB43-E9A3-2CD83ADD5C5A}"/>
              </a:ext>
            </a:extLst>
          </p:cNvPr>
          <p:cNvGrpSpPr/>
          <p:nvPr/>
        </p:nvGrpSpPr>
        <p:grpSpPr>
          <a:xfrm>
            <a:off x="5925953" y="1319211"/>
            <a:ext cx="408386" cy="345080"/>
            <a:chOff x="3918650" y="293075"/>
            <a:chExt cx="488500" cy="412775"/>
          </a:xfrm>
          <a:solidFill>
            <a:schemeClr val="bg2">
              <a:lumMod val="50000"/>
            </a:schemeClr>
          </a:solidFill>
        </p:grpSpPr>
        <p:sp>
          <p:nvSpPr>
            <p:cNvPr id="7" name="Google Shape;657;p49">
              <a:extLst>
                <a:ext uri="{FF2B5EF4-FFF2-40B4-BE49-F238E27FC236}">
                  <a16:creationId xmlns:a16="http://schemas.microsoft.com/office/drawing/2014/main" id="{7563EBB7-AAD0-3582-79FC-6A2326E124E6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658;p49">
              <a:extLst>
                <a:ext uri="{FF2B5EF4-FFF2-40B4-BE49-F238E27FC236}">
                  <a16:creationId xmlns:a16="http://schemas.microsoft.com/office/drawing/2014/main" id="{3489E21D-5C62-194C-2DD0-A63492190BCD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59;p49">
              <a:extLst>
                <a:ext uri="{FF2B5EF4-FFF2-40B4-BE49-F238E27FC236}">
                  <a16:creationId xmlns:a16="http://schemas.microsoft.com/office/drawing/2014/main" id="{0FE8F16C-3530-78A1-0C45-17138B1B816C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838;p49">
            <a:extLst>
              <a:ext uri="{FF2B5EF4-FFF2-40B4-BE49-F238E27FC236}">
                <a16:creationId xmlns:a16="http://schemas.microsoft.com/office/drawing/2014/main" id="{D69673D3-80C7-3278-8AED-5089B5793DC5}"/>
              </a:ext>
            </a:extLst>
          </p:cNvPr>
          <p:cNvSpPr/>
          <p:nvPr/>
        </p:nvSpPr>
        <p:spPr>
          <a:xfrm>
            <a:off x="777104" y="129350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858;p49">
            <a:extLst>
              <a:ext uri="{FF2B5EF4-FFF2-40B4-BE49-F238E27FC236}">
                <a16:creationId xmlns:a16="http://schemas.microsoft.com/office/drawing/2014/main" id="{516756F9-3AC6-834D-EC15-9C67A9DD83C5}"/>
              </a:ext>
            </a:extLst>
          </p:cNvPr>
          <p:cNvSpPr/>
          <p:nvPr/>
        </p:nvSpPr>
        <p:spPr>
          <a:xfrm>
            <a:off x="3432600" y="2876878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690;p49">
            <a:extLst>
              <a:ext uri="{FF2B5EF4-FFF2-40B4-BE49-F238E27FC236}">
                <a16:creationId xmlns:a16="http://schemas.microsoft.com/office/drawing/2014/main" id="{B003748E-0FEB-48A2-FFF6-CBD44B75251E}"/>
              </a:ext>
            </a:extLst>
          </p:cNvPr>
          <p:cNvGrpSpPr/>
          <p:nvPr/>
        </p:nvGrpSpPr>
        <p:grpSpPr>
          <a:xfrm>
            <a:off x="3428259" y="1230903"/>
            <a:ext cx="347107" cy="420111"/>
            <a:chOff x="584925" y="922575"/>
            <a:chExt cx="415200" cy="502525"/>
          </a:xfrm>
          <a:solidFill>
            <a:schemeClr val="bg2">
              <a:lumMod val="50000"/>
            </a:schemeClr>
          </a:solidFill>
        </p:grpSpPr>
        <p:sp>
          <p:nvSpPr>
            <p:cNvPr id="15" name="Google Shape;691;p49">
              <a:extLst>
                <a:ext uri="{FF2B5EF4-FFF2-40B4-BE49-F238E27FC236}">
                  <a16:creationId xmlns:a16="http://schemas.microsoft.com/office/drawing/2014/main" id="{C3E45AAA-88D0-4DB5-6042-72104A951556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92;p49">
              <a:extLst>
                <a:ext uri="{FF2B5EF4-FFF2-40B4-BE49-F238E27FC236}">
                  <a16:creationId xmlns:a16="http://schemas.microsoft.com/office/drawing/2014/main" id="{9D392388-3DE6-A762-99CD-209A6B3EE3AB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3;p49">
              <a:extLst>
                <a:ext uri="{FF2B5EF4-FFF2-40B4-BE49-F238E27FC236}">
                  <a16:creationId xmlns:a16="http://schemas.microsoft.com/office/drawing/2014/main" id="{2CC5FE31-BD94-08A9-EB38-128F4F81C934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改善点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650125" y="1416581"/>
            <a:ext cx="2507400" cy="3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600" b="1" dirty="0">
                <a:solidFill>
                  <a:schemeClr val="accent1"/>
                </a:solidFill>
              </a:rPr>
              <a:t>アカウントを秘匿化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600" b="1" dirty="0">
                <a:solidFill>
                  <a:schemeClr val="accent1"/>
                </a:solidFill>
              </a:rPr>
              <a:t>させたかった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購入まで自動化する場合、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クレジットカード情報が必須。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実務でテストアカウントを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使用する場合、情報は必ず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隠さなければいけない。</a:t>
            </a:r>
            <a:endParaRPr lang="en-US" altLang="ja-JP" sz="1200" dirty="0"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2"/>
          </p:nvPr>
        </p:nvSpPr>
        <p:spPr>
          <a:xfrm>
            <a:off x="3286150" y="1416581"/>
            <a:ext cx="2507400" cy="3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600" b="1" dirty="0">
                <a:solidFill>
                  <a:schemeClr val="accent1"/>
                </a:solidFill>
              </a:rPr>
              <a:t>クラウド環境を想定して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600" b="1" dirty="0">
                <a:solidFill>
                  <a:schemeClr val="accent1"/>
                </a:solidFill>
              </a:rPr>
              <a:t>開発すればよかった</a:t>
            </a:r>
            <a:endParaRPr sz="160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最近はオンプレミスから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クラウドに移管する企業が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増えている印象。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200" dirty="0"/>
              <a:t>Google</a:t>
            </a:r>
            <a:r>
              <a:rPr lang="ja-JP" altLang="en-US" sz="1200" dirty="0"/>
              <a:t>スプレットシートで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レポートを作った方が需要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がありそうな気がした。</a:t>
            </a:r>
            <a:endParaRPr sz="1200" dirty="0"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3"/>
          </p:nvPr>
        </p:nvSpPr>
        <p:spPr>
          <a:xfrm>
            <a:off x="5922175" y="1416581"/>
            <a:ext cx="2507400" cy="3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600" b="1" dirty="0">
                <a:solidFill>
                  <a:schemeClr val="accent1"/>
                </a:solidFill>
              </a:rPr>
              <a:t>ボトムアップ開発が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600" b="1" dirty="0">
                <a:solidFill>
                  <a:schemeClr val="accent1"/>
                </a:solidFill>
              </a:rPr>
              <a:t>全然できなかった</a:t>
            </a:r>
            <a:endParaRPr sz="160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モジュール化するのが下手なことに気付いた。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とりあえず手を動かして、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都度修正しながら作ったので、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余計な時間がかかった。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完成イメージを持った上で、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モジュールから作れるようなりたい。</a:t>
            </a:r>
            <a:endParaRPr sz="1200" dirty="0"/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52"/>
          <p:cNvSpPr txBox="1">
            <a:spLocks noGrp="1"/>
          </p:cNvSpPr>
          <p:nvPr>
            <p:ph type="sldNum" idx="12"/>
          </p:nvPr>
        </p:nvSpPr>
        <p:spPr>
          <a:xfrm>
            <a:off x="4339800" y="4836607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" name="Google Shape;333;p36">
            <a:extLst>
              <a:ext uri="{FF2B5EF4-FFF2-40B4-BE49-F238E27FC236}">
                <a16:creationId xmlns:a16="http://schemas.microsoft.com/office/drawing/2014/main" id="{7E9D8600-944D-243D-EABF-34BC5A44FCFD}"/>
              </a:ext>
            </a:extLst>
          </p:cNvPr>
          <p:cNvSpPr txBox="1">
            <a:spLocks/>
          </p:cNvSpPr>
          <p:nvPr/>
        </p:nvSpPr>
        <p:spPr>
          <a:xfrm>
            <a:off x="1860600" y="1427550"/>
            <a:ext cx="5422800" cy="15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9600" dirty="0">
                <a:solidFill>
                  <a:srgbClr val="111111"/>
                </a:solidFill>
              </a:rPr>
              <a:t>Thanks!</a:t>
            </a:r>
          </a:p>
        </p:txBody>
      </p:sp>
      <p:sp>
        <p:nvSpPr>
          <p:cNvPr id="5" name="Google Shape;334;p36">
            <a:extLst>
              <a:ext uri="{FF2B5EF4-FFF2-40B4-BE49-F238E27FC236}">
                <a16:creationId xmlns:a16="http://schemas.microsoft.com/office/drawing/2014/main" id="{FD9ACC76-0D2A-B428-3976-8745FE27BD11}"/>
              </a:ext>
            </a:extLst>
          </p:cNvPr>
          <p:cNvSpPr txBox="1">
            <a:spLocks/>
          </p:cNvSpPr>
          <p:nvPr/>
        </p:nvSpPr>
        <p:spPr>
          <a:xfrm>
            <a:off x="2724600" y="2579250"/>
            <a:ext cx="48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3600" b="1" dirty="0"/>
              <a:t>Any questions?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C844C19-B495-22EC-8272-7C14DB51F8A0}"/>
              </a:ext>
            </a:extLst>
          </p:cNvPr>
          <p:cNvSpPr txBox="1"/>
          <p:nvPr/>
        </p:nvSpPr>
        <p:spPr>
          <a:xfrm>
            <a:off x="1984027" y="3364050"/>
            <a:ext cx="4711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https://github.com/dulchans/my-portfolio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ソフトウェアテストとは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876825" y="2023538"/>
            <a:ext cx="2682900" cy="1325100"/>
          </a:xfrm>
          <a:prstGeom prst="homePlate">
            <a:avLst>
              <a:gd name="adj" fmla="val 30129"/>
            </a:avLst>
          </a:prstGeom>
          <a:solidFill>
            <a:srgbClr val="111111">
              <a:alpha val="6920"/>
            </a:srgbClr>
          </a:solidFill>
          <a:ln w="381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solidFill>
                  <a:schemeClr val="bg2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rPr>
              <a:t>仕様書を確認</a:t>
            </a:r>
            <a:endParaRPr b="1" dirty="0">
              <a:solidFill>
                <a:schemeClr val="bg2">
                  <a:lumMod val="5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3203350" y="2023538"/>
            <a:ext cx="2734200" cy="1325100"/>
          </a:xfrm>
          <a:prstGeom prst="chevron">
            <a:avLst>
              <a:gd name="adj" fmla="val 29853"/>
            </a:avLst>
          </a:prstGeom>
          <a:solidFill>
            <a:srgbClr val="111111">
              <a:alpha val="6920"/>
            </a:srgbClr>
          </a:solidFill>
          <a:ln w="381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solidFill>
                  <a:schemeClr val="bg2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rPr>
              <a:t>実際の動作を確認</a:t>
            </a:r>
            <a:endParaRPr b="1" dirty="0">
              <a:solidFill>
                <a:schemeClr val="bg2">
                  <a:lumMod val="5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5581465" y="2023538"/>
            <a:ext cx="2734200" cy="1325100"/>
          </a:xfrm>
          <a:prstGeom prst="chevron">
            <a:avLst>
              <a:gd name="adj" fmla="val 29853"/>
            </a:avLst>
          </a:prstGeom>
          <a:solidFill>
            <a:srgbClr val="111111">
              <a:alpha val="6920"/>
            </a:srgbClr>
          </a:solidFill>
          <a:ln w="381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solidFill>
                  <a:schemeClr val="bg2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rPr>
              <a:t>判定</a:t>
            </a:r>
            <a:endParaRPr b="1" dirty="0">
              <a:solidFill>
                <a:schemeClr val="bg2">
                  <a:lumMod val="5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6" name="Google Shape;236;p3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740292-50B7-26B2-8893-8D11E065CB81}"/>
              </a:ext>
            </a:extLst>
          </p:cNvPr>
          <p:cNvSpPr txBox="1"/>
          <p:nvPr/>
        </p:nvSpPr>
        <p:spPr>
          <a:xfrm>
            <a:off x="2284450" y="136981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b="1" dirty="0">
                <a:solidFill>
                  <a:schemeClr val="bg2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rPr>
              <a:t>仕様通りに動いているか確認すること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0" name="Google Shape;623;p47">
            <a:extLst>
              <a:ext uri="{FF2B5EF4-FFF2-40B4-BE49-F238E27FC236}">
                <a16:creationId xmlns:a16="http://schemas.microsoft.com/office/drawing/2014/main" id="{EE1A64AA-CD60-3131-6D06-F2ADEA46A4B2}"/>
              </a:ext>
            </a:extLst>
          </p:cNvPr>
          <p:cNvSpPr/>
          <p:nvPr/>
        </p:nvSpPr>
        <p:spPr>
          <a:xfrm>
            <a:off x="973125" y="1617715"/>
            <a:ext cx="525300" cy="52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sz="3200" b="1" dirty="0">
                <a:solidFill>
                  <a:schemeClr val="bg1"/>
                </a:solidFill>
              </a:rPr>
              <a:t>S</a:t>
            </a:r>
            <a:endParaRPr sz="32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7391619-478E-C806-4DA3-FA521DD5A738}"/>
              </a:ext>
            </a:extLst>
          </p:cNvPr>
          <p:cNvSpPr txBox="1"/>
          <p:nvPr/>
        </p:nvSpPr>
        <p:spPr>
          <a:xfrm>
            <a:off x="1498425" y="159339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3200" b="1" dirty="0">
                <a:solidFill>
                  <a:schemeClr val="accent1"/>
                </a:solidFill>
              </a:rPr>
              <a:t>oftware</a:t>
            </a:r>
            <a:endParaRPr lang="ja-JP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D4D738-B4A7-CA57-C384-60F4967818BE}"/>
              </a:ext>
            </a:extLst>
          </p:cNvPr>
          <p:cNvSpPr txBox="1"/>
          <p:nvPr/>
        </p:nvSpPr>
        <p:spPr>
          <a:xfrm>
            <a:off x="1498425" y="228580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3200" b="1" dirty="0">
                <a:solidFill>
                  <a:schemeClr val="accent1"/>
                </a:solidFill>
              </a:rPr>
              <a:t>evelopment</a:t>
            </a:r>
            <a:endParaRPr lang="ja-JP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C924F1E-FAC5-173B-365E-FDF9B4FC6A5F}"/>
              </a:ext>
            </a:extLst>
          </p:cNvPr>
          <p:cNvSpPr txBox="1"/>
          <p:nvPr/>
        </p:nvSpPr>
        <p:spPr>
          <a:xfrm>
            <a:off x="1498425" y="297822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3200" b="1" dirty="0">
                <a:solidFill>
                  <a:schemeClr val="accent1"/>
                </a:solidFill>
              </a:rPr>
              <a:t>ife</a:t>
            </a:r>
            <a:endParaRPr lang="ja-JP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8B33C9C-91F6-7294-95FA-7E70D1267570}"/>
              </a:ext>
            </a:extLst>
          </p:cNvPr>
          <p:cNvSpPr txBox="1"/>
          <p:nvPr/>
        </p:nvSpPr>
        <p:spPr>
          <a:xfrm>
            <a:off x="1498425" y="367813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3200" b="1" dirty="0">
                <a:solidFill>
                  <a:schemeClr val="accent1"/>
                </a:solidFill>
              </a:rPr>
              <a:t>ycle</a:t>
            </a:r>
            <a:endParaRPr lang="ja-JP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98" name="Google Shape;623;p47">
            <a:extLst>
              <a:ext uri="{FF2B5EF4-FFF2-40B4-BE49-F238E27FC236}">
                <a16:creationId xmlns:a16="http://schemas.microsoft.com/office/drawing/2014/main" id="{DCCF0BF7-1042-C31C-CE23-DD66BB88C9B5}"/>
              </a:ext>
            </a:extLst>
          </p:cNvPr>
          <p:cNvSpPr/>
          <p:nvPr/>
        </p:nvSpPr>
        <p:spPr>
          <a:xfrm>
            <a:off x="973125" y="2315547"/>
            <a:ext cx="525300" cy="52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sz="3200" b="1" dirty="0">
                <a:solidFill>
                  <a:schemeClr val="bg1"/>
                </a:solidFill>
              </a:rPr>
              <a:t>D</a:t>
            </a:r>
            <a:endParaRPr sz="32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9" name="Google Shape;623;p47">
            <a:extLst>
              <a:ext uri="{FF2B5EF4-FFF2-40B4-BE49-F238E27FC236}">
                <a16:creationId xmlns:a16="http://schemas.microsoft.com/office/drawing/2014/main" id="{0FA1EB6D-0378-77C0-D4E1-A247919AB880}"/>
              </a:ext>
            </a:extLst>
          </p:cNvPr>
          <p:cNvSpPr/>
          <p:nvPr/>
        </p:nvSpPr>
        <p:spPr>
          <a:xfrm>
            <a:off x="973125" y="3011711"/>
            <a:ext cx="525300" cy="52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sz="3200" b="1" dirty="0">
                <a:solidFill>
                  <a:schemeClr val="bg1"/>
                </a:solidFill>
              </a:rPr>
              <a:t>L</a:t>
            </a:r>
            <a:endParaRPr sz="32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0" name="Google Shape;623;p47">
            <a:extLst>
              <a:ext uri="{FF2B5EF4-FFF2-40B4-BE49-F238E27FC236}">
                <a16:creationId xmlns:a16="http://schemas.microsoft.com/office/drawing/2014/main" id="{0C2DB932-4226-5EAC-3074-51BDCBDB2856}"/>
              </a:ext>
            </a:extLst>
          </p:cNvPr>
          <p:cNvSpPr/>
          <p:nvPr/>
        </p:nvSpPr>
        <p:spPr>
          <a:xfrm>
            <a:off x="973125" y="3707875"/>
            <a:ext cx="525300" cy="52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uli"/>
                <a:cs typeface="Arial" panose="020B0604020202020204" pitchFamily="34" charset="0"/>
                <a:sym typeface="Muli"/>
              </a:rPr>
              <a:t>C</a:t>
            </a:r>
          </a:p>
        </p:txBody>
      </p:sp>
      <p:sp>
        <p:nvSpPr>
          <p:cNvPr id="111" name="Google Shape;134;p19">
            <a:extLst>
              <a:ext uri="{FF2B5EF4-FFF2-40B4-BE49-F238E27FC236}">
                <a16:creationId xmlns:a16="http://schemas.microsoft.com/office/drawing/2014/main" id="{1F054C99-8752-714A-2646-E920581FB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425" y="3110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ソフトウェアの開発工程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grpSp>
        <p:nvGrpSpPr>
          <p:cNvPr id="112" name="Google Shape;929;p50">
            <a:extLst>
              <a:ext uri="{FF2B5EF4-FFF2-40B4-BE49-F238E27FC236}">
                <a16:creationId xmlns:a16="http://schemas.microsoft.com/office/drawing/2014/main" id="{B64F4FC4-799C-7A30-5CB5-E0C57E9DFA63}"/>
              </a:ext>
            </a:extLst>
          </p:cNvPr>
          <p:cNvGrpSpPr/>
          <p:nvPr/>
        </p:nvGrpSpPr>
        <p:grpSpPr>
          <a:xfrm>
            <a:off x="4493476" y="1062192"/>
            <a:ext cx="3616500" cy="3616783"/>
            <a:chOff x="3706812" y="1035050"/>
            <a:chExt cx="4792662" cy="4787899"/>
          </a:xfrm>
        </p:grpSpPr>
        <p:sp>
          <p:nvSpPr>
            <p:cNvPr id="113" name="Google Shape;930;p50">
              <a:extLst>
                <a:ext uri="{FF2B5EF4-FFF2-40B4-BE49-F238E27FC236}">
                  <a16:creationId xmlns:a16="http://schemas.microsoft.com/office/drawing/2014/main" id="{5C198B68-5CF2-AD7C-345C-D47B9003321C}"/>
                </a:ext>
              </a:extLst>
            </p:cNvPr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3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931;p50">
              <a:extLst>
                <a:ext uri="{FF2B5EF4-FFF2-40B4-BE49-F238E27FC236}">
                  <a16:creationId xmlns:a16="http://schemas.microsoft.com/office/drawing/2014/main" id="{59F7135F-3478-3FAD-32AC-8E190F12DE48}"/>
                </a:ext>
              </a:extLst>
            </p:cNvPr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932;p50">
              <a:extLst>
                <a:ext uri="{FF2B5EF4-FFF2-40B4-BE49-F238E27FC236}">
                  <a16:creationId xmlns:a16="http://schemas.microsoft.com/office/drawing/2014/main" id="{4B91C576-344D-E7FD-6C54-6FE1A6392A86}"/>
                </a:ext>
              </a:extLst>
            </p:cNvPr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933;p50">
              <a:extLst>
                <a:ext uri="{FF2B5EF4-FFF2-40B4-BE49-F238E27FC236}">
                  <a16:creationId xmlns:a16="http://schemas.microsoft.com/office/drawing/2014/main" id="{28D21BE0-6FDF-9976-CB48-1959864AD22B}"/>
                </a:ext>
              </a:extLst>
            </p:cNvPr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934;p50">
              <a:extLst>
                <a:ext uri="{FF2B5EF4-FFF2-40B4-BE49-F238E27FC236}">
                  <a16:creationId xmlns:a16="http://schemas.microsoft.com/office/drawing/2014/main" id="{23740CFC-8A2E-5F0B-39E1-171FA123BD95}"/>
                </a:ext>
              </a:extLst>
            </p:cNvPr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935;p50">
              <a:extLst>
                <a:ext uri="{FF2B5EF4-FFF2-40B4-BE49-F238E27FC236}">
                  <a16:creationId xmlns:a16="http://schemas.microsoft.com/office/drawing/2014/main" id="{6E833D51-D3F8-0079-1D8E-3E96491D1144}"/>
                </a:ext>
              </a:extLst>
            </p:cNvPr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34;p19">
            <a:extLst>
              <a:ext uri="{FF2B5EF4-FFF2-40B4-BE49-F238E27FC236}">
                <a16:creationId xmlns:a16="http://schemas.microsoft.com/office/drawing/2014/main" id="{725A6B44-FF6E-4F9D-6D2A-F77AF9032448}"/>
              </a:ext>
            </a:extLst>
          </p:cNvPr>
          <p:cNvSpPr txBox="1">
            <a:spLocks/>
          </p:cNvSpPr>
          <p:nvPr/>
        </p:nvSpPr>
        <p:spPr>
          <a:xfrm>
            <a:off x="6719995" y="1622080"/>
            <a:ext cx="1002653" cy="37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ja-JP" altLang="en-US" sz="1800" dirty="0">
                <a:latin typeface="ゴシック" panose="020B0609070205080204" pitchFamily="49" charset="-128"/>
                <a:ea typeface="ゴシック" panose="020B0609070205080204" pitchFamily="49" charset="-128"/>
              </a:rPr>
              <a:t>要件</a:t>
            </a:r>
            <a:endParaRPr lang="en-US" altLang="ja-JP" sz="1800"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r>
              <a:rPr lang="ja-JP" altLang="en-US" sz="1800" dirty="0">
                <a:latin typeface="ゴシック" panose="020B0609070205080204" pitchFamily="49" charset="-128"/>
                <a:ea typeface="ゴシック" panose="020B0609070205080204" pitchFamily="49" charset="-128"/>
              </a:rPr>
              <a:t>　定義</a:t>
            </a:r>
          </a:p>
        </p:txBody>
      </p:sp>
      <p:sp>
        <p:nvSpPr>
          <p:cNvPr id="127" name="Google Shape;134;p19">
            <a:extLst>
              <a:ext uri="{FF2B5EF4-FFF2-40B4-BE49-F238E27FC236}">
                <a16:creationId xmlns:a16="http://schemas.microsoft.com/office/drawing/2014/main" id="{20CF6A4E-EE5F-23E6-56B3-488AC0235264}"/>
              </a:ext>
            </a:extLst>
          </p:cNvPr>
          <p:cNvSpPr txBox="1">
            <a:spLocks/>
          </p:cNvSpPr>
          <p:nvPr/>
        </p:nvSpPr>
        <p:spPr>
          <a:xfrm>
            <a:off x="7411912" y="2652562"/>
            <a:ext cx="1119093" cy="37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ja-JP" altLang="en-US" sz="1800" dirty="0">
                <a:latin typeface="ゴシック" panose="020B0609070205080204" pitchFamily="49" charset="-128"/>
                <a:ea typeface="ゴシック" panose="020B0609070205080204" pitchFamily="49" charset="-128"/>
              </a:rPr>
              <a:t>設計</a:t>
            </a:r>
          </a:p>
        </p:txBody>
      </p:sp>
      <p:sp>
        <p:nvSpPr>
          <p:cNvPr id="128" name="Google Shape;134;p19">
            <a:extLst>
              <a:ext uri="{FF2B5EF4-FFF2-40B4-BE49-F238E27FC236}">
                <a16:creationId xmlns:a16="http://schemas.microsoft.com/office/drawing/2014/main" id="{12044BEF-1561-9BB9-5996-ED154E79EA63}"/>
              </a:ext>
            </a:extLst>
          </p:cNvPr>
          <p:cNvSpPr txBox="1">
            <a:spLocks/>
          </p:cNvSpPr>
          <p:nvPr/>
        </p:nvSpPr>
        <p:spPr>
          <a:xfrm>
            <a:off x="6709283" y="3804759"/>
            <a:ext cx="566818" cy="37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ja-JP" altLang="en-US" sz="1800" dirty="0">
                <a:latin typeface="ゴシック" panose="020B0609070205080204" pitchFamily="49" charset="-128"/>
                <a:ea typeface="ゴシック" panose="020B0609070205080204" pitchFamily="49" charset="-128"/>
              </a:rPr>
              <a:t>開発</a:t>
            </a:r>
          </a:p>
        </p:txBody>
      </p:sp>
      <p:sp>
        <p:nvSpPr>
          <p:cNvPr id="129" name="Google Shape;134;p19">
            <a:extLst>
              <a:ext uri="{FF2B5EF4-FFF2-40B4-BE49-F238E27FC236}">
                <a16:creationId xmlns:a16="http://schemas.microsoft.com/office/drawing/2014/main" id="{972D657A-CFD0-8B5C-0A25-45848C4C6B0A}"/>
              </a:ext>
            </a:extLst>
          </p:cNvPr>
          <p:cNvSpPr txBox="1">
            <a:spLocks/>
          </p:cNvSpPr>
          <p:nvPr/>
        </p:nvSpPr>
        <p:spPr>
          <a:xfrm>
            <a:off x="5207249" y="3790740"/>
            <a:ext cx="697926" cy="37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ja-JP" altLang="en-US" sz="1800" dirty="0">
                <a:solidFill>
                  <a:schemeClr val="bg1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テスト</a:t>
            </a:r>
          </a:p>
        </p:txBody>
      </p:sp>
      <p:sp>
        <p:nvSpPr>
          <p:cNvPr id="130" name="Google Shape;134;p19">
            <a:extLst>
              <a:ext uri="{FF2B5EF4-FFF2-40B4-BE49-F238E27FC236}">
                <a16:creationId xmlns:a16="http://schemas.microsoft.com/office/drawing/2014/main" id="{E6875E7C-EF16-2EEB-2DAE-7E25C2B1488F}"/>
              </a:ext>
            </a:extLst>
          </p:cNvPr>
          <p:cNvSpPr txBox="1">
            <a:spLocks/>
          </p:cNvSpPr>
          <p:nvPr/>
        </p:nvSpPr>
        <p:spPr>
          <a:xfrm>
            <a:off x="4526684" y="2584550"/>
            <a:ext cx="999059" cy="37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ja-JP" altLang="en-US" sz="1600" dirty="0">
                <a:latin typeface="ゴシック" panose="020B0609070205080204" pitchFamily="49" charset="-128"/>
                <a:ea typeface="ゴシック" panose="020B0609070205080204" pitchFamily="49" charset="-128"/>
              </a:rPr>
              <a:t>リリース</a:t>
            </a:r>
          </a:p>
        </p:txBody>
      </p:sp>
      <p:sp>
        <p:nvSpPr>
          <p:cNvPr id="132" name="Google Shape;134;p19">
            <a:extLst>
              <a:ext uri="{FF2B5EF4-FFF2-40B4-BE49-F238E27FC236}">
                <a16:creationId xmlns:a16="http://schemas.microsoft.com/office/drawing/2014/main" id="{54986B3A-7342-50F5-0869-152DA5727CAA}"/>
              </a:ext>
            </a:extLst>
          </p:cNvPr>
          <p:cNvSpPr txBox="1">
            <a:spLocks/>
          </p:cNvSpPr>
          <p:nvPr/>
        </p:nvSpPr>
        <p:spPr>
          <a:xfrm>
            <a:off x="5314715" y="1562033"/>
            <a:ext cx="1119093" cy="37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ja-JP" altLang="en-US" sz="1800" dirty="0">
                <a:latin typeface="ゴシック" panose="020B0609070205080204" pitchFamily="49" charset="-128"/>
                <a:ea typeface="ゴシック" panose="020B0609070205080204" pitchFamily="49" charset="-128"/>
              </a:rPr>
              <a:t>保守</a:t>
            </a:r>
            <a:endParaRPr lang="en-US" altLang="ja-JP" sz="1800"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r>
              <a:rPr lang="ja-JP" altLang="en-US" sz="1800" dirty="0">
                <a:latin typeface="ゴシック" panose="020B0609070205080204" pitchFamily="49" charset="-128"/>
                <a:ea typeface="ゴシック" panose="020B0609070205080204" pitchFamily="49" charset="-128"/>
              </a:rPr>
              <a:t>　運用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F202C23B-97F1-499F-ABAE-58283FCAB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>
            <a:extLst>
              <a:ext uri="{FF2B5EF4-FFF2-40B4-BE49-F238E27FC236}">
                <a16:creationId xmlns:a16="http://schemas.microsoft.com/office/drawing/2014/main" id="{E53A7634-844A-AC0E-D0C6-AAC7D8A850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0" name="Google Shape;623;p47">
            <a:extLst>
              <a:ext uri="{FF2B5EF4-FFF2-40B4-BE49-F238E27FC236}">
                <a16:creationId xmlns:a16="http://schemas.microsoft.com/office/drawing/2014/main" id="{811C9BCA-27CC-CC86-C406-43D9D9779AB7}"/>
              </a:ext>
            </a:extLst>
          </p:cNvPr>
          <p:cNvSpPr/>
          <p:nvPr/>
        </p:nvSpPr>
        <p:spPr>
          <a:xfrm>
            <a:off x="973125" y="1617715"/>
            <a:ext cx="525300" cy="52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sz="3200" b="1" dirty="0">
                <a:solidFill>
                  <a:schemeClr val="bg1"/>
                </a:solidFill>
              </a:rPr>
              <a:t>S</a:t>
            </a:r>
            <a:endParaRPr sz="32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27E973A-A3DB-0BC2-350E-5440CCD0094D}"/>
              </a:ext>
            </a:extLst>
          </p:cNvPr>
          <p:cNvSpPr txBox="1"/>
          <p:nvPr/>
        </p:nvSpPr>
        <p:spPr>
          <a:xfrm>
            <a:off x="1498425" y="159339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3200" b="1" dirty="0">
                <a:solidFill>
                  <a:schemeClr val="accent1"/>
                </a:solidFill>
              </a:rPr>
              <a:t>oftware</a:t>
            </a:r>
            <a:endParaRPr lang="ja-JP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B390EB0-3485-A790-75B9-6EF783098DD0}"/>
              </a:ext>
            </a:extLst>
          </p:cNvPr>
          <p:cNvSpPr txBox="1"/>
          <p:nvPr/>
        </p:nvSpPr>
        <p:spPr>
          <a:xfrm>
            <a:off x="1498425" y="228580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3200" b="1" dirty="0">
                <a:solidFill>
                  <a:schemeClr val="accent1"/>
                </a:solidFill>
              </a:rPr>
              <a:t>evelopment</a:t>
            </a:r>
            <a:endParaRPr lang="ja-JP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AFBDF79-6353-A617-35A3-A6776D25B11A}"/>
              </a:ext>
            </a:extLst>
          </p:cNvPr>
          <p:cNvSpPr txBox="1"/>
          <p:nvPr/>
        </p:nvSpPr>
        <p:spPr>
          <a:xfrm>
            <a:off x="1498425" y="297822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3200" b="1" dirty="0">
                <a:solidFill>
                  <a:schemeClr val="accent1"/>
                </a:solidFill>
              </a:rPr>
              <a:t>ife</a:t>
            </a:r>
            <a:endParaRPr lang="ja-JP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6534C2-D36F-2388-C3B5-F1575B8773A9}"/>
              </a:ext>
            </a:extLst>
          </p:cNvPr>
          <p:cNvSpPr txBox="1"/>
          <p:nvPr/>
        </p:nvSpPr>
        <p:spPr>
          <a:xfrm>
            <a:off x="1498425" y="367813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3200" b="1" dirty="0">
                <a:solidFill>
                  <a:schemeClr val="accent1"/>
                </a:solidFill>
              </a:rPr>
              <a:t>ycle</a:t>
            </a:r>
            <a:endParaRPr lang="ja-JP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98" name="Google Shape;623;p47">
            <a:extLst>
              <a:ext uri="{FF2B5EF4-FFF2-40B4-BE49-F238E27FC236}">
                <a16:creationId xmlns:a16="http://schemas.microsoft.com/office/drawing/2014/main" id="{199D14BF-938F-29A3-223A-C8FCDBFB5BA8}"/>
              </a:ext>
            </a:extLst>
          </p:cNvPr>
          <p:cNvSpPr/>
          <p:nvPr/>
        </p:nvSpPr>
        <p:spPr>
          <a:xfrm>
            <a:off x="973125" y="2315547"/>
            <a:ext cx="525300" cy="52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sz="3200" b="1" dirty="0">
                <a:solidFill>
                  <a:schemeClr val="bg1"/>
                </a:solidFill>
              </a:rPr>
              <a:t>D</a:t>
            </a:r>
            <a:endParaRPr sz="32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9" name="Google Shape;623;p47">
            <a:extLst>
              <a:ext uri="{FF2B5EF4-FFF2-40B4-BE49-F238E27FC236}">
                <a16:creationId xmlns:a16="http://schemas.microsoft.com/office/drawing/2014/main" id="{103014BF-4584-4EBF-A6EC-4AABEF954E82}"/>
              </a:ext>
            </a:extLst>
          </p:cNvPr>
          <p:cNvSpPr/>
          <p:nvPr/>
        </p:nvSpPr>
        <p:spPr>
          <a:xfrm>
            <a:off x="973125" y="3011711"/>
            <a:ext cx="525300" cy="52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sz="3200" b="1" dirty="0">
                <a:solidFill>
                  <a:schemeClr val="bg1"/>
                </a:solidFill>
              </a:rPr>
              <a:t>L</a:t>
            </a:r>
            <a:endParaRPr sz="32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0" name="Google Shape;623;p47">
            <a:extLst>
              <a:ext uri="{FF2B5EF4-FFF2-40B4-BE49-F238E27FC236}">
                <a16:creationId xmlns:a16="http://schemas.microsoft.com/office/drawing/2014/main" id="{156F17B3-D97B-35A8-0F52-B7DFC4BBBEEC}"/>
              </a:ext>
            </a:extLst>
          </p:cNvPr>
          <p:cNvSpPr/>
          <p:nvPr/>
        </p:nvSpPr>
        <p:spPr>
          <a:xfrm>
            <a:off x="973125" y="3707875"/>
            <a:ext cx="525300" cy="52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uli"/>
                <a:cs typeface="Arial" panose="020B0604020202020204" pitchFamily="34" charset="0"/>
                <a:sym typeface="Muli"/>
              </a:rPr>
              <a:t>C</a:t>
            </a:r>
          </a:p>
        </p:txBody>
      </p:sp>
      <p:sp>
        <p:nvSpPr>
          <p:cNvPr id="111" name="Google Shape;134;p19">
            <a:extLst>
              <a:ext uri="{FF2B5EF4-FFF2-40B4-BE49-F238E27FC236}">
                <a16:creationId xmlns:a16="http://schemas.microsoft.com/office/drawing/2014/main" id="{21B96A40-1C8A-ACEA-F568-18607E019B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425" y="3110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ソフトウェアの開発工程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grpSp>
        <p:nvGrpSpPr>
          <p:cNvPr id="112" name="Google Shape;929;p50">
            <a:extLst>
              <a:ext uri="{FF2B5EF4-FFF2-40B4-BE49-F238E27FC236}">
                <a16:creationId xmlns:a16="http://schemas.microsoft.com/office/drawing/2014/main" id="{580BF9BA-DEED-D687-F8C8-DA82078B8795}"/>
              </a:ext>
            </a:extLst>
          </p:cNvPr>
          <p:cNvGrpSpPr/>
          <p:nvPr/>
        </p:nvGrpSpPr>
        <p:grpSpPr>
          <a:xfrm>
            <a:off x="4493476" y="1062192"/>
            <a:ext cx="3616500" cy="3616783"/>
            <a:chOff x="3706812" y="1035050"/>
            <a:chExt cx="4792662" cy="4787899"/>
          </a:xfrm>
        </p:grpSpPr>
        <p:sp>
          <p:nvSpPr>
            <p:cNvPr id="113" name="Google Shape;930;p50">
              <a:extLst>
                <a:ext uri="{FF2B5EF4-FFF2-40B4-BE49-F238E27FC236}">
                  <a16:creationId xmlns:a16="http://schemas.microsoft.com/office/drawing/2014/main" id="{58D204DB-E9DE-27F8-72B4-E44FFC5CD985}"/>
                </a:ext>
              </a:extLst>
            </p:cNvPr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3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931;p50">
              <a:extLst>
                <a:ext uri="{FF2B5EF4-FFF2-40B4-BE49-F238E27FC236}">
                  <a16:creationId xmlns:a16="http://schemas.microsoft.com/office/drawing/2014/main" id="{58649C3F-D961-8BD0-D84A-7891ECEB4E20}"/>
                </a:ext>
              </a:extLst>
            </p:cNvPr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932;p50">
              <a:extLst>
                <a:ext uri="{FF2B5EF4-FFF2-40B4-BE49-F238E27FC236}">
                  <a16:creationId xmlns:a16="http://schemas.microsoft.com/office/drawing/2014/main" id="{3E7B61D5-DB3E-82A8-DCEC-9B25BB4D8D95}"/>
                </a:ext>
              </a:extLst>
            </p:cNvPr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933;p50">
              <a:extLst>
                <a:ext uri="{FF2B5EF4-FFF2-40B4-BE49-F238E27FC236}">
                  <a16:creationId xmlns:a16="http://schemas.microsoft.com/office/drawing/2014/main" id="{AA2D9AA9-81E1-1C4E-CA17-B776901ABF54}"/>
                </a:ext>
              </a:extLst>
            </p:cNvPr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934;p50">
              <a:extLst>
                <a:ext uri="{FF2B5EF4-FFF2-40B4-BE49-F238E27FC236}">
                  <a16:creationId xmlns:a16="http://schemas.microsoft.com/office/drawing/2014/main" id="{065886B1-5786-276A-E83B-63A4C399C34F}"/>
                </a:ext>
              </a:extLst>
            </p:cNvPr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935;p50">
              <a:extLst>
                <a:ext uri="{FF2B5EF4-FFF2-40B4-BE49-F238E27FC236}">
                  <a16:creationId xmlns:a16="http://schemas.microsoft.com/office/drawing/2014/main" id="{AE1A111C-C649-6514-154D-33CF5FF1996B}"/>
                </a:ext>
              </a:extLst>
            </p:cNvPr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34;p19">
            <a:extLst>
              <a:ext uri="{FF2B5EF4-FFF2-40B4-BE49-F238E27FC236}">
                <a16:creationId xmlns:a16="http://schemas.microsoft.com/office/drawing/2014/main" id="{8CAF7321-B3E4-8B99-4305-750413293A86}"/>
              </a:ext>
            </a:extLst>
          </p:cNvPr>
          <p:cNvSpPr txBox="1">
            <a:spLocks/>
          </p:cNvSpPr>
          <p:nvPr/>
        </p:nvSpPr>
        <p:spPr>
          <a:xfrm>
            <a:off x="6719995" y="1622080"/>
            <a:ext cx="1002653" cy="37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ja-JP" altLang="en-US" sz="1800" dirty="0">
                <a:latin typeface="ゴシック" panose="020B0609070205080204" pitchFamily="49" charset="-128"/>
                <a:ea typeface="ゴシック" panose="020B0609070205080204" pitchFamily="49" charset="-128"/>
              </a:rPr>
              <a:t>要件</a:t>
            </a:r>
            <a:endParaRPr lang="en-US" altLang="ja-JP" sz="1800"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r>
              <a:rPr lang="ja-JP" altLang="en-US" sz="1800" dirty="0">
                <a:latin typeface="ゴシック" panose="020B0609070205080204" pitchFamily="49" charset="-128"/>
                <a:ea typeface="ゴシック" panose="020B0609070205080204" pitchFamily="49" charset="-128"/>
              </a:rPr>
              <a:t>　定義</a:t>
            </a:r>
          </a:p>
        </p:txBody>
      </p:sp>
      <p:sp>
        <p:nvSpPr>
          <p:cNvPr id="127" name="Google Shape;134;p19">
            <a:extLst>
              <a:ext uri="{FF2B5EF4-FFF2-40B4-BE49-F238E27FC236}">
                <a16:creationId xmlns:a16="http://schemas.microsoft.com/office/drawing/2014/main" id="{AD8AEDDD-FBE0-17B7-1093-A0A185BF8E99}"/>
              </a:ext>
            </a:extLst>
          </p:cNvPr>
          <p:cNvSpPr txBox="1">
            <a:spLocks/>
          </p:cNvSpPr>
          <p:nvPr/>
        </p:nvSpPr>
        <p:spPr>
          <a:xfrm>
            <a:off x="7411912" y="2652562"/>
            <a:ext cx="1119093" cy="37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ja-JP" altLang="en-US" sz="1800" dirty="0">
                <a:latin typeface="ゴシック" panose="020B0609070205080204" pitchFamily="49" charset="-128"/>
                <a:ea typeface="ゴシック" panose="020B0609070205080204" pitchFamily="49" charset="-128"/>
              </a:rPr>
              <a:t>設計</a:t>
            </a:r>
          </a:p>
        </p:txBody>
      </p:sp>
      <p:sp>
        <p:nvSpPr>
          <p:cNvPr id="128" name="Google Shape;134;p19">
            <a:extLst>
              <a:ext uri="{FF2B5EF4-FFF2-40B4-BE49-F238E27FC236}">
                <a16:creationId xmlns:a16="http://schemas.microsoft.com/office/drawing/2014/main" id="{8A057643-E7F5-7D84-1221-FBE1E3378CEF}"/>
              </a:ext>
            </a:extLst>
          </p:cNvPr>
          <p:cNvSpPr txBox="1">
            <a:spLocks/>
          </p:cNvSpPr>
          <p:nvPr/>
        </p:nvSpPr>
        <p:spPr>
          <a:xfrm>
            <a:off x="6709283" y="3804759"/>
            <a:ext cx="566818" cy="37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ja-JP" altLang="en-US" sz="1800" dirty="0">
                <a:latin typeface="ゴシック" panose="020B0609070205080204" pitchFamily="49" charset="-128"/>
                <a:ea typeface="ゴシック" panose="020B0609070205080204" pitchFamily="49" charset="-128"/>
              </a:rPr>
              <a:t>開発</a:t>
            </a:r>
          </a:p>
        </p:txBody>
      </p:sp>
      <p:sp>
        <p:nvSpPr>
          <p:cNvPr id="129" name="Google Shape;134;p19">
            <a:extLst>
              <a:ext uri="{FF2B5EF4-FFF2-40B4-BE49-F238E27FC236}">
                <a16:creationId xmlns:a16="http://schemas.microsoft.com/office/drawing/2014/main" id="{5E6568C4-6FDD-0EC5-33EC-C8A161421BAF}"/>
              </a:ext>
            </a:extLst>
          </p:cNvPr>
          <p:cNvSpPr txBox="1">
            <a:spLocks/>
          </p:cNvSpPr>
          <p:nvPr/>
        </p:nvSpPr>
        <p:spPr>
          <a:xfrm>
            <a:off x="5207249" y="3790740"/>
            <a:ext cx="697926" cy="37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ja-JP" altLang="en-US" sz="1800" dirty="0">
                <a:solidFill>
                  <a:srgbClr val="FFFF00"/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テスト</a:t>
            </a:r>
          </a:p>
        </p:txBody>
      </p:sp>
      <p:sp>
        <p:nvSpPr>
          <p:cNvPr id="130" name="Google Shape;134;p19">
            <a:extLst>
              <a:ext uri="{FF2B5EF4-FFF2-40B4-BE49-F238E27FC236}">
                <a16:creationId xmlns:a16="http://schemas.microsoft.com/office/drawing/2014/main" id="{7F5A5CB7-349D-87F5-8B38-5A8DF120FBEE}"/>
              </a:ext>
            </a:extLst>
          </p:cNvPr>
          <p:cNvSpPr txBox="1">
            <a:spLocks/>
          </p:cNvSpPr>
          <p:nvPr/>
        </p:nvSpPr>
        <p:spPr>
          <a:xfrm>
            <a:off x="4526684" y="2584550"/>
            <a:ext cx="999059" cy="37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ja-JP" altLang="en-US" sz="1600" dirty="0">
                <a:latin typeface="ゴシック" panose="020B0609070205080204" pitchFamily="49" charset="-128"/>
                <a:ea typeface="ゴシック" panose="020B0609070205080204" pitchFamily="49" charset="-128"/>
              </a:rPr>
              <a:t>リリース</a:t>
            </a:r>
          </a:p>
        </p:txBody>
      </p:sp>
      <p:sp>
        <p:nvSpPr>
          <p:cNvPr id="132" name="Google Shape;134;p19">
            <a:extLst>
              <a:ext uri="{FF2B5EF4-FFF2-40B4-BE49-F238E27FC236}">
                <a16:creationId xmlns:a16="http://schemas.microsoft.com/office/drawing/2014/main" id="{D7B6D291-BE96-B6D7-381A-7EE8BA886FC2}"/>
              </a:ext>
            </a:extLst>
          </p:cNvPr>
          <p:cNvSpPr txBox="1">
            <a:spLocks/>
          </p:cNvSpPr>
          <p:nvPr/>
        </p:nvSpPr>
        <p:spPr>
          <a:xfrm>
            <a:off x="5314715" y="1562033"/>
            <a:ext cx="1119093" cy="37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ja-JP" altLang="en-US" sz="1800" dirty="0">
                <a:latin typeface="ゴシック" panose="020B0609070205080204" pitchFamily="49" charset="-128"/>
                <a:ea typeface="ゴシック" panose="020B0609070205080204" pitchFamily="49" charset="-128"/>
              </a:rPr>
              <a:t>保守</a:t>
            </a:r>
            <a:endParaRPr lang="en-US" altLang="ja-JP" sz="1800"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r>
              <a:rPr lang="ja-JP" altLang="en-US" sz="1800" dirty="0">
                <a:latin typeface="ゴシック" panose="020B0609070205080204" pitchFamily="49" charset="-128"/>
                <a:ea typeface="ゴシック" panose="020B0609070205080204" pitchFamily="49" charset="-128"/>
              </a:rPr>
              <a:t>　運用</a:t>
            </a:r>
          </a:p>
        </p:txBody>
      </p:sp>
      <p:sp>
        <p:nvSpPr>
          <p:cNvPr id="136" name="吹き出し: 線 135">
            <a:extLst>
              <a:ext uri="{FF2B5EF4-FFF2-40B4-BE49-F238E27FC236}">
                <a16:creationId xmlns:a16="http://schemas.microsoft.com/office/drawing/2014/main" id="{C2AF8D45-584C-4B16-202B-36556A518EDC}"/>
              </a:ext>
            </a:extLst>
          </p:cNvPr>
          <p:cNvSpPr/>
          <p:nvPr/>
        </p:nvSpPr>
        <p:spPr>
          <a:xfrm>
            <a:off x="3707606" y="4271288"/>
            <a:ext cx="1355381" cy="482470"/>
          </a:xfrm>
          <a:prstGeom prst="borderCallout1">
            <a:avLst>
              <a:gd name="adj1" fmla="val 52805"/>
              <a:gd name="adj2" fmla="val 99742"/>
              <a:gd name="adj3" fmla="val -30"/>
              <a:gd name="adj4" fmla="val 1223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ここを自動化！</a:t>
            </a:r>
          </a:p>
        </p:txBody>
      </p:sp>
    </p:spTree>
    <p:extLst>
      <p:ext uri="{BB962C8B-B14F-4D97-AF65-F5344CB8AC3E}">
        <p14:creationId xmlns:p14="http://schemas.microsoft.com/office/powerpoint/2010/main" val="113224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685800" y="2881075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要件定義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519925" y="3636127"/>
            <a:ext cx="7908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　</a:t>
            </a: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目的と背景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47D31AED-26F8-DB29-E12F-C0275BDDA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>
            <a:extLst>
              <a:ext uri="{FF2B5EF4-FFF2-40B4-BE49-F238E27FC236}">
                <a16:creationId xmlns:a16="http://schemas.microsoft.com/office/drawing/2014/main" id="{11146188-CA39-B92A-5023-389D7FAA70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425" y="3110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目的</a:t>
            </a:r>
            <a:r>
              <a:rPr lang="en-US" altLang="ja-JP" dirty="0">
                <a:latin typeface="ゴシック" panose="020B0609070205080204" pitchFamily="49" charset="-128"/>
                <a:ea typeface="ゴシック" panose="020B0609070205080204" pitchFamily="49" charset="-128"/>
              </a:rPr>
              <a:t>: </a:t>
            </a: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実現したいこと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5" name="Google Shape;135;p19">
            <a:extLst>
              <a:ext uri="{FF2B5EF4-FFF2-40B4-BE49-F238E27FC236}">
                <a16:creationId xmlns:a16="http://schemas.microsoft.com/office/drawing/2014/main" id="{CDC7A211-59F7-0CF2-9765-CCE8021D11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475" y="1085862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テスト対象は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EC</a:t>
            </a: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サイトを想定（今回は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Amazon</a:t>
            </a: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）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ログインから購入までのプロセスを自動でテスト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テスト結果からテストレポートを作成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6" name="Google Shape;136;p19">
            <a:extLst>
              <a:ext uri="{FF2B5EF4-FFF2-40B4-BE49-F238E27FC236}">
                <a16:creationId xmlns:a16="http://schemas.microsoft.com/office/drawing/2014/main" id="{1EE9DD0D-232A-CDDF-CB5D-0B1D19DD4D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4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61975FCF-817E-EF1A-798D-006AE70FF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>
            <a:extLst>
              <a:ext uri="{FF2B5EF4-FFF2-40B4-BE49-F238E27FC236}">
                <a16:creationId xmlns:a16="http://schemas.microsoft.com/office/drawing/2014/main" id="{E5E077F1-18E3-86AF-248D-9DA6AE5CA4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425" y="3110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背景</a:t>
            </a:r>
            <a:r>
              <a:rPr lang="en-US" altLang="ja-JP" dirty="0">
                <a:latin typeface="ゴシック" panose="020B0609070205080204" pitchFamily="49" charset="-128"/>
                <a:ea typeface="ゴシック" panose="020B0609070205080204" pitchFamily="49" charset="-128"/>
              </a:rPr>
              <a:t>: </a:t>
            </a: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なぜ実現したいのか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5" name="Google Shape;135;p19">
            <a:extLst>
              <a:ext uri="{FF2B5EF4-FFF2-40B4-BE49-F238E27FC236}">
                <a16:creationId xmlns:a16="http://schemas.microsoft.com/office/drawing/2014/main" id="{AC04E6CA-0FC9-894A-785F-2CEDF0F04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475" y="1085862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b="1" dirty="0">
                <a:solidFill>
                  <a:schemeClr val="bg2">
                    <a:lumMod val="50000"/>
                  </a:schemeClr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毎回同じテストをするのが</a:t>
            </a:r>
            <a:endParaRPr lang="en-US" altLang="ja-JP" b="1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b="1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76200" indent="0" algn="ctr">
              <a:spcBef>
                <a:spcPts val="0"/>
              </a:spcBef>
              <a:buNone/>
            </a:pPr>
            <a:r>
              <a:rPr lang="ja-JP" altLang="en-US" b="1" dirty="0">
                <a:solidFill>
                  <a:schemeClr val="bg2">
                    <a:lumMod val="50000"/>
                  </a:schemeClr>
                </a:solidFill>
                <a:latin typeface="ゴシック" panose="020B0609070205080204" pitchFamily="49" charset="-128"/>
                <a:ea typeface="ゴシック" panose="020B0609070205080204" pitchFamily="49" charset="-128"/>
              </a:rPr>
              <a:t>面倒＆タイパが悪い</a:t>
            </a:r>
            <a:endParaRPr lang="en-US" altLang="ja-JP" b="1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b="1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6" name="Google Shape;136;p19">
            <a:extLst>
              <a:ext uri="{FF2B5EF4-FFF2-40B4-BE49-F238E27FC236}">
                <a16:creationId xmlns:a16="http://schemas.microsoft.com/office/drawing/2014/main" id="{B3BC18F5-9B39-E924-B204-C2BB8A4735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43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4C63B097-24D3-AB28-69DD-377A16F0B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>
            <a:extLst>
              <a:ext uri="{FF2B5EF4-FFF2-40B4-BE49-F238E27FC236}">
                <a16:creationId xmlns:a16="http://schemas.microsoft.com/office/drawing/2014/main" id="{D86B1302-2A88-33A8-096F-14045FF4EC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425" y="3110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ゴシック" panose="020B0609070205080204" pitchFamily="49" charset="-128"/>
                <a:ea typeface="ゴシック" panose="020B0609070205080204" pitchFamily="49" charset="-128"/>
              </a:rPr>
              <a:t>ウォーターフォール開発</a:t>
            </a:r>
            <a:endParaRPr dirty="0"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5" name="Google Shape;135;p19">
            <a:extLst>
              <a:ext uri="{FF2B5EF4-FFF2-40B4-BE49-F238E27FC236}">
                <a16:creationId xmlns:a16="http://schemas.microsoft.com/office/drawing/2014/main" id="{FDD0B1FB-7E4F-0911-C2A6-DFD87FCC4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475" y="1085862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b="1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altLang="ja-JP" dirty="0">
              <a:solidFill>
                <a:schemeClr val="bg2">
                  <a:lumMod val="50000"/>
                </a:schemeClr>
              </a:solidFill>
              <a:latin typeface="ゴシック" panose="020B0609070205080204" pitchFamily="49" charset="-128"/>
              <a:ea typeface="ゴシック" panose="020B0609070205080204" pitchFamily="49" charset="-128"/>
            </a:endParaRPr>
          </a:p>
        </p:txBody>
      </p:sp>
      <p:sp>
        <p:nvSpPr>
          <p:cNvPr id="136" name="Google Shape;136;p19">
            <a:extLst>
              <a:ext uri="{FF2B5EF4-FFF2-40B4-BE49-F238E27FC236}">
                <a16:creationId xmlns:a16="http://schemas.microsoft.com/office/drawing/2014/main" id="{7F13C7F9-7445-45F2-654C-3B453A951C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dirty="0"/>
          </a:p>
        </p:txBody>
      </p:sp>
      <p:pic>
        <p:nvPicPr>
          <p:cNvPr id="6" name="図 5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6522ACA-D3E6-EAF2-BA67-816AE7F56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91" y="981803"/>
            <a:ext cx="6845618" cy="38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20575"/>
      </p:ext>
    </p:extLst>
  </p:cSld>
  <p:clrMapOvr>
    <a:masterClrMapping/>
  </p:clrMapOvr>
</p:sld>
</file>

<file path=ppt/theme/theme1.xml><?xml version="1.0" encoding="utf-8"?>
<a:theme xmlns:a="http://schemas.openxmlformats.org/drawingml/2006/main" name="Base template">
  <a:themeElements>
    <a:clrScheme name="Custom 347">
      <a:dk1>
        <a:srgbClr val="111111"/>
      </a:dk1>
      <a:lt1>
        <a:srgbClr val="FFFFFF"/>
      </a:lt1>
      <a:dk2>
        <a:srgbClr val="666666"/>
      </a:dk2>
      <a:lt2>
        <a:srgbClr val="EFEFEF"/>
      </a:lt2>
      <a:accent1>
        <a:srgbClr val="6B9FA4"/>
      </a:accent1>
      <a:accent2>
        <a:srgbClr val="B1D9DD"/>
      </a:accent2>
      <a:accent3>
        <a:srgbClr val="E6DD8C"/>
      </a:accent3>
      <a:accent4>
        <a:srgbClr val="F1EDCC"/>
      </a:accent4>
      <a:accent5>
        <a:srgbClr val="742E46"/>
      </a:accent5>
      <a:accent6>
        <a:srgbClr val="B98094"/>
      </a:accent6>
      <a:hlink>
        <a:srgbClr val="111111"/>
      </a:hlink>
      <a:folHlink>
        <a:srgbClr val="6611CC"/>
      </a:folHlink>
    </a:clrScheme>
    <a:fontScheme name="ユーザー定義 1">
      <a:majorFont>
        <a:latin typeface="Muli"/>
        <a:ea typeface="ＭＳ Ｐゴシック"/>
        <a:cs typeface=""/>
      </a:majorFont>
      <a:minorFont>
        <a:latin typeface="Mul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847</Words>
  <Application>Microsoft Office PowerPoint</Application>
  <PresentationFormat>画面に合わせる (16:9)</PresentationFormat>
  <Paragraphs>268</Paragraphs>
  <Slides>26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Muli</vt:lpstr>
      <vt:lpstr>ゴシック</vt:lpstr>
      <vt:lpstr>Arial</vt:lpstr>
      <vt:lpstr>Calibri</vt:lpstr>
      <vt:lpstr>Montserrat</vt:lpstr>
      <vt:lpstr>Base template</vt:lpstr>
      <vt:lpstr>Test Case Automation</vt:lpstr>
      <vt:lpstr>アジェンダ</vt:lpstr>
      <vt:lpstr>ソフトウェアテストとは</vt:lpstr>
      <vt:lpstr>ソフトウェアの開発工程</vt:lpstr>
      <vt:lpstr>ソフトウェアの開発工程</vt:lpstr>
      <vt:lpstr>要件定義</vt:lpstr>
      <vt:lpstr>目的: 実現したいこと</vt:lpstr>
      <vt:lpstr>背景: なぜ実現したいのか</vt:lpstr>
      <vt:lpstr>ウォーターフォール開発</vt:lpstr>
      <vt:lpstr>ウォーターフォール開発</vt:lpstr>
      <vt:lpstr>アジャイル開発</vt:lpstr>
      <vt:lpstr>アジャイル開発</vt:lpstr>
      <vt:lpstr>アジャイル開発</vt:lpstr>
      <vt:lpstr>Big concept</vt:lpstr>
      <vt:lpstr>ディレクトリ構造</vt:lpstr>
      <vt:lpstr>１.テスト結果を取得</vt:lpstr>
      <vt:lpstr>２.テストレポートを生成</vt:lpstr>
      <vt:lpstr>PowerPoint プレゼンテーション</vt:lpstr>
      <vt:lpstr>３つのメリット</vt:lpstr>
      <vt:lpstr>３つのメリット</vt:lpstr>
      <vt:lpstr>３つのメリット</vt:lpstr>
      <vt:lpstr>３つのメリット</vt:lpstr>
      <vt:lpstr>ざっくり27.5時間くらいかかった</vt:lpstr>
      <vt:lpstr>Point</vt:lpstr>
      <vt:lpstr>改善点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 dul</cp:lastModifiedBy>
  <cp:revision>45</cp:revision>
  <dcterms:modified xsi:type="dcterms:W3CDTF">2025-04-07T05:50:56Z</dcterms:modified>
</cp:coreProperties>
</file>