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6" r:id="rId2"/>
    <p:sldId id="316" r:id="rId3"/>
    <p:sldId id="317" r:id="rId4"/>
    <p:sldId id="296" r:id="rId5"/>
  </p:sldIdLst>
  <p:sldSz cx="10080625" cy="7559675"/>
  <p:notesSz cx="6669088" cy="99187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2">
          <p15:clr>
            <a:srgbClr val="A4A3A4"/>
          </p15:clr>
        </p15:guide>
        <p15:guide id="2" pos="1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CC66"/>
    <a:srgbClr val="C0C0C0"/>
    <a:srgbClr val="00FF00"/>
    <a:srgbClr val="A6F8B4"/>
    <a:srgbClr val="EBD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0" autoAdjust="0"/>
  </p:normalViewPr>
  <p:slideViewPr>
    <p:cSldViewPr>
      <p:cViewPr varScale="1">
        <p:scale>
          <a:sx n="95" d="100"/>
          <a:sy n="95" d="100"/>
        </p:scale>
        <p:origin x="178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2"/>
        <p:guide pos="19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83095" tIns="41547" rIns="83095" bIns="41547" rtlCol="0"/>
          <a:lstStyle>
            <a:lvl1pPr algn="l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83095" tIns="41547" rIns="83095" bIns="41547" rtlCol="0"/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463537-E960-47BD-8004-0BDC909E7F57}" type="datetimeFigureOut">
              <a:rPr lang="en-US"/>
              <a:pPr>
                <a:defRPr/>
              </a:pPr>
              <a:t>04-Apr-21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0225"/>
            <a:ext cx="2890838" cy="496888"/>
          </a:xfrm>
          <a:prstGeom prst="rect">
            <a:avLst/>
          </a:prstGeom>
        </p:spPr>
        <p:txBody>
          <a:bodyPr vert="horz" lIns="83095" tIns="41547" rIns="83095" bIns="41547" rtlCol="0" anchor="b"/>
          <a:lstStyle>
            <a:lvl1pPr algn="l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0225"/>
            <a:ext cx="2889250" cy="496888"/>
          </a:xfrm>
          <a:prstGeom prst="rect">
            <a:avLst/>
          </a:prstGeom>
        </p:spPr>
        <p:txBody>
          <a:bodyPr vert="horz" lIns="83095" tIns="41547" rIns="83095" bIns="41547" rtlCol="0" anchor="b"/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32A7A2E-2B6B-477F-B9B5-45F184E3C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6669088" cy="9918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095" tIns="41547" rIns="83095" bIns="41547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095" tIns="41547" rIns="83095" bIns="41547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095" tIns="41547" rIns="83095" bIns="41547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225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2950"/>
            <a:ext cx="4957762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68338" y="4711700"/>
            <a:ext cx="5330825" cy="4462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0" y="9418638"/>
            <a:ext cx="28908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095" tIns="41547" rIns="83095" bIns="41547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18638"/>
            <a:ext cx="2887663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5058" tIns="42529" rIns="85058" bIns="42529" numCol="1" anchor="b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832" algn="l"/>
                <a:tab pos="1315664" algn="l"/>
                <a:tab pos="1973495" algn="l"/>
                <a:tab pos="2631327" algn="l"/>
              </a:tabLst>
              <a:defRPr sz="11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fld id="{F882013B-727E-4B13-B115-71BAF3E56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2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2BB1C9D4-21AA-4730-B478-6ABD14055F3E}" type="slidenum">
              <a:rPr lang="en-US" altLang="en-US" sz="1100" smtClean="0">
                <a:ea typeface="Arial Unicode MS" pitchFamily="34" charset="-128"/>
                <a:cs typeface="Arial Unicode MS" pitchFamily="34" charset="-128"/>
              </a:rPr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</a:t>
            </a:fld>
            <a:endParaRPr lang="en-US" altLang="en-US" sz="11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9350" cy="37195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8338" y="4711700"/>
            <a:ext cx="5332412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882013B-727E-4B13-B115-71BAF3E56E2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55638" algn="l"/>
                <a:tab pos="1314450" algn="l"/>
                <a:tab pos="1971675" algn="l"/>
                <a:tab pos="26289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74D29BB1-8B7B-4894-B3E9-1529AB6C56AA}" type="slidenum">
              <a:rPr lang="en-US" altLang="en-US" sz="1100" smtClean="0">
                <a:ea typeface="Arial Unicode MS" pitchFamily="34" charset="-128"/>
                <a:cs typeface="Arial Unicode MS" pitchFamily="34" charset="-128"/>
              </a:rPr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4</a:t>
            </a:fld>
            <a:endParaRPr lang="en-US" altLang="en-US" sz="11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9350" cy="37195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8338" y="4711700"/>
            <a:ext cx="5332412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754563" y="5637213"/>
            <a:ext cx="5135562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/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 dirty="0">
                <a:solidFill>
                  <a:srgbClr val="002C5F"/>
                </a:solidFill>
              </a:rPr>
              <a:t>VLATACOM</a:t>
            </a:r>
            <a:r>
              <a:rPr lang="sr-Latn-CS" altLang="en-US" b="1" dirty="0">
                <a:solidFill>
                  <a:srgbClr val="002C5F"/>
                </a:solidFill>
              </a:rPr>
              <a:t>  Institute of High Technologies</a:t>
            </a:r>
            <a:endParaRPr lang="en-US" altLang="en-US" b="1" dirty="0">
              <a:solidFill>
                <a:srgbClr val="002C5F"/>
              </a:solidFill>
            </a:endParaRPr>
          </a:p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002C5F"/>
                </a:solidFill>
              </a:rPr>
              <a:t>5 </a:t>
            </a:r>
            <a:r>
              <a:rPr lang="en-US" altLang="en-US" dirty="0" err="1">
                <a:solidFill>
                  <a:srgbClr val="002C5F"/>
                </a:solidFill>
              </a:rPr>
              <a:t>Milutina</a:t>
            </a:r>
            <a:r>
              <a:rPr lang="en-US" altLang="en-US" dirty="0">
                <a:solidFill>
                  <a:srgbClr val="002C5F"/>
                </a:solidFill>
              </a:rPr>
              <a:t> </a:t>
            </a:r>
            <a:r>
              <a:rPr lang="en-US" altLang="en-US" dirty="0" err="1">
                <a:solidFill>
                  <a:srgbClr val="002C5F"/>
                </a:solidFill>
              </a:rPr>
              <a:t>Milankovi</a:t>
            </a:r>
            <a:r>
              <a:rPr lang="sr-Latn-CS" altLang="en-US" dirty="0">
                <a:solidFill>
                  <a:srgbClr val="002C5F"/>
                </a:solidFill>
              </a:rPr>
              <a:t>ća </a:t>
            </a:r>
            <a:r>
              <a:rPr lang="en-US" altLang="en-US" dirty="0">
                <a:solidFill>
                  <a:srgbClr val="002C5F"/>
                </a:solidFill>
              </a:rPr>
              <a:t>St</a:t>
            </a:r>
            <a:r>
              <a:rPr lang="sr-Latn-CS" altLang="en-US" dirty="0">
                <a:solidFill>
                  <a:srgbClr val="002C5F"/>
                </a:solidFill>
              </a:rPr>
              <a:t>, 11070 Belgrade</a:t>
            </a:r>
            <a:r>
              <a:rPr lang="en-US" altLang="en-US" dirty="0">
                <a:solidFill>
                  <a:srgbClr val="002C5F"/>
                </a:solidFill>
              </a:rPr>
              <a:t>, Serbia</a:t>
            </a:r>
            <a:endParaRPr lang="sr-Latn-CS" altLang="en-US" dirty="0">
              <a:solidFill>
                <a:srgbClr val="002C5F"/>
              </a:solidFill>
            </a:endParaRPr>
          </a:p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sr-Latn-CS" altLang="en-US" dirty="0">
                <a:solidFill>
                  <a:srgbClr val="002C5F"/>
                </a:solidFill>
              </a:rPr>
              <a:t>Tel</a:t>
            </a:r>
            <a:r>
              <a:rPr lang="en-US" altLang="en-US" dirty="0">
                <a:solidFill>
                  <a:srgbClr val="002C5F"/>
                </a:solidFill>
              </a:rPr>
              <a:t>: +381 11 377 11 00</a:t>
            </a:r>
          </a:p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002C5F"/>
                </a:solidFill>
              </a:rPr>
              <a:t>Fax: +381 11 377 11 99</a:t>
            </a:r>
          </a:p>
          <a:p>
            <a: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b="1" i="1" u="sng" dirty="0">
                <a:solidFill>
                  <a:srgbClr val="002C5F"/>
                </a:solidFill>
              </a:rPr>
              <a:t>info@vlatacom.com</a:t>
            </a:r>
          </a:p>
        </p:txBody>
      </p:sp>
      <p:pic>
        <p:nvPicPr>
          <p:cNvPr id="5" name="Picture 13" descr="LOGOTIP I ZNAK_Research and Development Center_RGB _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7000"/>
            <a:ext cx="3175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3688"/>
            <a:ext cx="27368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4826000" y="5494338"/>
            <a:ext cx="5254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8412" y="2351077"/>
            <a:ext cx="8612213" cy="1620430"/>
          </a:xfrm>
        </p:spPr>
        <p:txBody>
          <a:bodyPr/>
          <a:lstStyle>
            <a:lvl1pPr>
              <a:defRPr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8412" y="4177071"/>
            <a:ext cx="8358246" cy="447981"/>
          </a:xfrm>
        </p:spPr>
        <p:txBody>
          <a:bodyPr/>
          <a:lstStyle>
            <a:lvl1pPr marL="0" indent="0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286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11795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 anchor="ctr" anchorCtr="0"/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ACDBA8B7-3947-4888-BF55-80ED0F822E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1179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0" y="5494349"/>
            <a:ext cx="9937104" cy="14287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sr-Latn-CS" dirty="0"/>
              <a:t>Sector for Research, Development and Implementations</a:t>
            </a:r>
            <a:r>
              <a:rPr lang="en-US" dirty="0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892DB44C-A852-4442-BC2E-15F39BDB0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1179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C0C0DDD8-4337-48E3-9A19-59E77E9E0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sr-Latn-C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768" y="1403573"/>
            <a:ext cx="9793088" cy="551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C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912" y="7081984"/>
            <a:ext cx="7776864" cy="45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sr-Latn-CS"/>
              <a:t>Sector for Research, Development and Implementations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55125" y="7081984"/>
            <a:ext cx="825500" cy="4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2C5F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9861DC82-1697-47EB-8915-99A98E3934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" y="7176308"/>
            <a:ext cx="1368151" cy="29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0" y="7072748"/>
            <a:ext cx="100806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2" r:id="rId1"/>
    <p:sldLayoutId id="2147485083" r:id="rId2"/>
    <p:sldLayoutId id="2147485084" r:id="rId3"/>
    <p:sldLayoutId id="2147485085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C5F"/>
          </a:solidFill>
          <a:latin typeface="Helvetic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002C5F"/>
          </a:solidFill>
          <a:latin typeface="Helvetic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002C5F"/>
          </a:solidFill>
          <a:latin typeface="Helvetic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002C5F"/>
          </a:solidFill>
          <a:latin typeface="Helvetic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002C5F"/>
          </a:solidFill>
          <a:latin typeface="Helvetica" pitchFamily="34" charset="0"/>
          <a:cs typeface="Arial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2C5F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002C5F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C5F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+mn-cs"/>
        </a:defRPr>
      </a:lvl3pPr>
      <a:lvl4pPr marL="1763713" indent="-2508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C5F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+mn-cs"/>
        </a:defRPr>
      </a:lvl4pPr>
      <a:lvl5pPr marL="2266950" indent="-25082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rgbClr val="002C5F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+mn-cs"/>
        </a:defRPr>
      </a:lvl5pPr>
      <a:lvl6pPr marL="2771844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6pPr>
      <a:lvl7pPr marL="3275815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7pPr>
      <a:lvl8pPr marL="3779787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8pPr>
      <a:lvl9pPr marL="4283758" indent="-251986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468438" y="2351088"/>
            <a:ext cx="8612187" cy="16208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 err="1"/>
              <a:t>Probni</a:t>
            </a:r>
            <a:r>
              <a:rPr lang="en-US" sz="3600" dirty="0"/>
              <a:t> </a:t>
            </a:r>
            <a:r>
              <a:rPr lang="en-US" sz="3600" dirty="0" err="1"/>
              <a:t>naslov</a:t>
            </a:r>
            <a:endParaRPr lang="en-US" sz="2800" b="0" i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68438" y="4176713"/>
            <a:ext cx="8358187" cy="447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 err="1">
                <a:effectLst/>
              </a:rPr>
              <a:t>Autori</a:t>
            </a:r>
            <a:r>
              <a:rPr lang="en-US" altLang="en-US" sz="2000" dirty="0">
                <a:effectLst/>
              </a:rPr>
              <a:t>, datum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PPT podrazumevani format – prilagođen svrsi, ne samo formi </a:t>
            </a:r>
            <a:r>
              <a:rPr lang="sr-Latn-RS" sz="2000" b="0" dirty="0"/>
              <a:t>(na primer, za pokretanje projekta)</a:t>
            </a:r>
            <a:endParaRPr lang="en-US" sz="2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sr-Latn-RS" dirty="0">
                <a:latin typeface="Calibri" panose="020F0502020204030204" pitchFamily="34" charset="0"/>
              </a:rPr>
              <a:t>Napomene: 1. bojama se može učiniti da se slajd napravljen stilom 2 čita „između redova“</a:t>
            </a:r>
            <a:r>
              <a:rPr lang="en-US" dirty="0"/>
              <a:t> </a:t>
            </a:r>
            <a:endParaRPr lang="sr-Latn-RS" dirty="0"/>
          </a:p>
          <a:p>
            <a:pPr algn="l">
              <a:defRPr/>
            </a:pPr>
            <a:r>
              <a:rPr lang="sr-Latn-RS" dirty="0"/>
              <a:t>                       2. Animacije su dobro došle, ali ne treba preterivati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BA8B7-3947-4888-BF55-80ED0F822E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43" y="2279627"/>
            <a:ext cx="4003471" cy="298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8" name="Group 1037"/>
          <p:cNvGrpSpPr/>
          <p:nvPr/>
        </p:nvGrpSpPr>
        <p:grpSpPr>
          <a:xfrm>
            <a:off x="5622421" y="1403573"/>
            <a:ext cx="4343881" cy="1233428"/>
            <a:chOff x="5622421" y="1403573"/>
            <a:chExt cx="4343881" cy="1233428"/>
          </a:xfrm>
        </p:grpSpPr>
        <p:sp>
          <p:nvSpPr>
            <p:cNvPr id="6" name="TextBox 5"/>
            <p:cNvSpPr txBox="1"/>
            <p:nvPr/>
          </p:nvSpPr>
          <p:spPr>
            <a:xfrm>
              <a:off x="5622421" y="1403573"/>
              <a:ext cx="434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Traka </a:t>
              </a:r>
              <a:r>
                <a:rPr lang="en-GB" dirty="0" err="1"/>
                <a:t>za</a:t>
              </a:r>
              <a:r>
                <a:rPr lang="en-GB" dirty="0"/>
                <a:t> </a:t>
              </a:r>
              <a:r>
                <a:rPr lang="en-GB" dirty="0" err="1"/>
                <a:t>naslov</a:t>
              </a:r>
              <a:r>
                <a:rPr lang="en-GB" dirty="0"/>
                <a:t> (1 </a:t>
              </a:r>
              <a:r>
                <a:rPr lang="en-GB" dirty="0" err="1"/>
                <a:t>ili</a:t>
              </a:r>
              <a:r>
                <a:rPr lang="en-GB" dirty="0"/>
                <a:t> 2 </a:t>
              </a:r>
              <a:r>
                <a:rPr lang="en-GB" dirty="0" err="1"/>
                <a:t>reda</a:t>
              </a:r>
              <a:r>
                <a:rPr lang="en-GB" dirty="0"/>
                <a:t>, </a:t>
              </a:r>
              <a:r>
                <a:rPr lang="en-GB" b="1" u="sng" dirty="0" err="1"/>
                <a:t>pune</a:t>
              </a:r>
              <a:r>
                <a:rPr lang="en-GB" dirty="0"/>
                <a:t> </a:t>
              </a:r>
              <a:r>
                <a:rPr lang="sr-Latn-RS" dirty="0"/>
                <a:t>širine)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5622421" y="1772905"/>
              <a:ext cx="2171941" cy="86409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Group 1038"/>
          <p:cNvGrpSpPr/>
          <p:nvPr/>
        </p:nvGrpSpPr>
        <p:grpSpPr>
          <a:xfrm>
            <a:off x="7699160" y="4313612"/>
            <a:ext cx="2298973" cy="720080"/>
            <a:chOff x="7699160" y="4313612"/>
            <a:chExt cx="2298973" cy="720080"/>
          </a:xfrm>
        </p:grpSpPr>
        <p:sp>
          <p:nvSpPr>
            <p:cNvPr id="10" name="TextBox 9"/>
            <p:cNvSpPr txBox="1"/>
            <p:nvPr/>
          </p:nvSpPr>
          <p:spPr>
            <a:xfrm>
              <a:off x="8736249" y="431361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/>
                <a:t>Broj slajda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7699160" y="4498278"/>
              <a:ext cx="1037089" cy="53541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0" name="Group 1039"/>
          <p:cNvGrpSpPr/>
          <p:nvPr/>
        </p:nvGrpSpPr>
        <p:grpSpPr>
          <a:xfrm>
            <a:off x="6408464" y="5147989"/>
            <a:ext cx="3617062" cy="1781631"/>
            <a:chOff x="6408464" y="5147989"/>
            <a:chExt cx="3617062" cy="1781631"/>
          </a:xfrm>
        </p:grpSpPr>
        <p:sp>
          <p:nvSpPr>
            <p:cNvPr id="17" name="TextBox 16"/>
            <p:cNvSpPr txBox="1"/>
            <p:nvPr/>
          </p:nvSpPr>
          <p:spPr>
            <a:xfrm>
              <a:off x="7019575" y="6006290"/>
              <a:ext cx="3005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/>
                <a:t>Zona za referenciranje </a:t>
              </a:r>
            </a:p>
            <a:p>
              <a:r>
                <a:rPr lang="sr-Latn-RS" dirty="0"/>
                <a:t>(ili naziv sektora</a:t>
              </a:r>
            </a:p>
            <a:p>
              <a:r>
                <a:rPr lang="sr-Latn-RS" dirty="0"/>
                <a:t>Ako se ništa ne referencira)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408464" y="5147989"/>
              <a:ext cx="611111" cy="131996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Group 1036"/>
          <p:cNvGrpSpPr/>
          <p:nvPr/>
        </p:nvGrpSpPr>
        <p:grpSpPr>
          <a:xfrm>
            <a:off x="4366211" y="5122802"/>
            <a:ext cx="2008980" cy="1083616"/>
            <a:chOff x="4366211" y="5122802"/>
            <a:chExt cx="2008980" cy="1083616"/>
          </a:xfrm>
        </p:grpSpPr>
        <p:cxnSp>
          <p:nvCxnSpPr>
            <p:cNvPr id="21" name="Straight Arrow Connector 20"/>
            <p:cNvCxnSpPr>
              <a:stCxn id="25" idx="1"/>
            </p:cNvCxnSpPr>
            <p:nvPr/>
          </p:nvCxnSpPr>
          <p:spPr>
            <a:xfrm flipH="1" flipV="1">
              <a:off x="4366211" y="5122802"/>
              <a:ext cx="503440" cy="89895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869651" y="5837086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/>
                <a:t>Logo Insituta</a:t>
              </a:r>
              <a:endParaRPr lang="en-US" dirty="0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1583928" y="1290915"/>
            <a:ext cx="3672408" cy="4715375"/>
            <a:chOff x="1583928" y="1290915"/>
            <a:chExt cx="3672408" cy="47153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944" y="1713671"/>
              <a:ext cx="1437377" cy="4292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Straight Arrow Connector 28"/>
            <p:cNvCxnSpPr>
              <a:stCxn id="1027" idx="3"/>
            </p:cNvCxnSpPr>
            <p:nvPr/>
          </p:nvCxnSpPr>
          <p:spPr>
            <a:xfrm flipV="1">
              <a:off x="3165321" y="3773346"/>
              <a:ext cx="2091015" cy="8663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TextBox 1024"/>
            <p:cNvSpPr txBox="1"/>
            <p:nvPr/>
          </p:nvSpPr>
          <p:spPr>
            <a:xfrm>
              <a:off x="1583928" y="1290915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/>
                <a:t>Samo četiri stila:</a:t>
              </a:r>
              <a:endParaRPr lang="en-US" dirty="0"/>
            </a:p>
          </p:txBody>
        </p:sp>
      </p:grpSp>
      <p:grpSp>
        <p:nvGrpSpPr>
          <p:cNvPr id="1045" name="Group 1044"/>
          <p:cNvGrpSpPr/>
          <p:nvPr/>
        </p:nvGrpSpPr>
        <p:grpSpPr>
          <a:xfrm>
            <a:off x="183872" y="5572277"/>
            <a:ext cx="1976120" cy="879002"/>
            <a:chOff x="183872" y="5572277"/>
            <a:chExt cx="1976120" cy="879002"/>
          </a:xfrm>
        </p:grpSpPr>
        <p:sp>
          <p:nvSpPr>
            <p:cNvPr id="39" name="TextBox 38"/>
            <p:cNvSpPr txBox="1"/>
            <p:nvPr/>
          </p:nvSpPr>
          <p:spPr>
            <a:xfrm>
              <a:off x="183872" y="5804948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/>
                <a:t>4. Samo</a:t>
              </a:r>
            </a:p>
            <a:p>
              <a:r>
                <a:rPr lang="sr-Latn-RS" dirty="0"/>
                <a:t>slika</a:t>
              </a:r>
            </a:p>
          </p:txBody>
        </p:sp>
        <p:cxnSp>
          <p:nvCxnSpPr>
            <p:cNvPr id="40" name="Straight Arrow Connector 39"/>
            <p:cNvCxnSpPr>
              <a:stCxn id="39" idx="3"/>
            </p:cNvCxnSpPr>
            <p:nvPr/>
          </p:nvCxnSpPr>
          <p:spPr>
            <a:xfrm flipV="1">
              <a:off x="1227748" y="5572277"/>
              <a:ext cx="932244" cy="5558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/>
          <p:cNvGrpSpPr/>
          <p:nvPr/>
        </p:nvGrpSpPr>
        <p:grpSpPr>
          <a:xfrm>
            <a:off x="142508" y="4110439"/>
            <a:ext cx="2017484" cy="923330"/>
            <a:chOff x="142508" y="4110439"/>
            <a:chExt cx="2017484" cy="923330"/>
          </a:xfrm>
        </p:grpSpPr>
        <p:sp>
          <p:nvSpPr>
            <p:cNvPr id="38" name="TextBox 37"/>
            <p:cNvSpPr txBox="1"/>
            <p:nvPr/>
          </p:nvSpPr>
          <p:spPr>
            <a:xfrm>
              <a:off x="142508" y="4110439"/>
              <a:ext cx="126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/>
                <a:t>3. Slika i </a:t>
              </a:r>
            </a:p>
            <a:p>
              <a:r>
                <a:rPr lang="sr-Latn-RS" dirty="0"/>
                <a:t>komentar</a:t>
              </a:r>
            </a:p>
            <a:p>
              <a:r>
                <a:rPr lang="sr-Latn-RS" dirty="0"/>
                <a:t>ispod slike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38" idx="3"/>
            </p:cNvCxnSpPr>
            <p:nvPr/>
          </p:nvCxnSpPr>
          <p:spPr>
            <a:xfrm flipV="1">
              <a:off x="1404392" y="4313612"/>
              <a:ext cx="755600" cy="2584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3" name="Group 1042"/>
          <p:cNvGrpSpPr/>
          <p:nvPr/>
        </p:nvGrpSpPr>
        <p:grpSpPr>
          <a:xfrm>
            <a:off x="143768" y="2987749"/>
            <a:ext cx="1872208" cy="646331"/>
            <a:chOff x="143768" y="2987749"/>
            <a:chExt cx="1872208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143768" y="2987749"/>
              <a:ext cx="975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/>
                <a:t>2. Tekst</a:t>
              </a:r>
            </a:p>
            <a:p>
              <a:r>
                <a:rPr lang="sr-Latn-RS" dirty="0"/>
                <a:t>(buliti)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37" idx="3"/>
            </p:cNvCxnSpPr>
            <p:nvPr/>
          </p:nvCxnSpPr>
          <p:spPr>
            <a:xfrm>
              <a:off x="1119420" y="3310915"/>
              <a:ext cx="896556" cy="1088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2" name="Group 1041"/>
          <p:cNvGrpSpPr/>
          <p:nvPr/>
        </p:nvGrpSpPr>
        <p:grpSpPr>
          <a:xfrm>
            <a:off x="119752" y="2020287"/>
            <a:ext cx="1752208" cy="369332"/>
            <a:chOff x="119752" y="2020287"/>
            <a:chExt cx="1752208" cy="369332"/>
          </a:xfrm>
        </p:grpSpPr>
        <p:sp>
          <p:nvSpPr>
            <p:cNvPr id="1028" name="TextBox 1027"/>
            <p:cNvSpPr txBox="1"/>
            <p:nvPr/>
          </p:nvSpPr>
          <p:spPr>
            <a:xfrm>
              <a:off x="119752" y="20202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/>
                <a:t>1. naslov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1028" idx="3"/>
            </p:cNvCxnSpPr>
            <p:nvPr/>
          </p:nvCxnSpPr>
          <p:spPr>
            <a:xfrm>
              <a:off x="1227748" y="2204953"/>
              <a:ext cx="6442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5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Project Scope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36056" y="1331565"/>
            <a:ext cx="7056784" cy="5591544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marL="447675" indent="-447675">
              <a:buNone/>
            </a:pPr>
            <a:r>
              <a:rPr lang="en-US" sz="2000" dirty="0">
                <a:effectLst/>
              </a:rPr>
              <a:t>1</a:t>
            </a:r>
            <a:r>
              <a:rPr lang="sr-Latn-RS" sz="2000" dirty="0">
                <a:effectLst/>
              </a:rPr>
              <a:t>	</a:t>
            </a:r>
            <a:r>
              <a:rPr lang="en-US" sz="2000" dirty="0">
                <a:effectLst/>
              </a:rPr>
              <a:t>Scope	</a:t>
            </a:r>
          </a:p>
          <a:p>
            <a:pPr marL="439738" lvl="1" indent="0">
              <a:buNone/>
            </a:pPr>
            <a:r>
              <a:rPr lang="en-US" sz="1800" dirty="0">
                <a:effectLst/>
              </a:rPr>
              <a:t>1.1	Final Product Deliverables	</a:t>
            </a:r>
          </a:p>
          <a:p>
            <a:pPr marL="439738" lvl="1" indent="0">
              <a:buNone/>
            </a:pPr>
            <a:r>
              <a:rPr lang="en-US" sz="1800" dirty="0">
                <a:effectLst/>
              </a:rPr>
              <a:t>1.2	Organizational Deliverables	</a:t>
            </a:r>
          </a:p>
          <a:p>
            <a:pPr marL="439738" lvl="1" indent="0">
              <a:buNone/>
            </a:pPr>
            <a:r>
              <a:rPr lang="en-US" sz="1800" dirty="0">
                <a:effectLst/>
              </a:rPr>
              <a:t>1.3	Non-typical Project Management Deliverables</a:t>
            </a:r>
          </a:p>
          <a:p>
            <a:pPr marL="439738" lvl="1" indent="0">
              <a:buNone/>
            </a:pPr>
            <a:r>
              <a:rPr lang="en-US" sz="1800" dirty="0">
                <a:effectLst/>
              </a:rPr>
              <a:t>1.4	In-scope Details	</a:t>
            </a:r>
          </a:p>
          <a:p>
            <a:pPr marL="439738" lvl="1" indent="0">
              <a:buNone/>
            </a:pPr>
            <a:r>
              <a:rPr lang="en-US" sz="1800" dirty="0">
                <a:effectLst/>
              </a:rPr>
              <a:t>1.5	Out-of-scope Details	</a:t>
            </a:r>
          </a:p>
          <a:p>
            <a:pPr marL="439738" lvl="1" indent="0">
              <a:buNone/>
            </a:pPr>
            <a:r>
              <a:rPr lang="en-US" sz="1800" dirty="0">
                <a:effectLst/>
              </a:rPr>
              <a:t>1.6	Customer Needs and Requirements</a:t>
            </a:r>
          </a:p>
          <a:p>
            <a:pPr marL="439738" lvl="1" indent="0">
              <a:buNone/>
            </a:pPr>
            <a:r>
              <a:rPr lang="en-US" sz="1800" dirty="0">
                <a:effectLst/>
              </a:rPr>
              <a:t>1.7	Quality Objectives	</a:t>
            </a:r>
          </a:p>
          <a:p>
            <a:pPr marL="439738" lvl="1" indent="0">
              <a:buNone/>
            </a:pPr>
            <a:r>
              <a:rPr lang="en-US" sz="1800" dirty="0">
                <a:effectLst/>
              </a:rPr>
              <a:t>1.8	Customer Acceptance Criteria	</a:t>
            </a:r>
          </a:p>
          <a:p>
            <a:pPr marL="457200" indent="-457200">
              <a:buAutoNum type="arabicPlain" startAt="2"/>
            </a:pPr>
            <a:r>
              <a:rPr lang="en-US" sz="2000" dirty="0">
                <a:effectLst/>
              </a:rPr>
              <a:t>Work Breakdown Structure</a:t>
            </a:r>
            <a:r>
              <a:rPr lang="sr-Latn-RS" sz="2000" dirty="0">
                <a:effectLst/>
              </a:rPr>
              <a:t> </a:t>
            </a:r>
          </a:p>
          <a:p>
            <a:pPr marL="439738" lvl="1" indent="0">
              <a:buNone/>
            </a:pPr>
            <a:r>
              <a:rPr lang="sr-Latn-RS" sz="1800" dirty="0">
                <a:effectLst/>
              </a:rPr>
              <a:t>	</a:t>
            </a:r>
            <a:r>
              <a:rPr lang="sr-Latn-RS" sz="1800" i="1" dirty="0">
                <a:effectLst/>
              </a:rPr>
              <a:t>(ref MS Project, milestones!)</a:t>
            </a:r>
            <a:endParaRPr lang="en-US" sz="1800" i="1" dirty="0">
              <a:effectLst/>
            </a:endParaRPr>
          </a:p>
          <a:p>
            <a:pPr marL="447675" indent="-447675">
              <a:buNone/>
            </a:pPr>
            <a:r>
              <a:rPr lang="en-US" sz="2000" dirty="0">
                <a:effectLst/>
              </a:rPr>
              <a:t>3</a:t>
            </a:r>
            <a:r>
              <a:rPr lang="sr-Latn-RS" sz="2000" dirty="0">
                <a:effectLst/>
              </a:rPr>
              <a:t>	</a:t>
            </a:r>
            <a:r>
              <a:rPr lang="en-US" sz="2000" dirty="0">
                <a:effectLst/>
              </a:rPr>
              <a:t>Organizational Breakdown Structure	</a:t>
            </a:r>
          </a:p>
          <a:p>
            <a:pPr marL="457200" indent="-457200">
              <a:buAutoNum type="arabicPlain" startAt="4"/>
            </a:pPr>
            <a:r>
              <a:rPr lang="en-US" sz="2000" dirty="0">
                <a:effectLst/>
              </a:rPr>
              <a:t>Responsibility Matrix	</a:t>
            </a:r>
            <a:endParaRPr lang="sr-Latn-RS" sz="2000" dirty="0">
              <a:effectLst/>
            </a:endParaRPr>
          </a:p>
          <a:p>
            <a:pPr marL="457200" indent="-457200">
              <a:buAutoNum type="arabicPlain" startAt="4"/>
            </a:pPr>
            <a:r>
              <a:rPr lang="sr-Latn-RS" sz="2000" dirty="0">
                <a:effectLst/>
              </a:rPr>
              <a:t>Project Budget</a:t>
            </a:r>
          </a:p>
          <a:p>
            <a:pPr marL="439738" lvl="1" indent="0">
              <a:buNone/>
            </a:pPr>
            <a:r>
              <a:rPr lang="sr-Latn-RS" sz="1800" dirty="0">
                <a:effectLst/>
              </a:rPr>
              <a:t>	</a:t>
            </a:r>
            <a:r>
              <a:rPr lang="sr-Latn-RS" sz="1800" i="1" dirty="0">
                <a:effectLst/>
              </a:rPr>
              <a:t>(ref Excel)</a:t>
            </a:r>
          </a:p>
          <a:p>
            <a:pPr marL="457200" indent="-457200">
              <a:buAutoNum type="arabicPlain" startAt="4"/>
            </a:pPr>
            <a:r>
              <a:rPr lang="sr-Latn-RS" sz="2000" dirty="0">
                <a:effectLst/>
              </a:rPr>
              <a:t>Appendix</a:t>
            </a:r>
            <a:endParaRPr lang="en-US" sz="2000" dirty="0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Sector for Research, Development and Implementations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0DDD8-4337-48E3-9A19-59E77E9E04C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1403573"/>
            <a:ext cx="135526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087984" y="201564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04308" y="1687850"/>
            <a:ext cx="1260140" cy="435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44168" y="3707829"/>
            <a:ext cx="280831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92125" y="919163"/>
            <a:ext cx="9072563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6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1pPr>
            <a:lvl2pPr marL="817563" indent="-314325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2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2pPr>
            <a:lvl3pPr marL="1258888" indent="-250825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3pPr>
            <a:lvl4pPr marL="1763713" indent="-250825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4pPr>
            <a:lvl5pPr marL="2266950" indent="-250825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5pPr>
            <a:lvl6pPr marL="27241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6pPr>
            <a:lvl7pPr marL="31813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7pPr>
            <a:lvl8pPr marL="36385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8pPr>
            <a:lvl9pPr marL="40957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altLang="en-US" sz="44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Thank you for your attention!</a:t>
            </a:r>
            <a:br>
              <a:rPr lang="en-US" altLang="en-US" sz="44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br>
              <a:rPr lang="en-US" altLang="en-US" sz="44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44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Any questions?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733800"/>
            <a:ext cx="16478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46225" y="5207000"/>
            <a:ext cx="682625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6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1pPr>
            <a:lvl2pPr marL="817563" indent="-314325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2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2pPr>
            <a:lvl3pPr marL="1258888" indent="-250825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3pPr>
            <a:lvl4pPr marL="1763713" indent="-250825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4pPr>
            <a:lvl5pPr marL="2266950" indent="-250825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5pPr>
            <a:lvl6pPr marL="27241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6pPr>
            <a:lvl7pPr marL="31813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7pPr>
            <a:lvl8pPr marL="36385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8pPr>
            <a:lvl9pPr marL="4095750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500">
                <a:solidFill>
                  <a:srgbClr val="002C5F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charset="0"/>
                <a:ea typeface="Arial Unicode MS" pitchFamily="34" charset="-128"/>
                <a:cs typeface="Arial Unicode MS" pitchFamily="34" charset="-128"/>
              </a:rPr>
              <a:t>info@vlatacom.com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-Mar-2012_Encription_of_high_capacity_trans_system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6515</TotalTime>
  <Words>213</Words>
  <Application>Microsoft Office PowerPoint</Application>
  <PresentationFormat>Custom</PresentationFormat>
  <Paragraphs>45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</vt:lpstr>
      <vt:lpstr>Times New Roman</vt:lpstr>
      <vt:lpstr>Wingdings</vt:lpstr>
      <vt:lpstr>16-Mar-2012_Encription_of_high_capacity_trans_systems_v1</vt:lpstr>
      <vt:lpstr>Probni naslov</vt:lpstr>
      <vt:lpstr>PPT podrazumevani format – prilagođen svrsi, ne samo formi (na primer, za pokretanje projekta)</vt:lpstr>
      <vt:lpstr>Project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Encription of high capacity  transmission systems (up to 2.5Gbit/s)</dc:title>
  <dc:creator>MiroslavPeric</dc:creator>
  <cp:lastModifiedBy>Dusan</cp:lastModifiedBy>
  <cp:revision>263</cp:revision>
  <cp:lastPrinted>2015-09-25T08:55:25Z</cp:lastPrinted>
  <dcterms:created xsi:type="dcterms:W3CDTF">2009-04-16T10:32:32Z</dcterms:created>
  <dcterms:modified xsi:type="dcterms:W3CDTF">2021-04-04T14:30:43Z</dcterms:modified>
</cp:coreProperties>
</file>