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3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8" r:id="rId3"/>
    <p:sldId id="319" r:id="rId4"/>
    <p:sldId id="320" r:id="rId5"/>
    <p:sldId id="321" r:id="rId6"/>
    <p:sldId id="326" r:id="rId7"/>
    <p:sldId id="322" r:id="rId8"/>
    <p:sldId id="327" r:id="rId9"/>
    <p:sldId id="323" r:id="rId10"/>
    <p:sldId id="324" r:id="rId11"/>
    <p:sldId id="325" r:id="rId12"/>
    <p:sldId id="328" r:id="rId13"/>
    <p:sldId id="329" r:id="rId14"/>
    <p:sldId id="330" r:id="rId15"/>
    <p:sldId id="296" r:id="rId16"/>
  </p:sldIdLst>
  <p:sldSz cx="10080625" cy="7559675"/>
  <p:notesSz cx="6669088" cy="99187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2">
          <p15:clr>
            <a:srgbClr val="A4A3A4"/>
          </p15:clr>
        </p15:guide>
        <p15:guide id="2" pos="19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CC66"/>
    <a:srgbClr val="C0C0C0"/>
    <a:srgbClr val="00FF00"/>
    <a:srgbClr val="A6F8B4"/>
    <a:srgbClr val="EBD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00" autoAdjust="0"/>
  </p:normalViewPr>
  <p:slideViewPr>
    <p:cSldViewPr>
      <p:cViewPr varScale="1">
        <p:scale>
          <a:sx n="95" d="100"/>
          <a:sy n="95" d="100"/>
        </p:scale>
        <p:origin x="1788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672"/>
        <p:guide pos="19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838" cy="496888"/>
          </a:xfrm>
          <a:prstGeom prst="rect">
            <a:avLst/>
          </a:prstGeom>
        </p:spPr>
        <p:txBody>
          <a:bodyPr vert="horz" lIns="83095" tIns="41547" rIns="83095" bIns="41547" rtlCol="0"/>
          <a:lstStyle>
            <a:lvl1pPr algn="l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1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83095" tIns="41547" rIns="83095" bIns="41547" rtlCol="0"/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1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9463537-E960-47BD-8004-0BDC909E7F57}" type="datetimeFigureOut">
              <a:rPr lang="en-US"/>
              <a:pPr>
                <a:defRPr/>
              </a:pPr>
              <a:t>05-Apr-21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0225"/>
            <a:ext cx="2890838" cy="496888"/>
          </a:xfrm>
          <a:prstGeom prst="rect">
            <a:avLst/>
          </a:prstGeom>
        </p:spPr>
        <p:txBody>
          <a:bodyPr vert="horz" lIns="83095" tIns="41547" rIns="83095" bIns="41547" rtlCol="0" anchor="b"/>
          <a:lstStyle>
            <a:lvl1pPr algn="l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1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0225"/>
            <a:ext cx="2889250" cy="496888"/>
          </a:xfrm>
          <a:prstGeom prst="rect">
            <a:avLst/>
          </a:prstGeom>
        </p:spPr>
        <p:txBody>
          <a:bodyPr vert="horz" lIns="83095" tIns="41547" rIns="83095" bIns="41547" rtlCol="0" anchor="b"/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1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32A7A2E-2B6B-477F-B9B5-45F184E3C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55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1"/>
          <p:cNvSpPr>
            <a:spLocks noChangeArrowheads="1"/>
          </p:cNvSpPr>
          <p:nvPr/>
        </p:nvSpPr>
        <p:spPr bwMode="auto">
          <a:xfrm>
            <a:off x="0" y="0"/>
            <a:ext cx="6669088" cy="99187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095" tIns="41547" rIns="83095" bIns="41547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095" tIns="41547" rIns="83095" bIns="41547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095" tIns="41547" rIns="83095" bIns="41547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2253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2950"/>
            <a:ext cx="4957762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68338" y="4711700"/>
            <a:ext cx="5330825" cy="4462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0" y="9418638"/>
            <a:ext cx="289083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095" tIns="41547" rIns="83095" bIns="41547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778250" y="9418638"/>
            <a:ext cx="2887663" cy="495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5058" tIns="42529" rIns="85058" bIns="42529" numCol="1" anchor="b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657832" algn="l"/>
                <a:tab pos="1315664" algn="l"/>
                <a:tab pos="1973495" algn="l"/>
                <a:tab pos="2631327" algn="l"/>
              </a:tabLst>
              <a:defRPr sz="1100">
                <a:solidFill>
                  <a:srgbClr val="000000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fld id="{F882013B-727E-4B13-B115-71BAF3E56E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32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Pct val="45000"/>
              <a:buFont typeface="Wingdings" pitchFamily="2" charset="2"/>
              <a:buNone/>
            </a:pPr>
            <a:fld id="{2BB1C9D4-21AA-4730-B478-6ABD14055F3E}" type="slidenum">
              <a:rPr lang="en-US" altLang="en-US" sz="1100" smtClean="0">
                <a:ea typeface="Arial Unicode MS" pitchFamily="34" charset="-128"/>
                <a:cs typeface="Arial Unicode MS" pitchFamily="34" charset="-128"/>
              </a:rPr>
              <a:pPr eaLnBrk="1" hangingPunct="1">
                <a:spcBef>
                  <a:spcPct val="0"/>
                </a:spcBef>
                <a:buSzPct val="45000"/>
                <a:buFont typeface="Wingdings" pitchFamily="2" charset="2"/>
                <a:buNone/>
              </a:pPr>
              <a:t>1</a:t>
            </a:fld>
            <a:endParaRPr lang="en-US" altLang="en-US" sz="11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2950"/>
            <a:ext cx="4959350" cy="37195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8338" y="4711700"/>
            <a:ext cx="5332412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Pct val="45000"/>
              <a:buFont typeface="Wingdings" pitchFamily="2" charset="2"/>
              <a:buNone/>
            </a:pPr>
            <a:fld id="{74D29BB1-8B7B-4894-B3E9-1529AB6C56AA}" type="slidenum">
              <a:rPr lang="en-US" altLang="en-US" sz="1100" smtClean="0">
                <a:ea typeface="Arial Unicode MS" pitchFamily="34" charset="-128"/>
                <a:cs typeface="Arial Unicode MS" pitchFamily="34" charset="-128"/>
              </a:rPr>
              <a:pPr eaLnBrk="1" hangingPunct="1">
                <a:spcBef>
                  <a:spcPct val="0"/>
                </a:spcBef>
                <a:buSzPct val="45000"/>
                <a:buFont typeface="Wingdings" pitchFamily="2" charset="2"/>
                <a:buNone/>
              </a:pPr>
              <a:t>15</a:t>
            </a:fld>
            <a:endParaRPr lang="en-US" altLang="en-US" sz="11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2950"/>
            <a:ext cx="4959350" cy="37195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8338" y="4711700"/>
            <a:ext cx="5332412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754563" y="5637213"/>
            <a:ext cx="5135562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/>
          <a:p>
            <a: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b="1" dirty="0">
                <a:solidFill>
                  <a:srgbClr val="002C5F"/>
                </a:solidFill>
              </a:rPr>
              <a:t>VLATACOM</a:t>
            </a:r>
            <a:r>
              <a:rPr lang="sr-Latn-CS" altLang="en-US" b="1" dirty="0">
                <a:solidFill>
                  <a:srgbClr val="002C5F"/>
                </a:solidFill>
              </a:rPr>
              <a:t>  Institute of High Technologies</a:t>
            </a:r>
            <a:endParaRPr lang="en-US" altLang="en-US" b="1" dirty="0">
              <a:solidFill>
                <a:srgbClr val="002C5F"/>
              </a:solidFill>
            </a:endParaRPr>
          </a:p>
          <a:p>
            <a: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>
                <a:solidFill>
                  <a:srgbClr val="002C5F"/>
                </a:solidFill>
              </a:rPr>
              <a:t>5 </a:t>
            </a:r>
            <a:r>
              <a:rPr lang="en-US" altLang="en-US" dirty="0" err="1">
                <a:solidFill>
                  <a:srgbClr val="002C5F"/>
                </a:solidFill>
              </a:rPr>
              <a:t>Milutina</a:t>
            </a:r>
            <a:r>
              <a:rPr lang="en-US" altLang="en-US" dirty="0">
                <a:solidFill>
                  <a:srgbClr val="002C5F"/>
                </a:solidFill>
              </a:rPr>
              <a:t> </a:t>
            </a:r>
            <a:r>
              <a:rPr lang="en-US" altLang="en-US" dirty="0" err="1">
                <a:solidFill>
                  <a:srgbClr val="002C5F"/>
                </a:solidFill>
              </a:rPr>
              <a:t>Milankovi</a:t>
            </a:r>
            <a:r>
              <a:rPr lang="sr-Latn-CS" altLang="en-US" dirty="0">
                <a:solidFill>
                  <a:srgbClr val="002C5F"/>
                </a:solidFill>
              </a:rPr>
              <a:t>ća </a:t>
            </a:r>
            <a:r>
              <a:rPr lang="en-US" altLang="en-US" dirty="0">
                <a:solidFill>
                  <a:srgbClr val="002C5F"/>
                </a:solidFill>
              </a:rPr>
              <a:t>St</a:t>
            </a:r>
            <a:r>
              <a:rPr lang="sr-Latn-CS" altLang="en-US" dirty="0">
                <a:solidFill>
                  <a:srgbClr val="002C5F"/>
                </a:solidFill>
              </a:rPr>
              <a:t>, 11070 Belgrade</a:t>
            </a:r>
            <a:r>
              <a:rPr lang="en-US" altLang="en-US" dirty="0">
                <a:solidFill>
                  <a:srgbClr val="002C5F"/>
                </a:solidFill>
              </a:rPr>
              <a:t>, Serbia</a:t>
            </a:r>
            <a:endParaRPr lang="sr-Latn-CS" altLang="en-US" dirty="0">
              <a:solidFill>
                <a:srgbClr val="002C5F"/>
              </a:solidFill>
            </a:endParaRPr>
          </a:p>
          <a:p>
            <a: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sr-Latn-CS" altLang="en-US" dirty="0">
                <a:solidFill>
                  <a:srgbClr val="002C5F"/>
                </a:solidFill>
              </a:rPr>
              <a:t>Tel</a:t>
            </a:r>
            <a:r>
              <a:rPr lang="en-US" altLang="en-US" dirty="0">
                <a:solidFill>
                  <a:srgbClr val="002C5F"/>
                </a:solidFill>
              </a:rPr>
              <a:t>: +381 11 377 11 00</a:t>
            </a:r>
          </a:p>
          <a:p>
            <a: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>
                <a:solidFill>
                  <a:srgbClr val="002C5F"/>
                </a:solidFill>
              </a:rPr>
              <a:t>Fax: +381 11 377 11 99</a:t>
            </a:r>
          </a:p>
          <a:p>
            <a: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1600" b="1" i="1" u="sng" dirty="0">
                <a:solidFill>
                  <a:srgbClr val="002C5F"/>
                </a:solidFill>
              </a:rPr>
              <a:t>info@vlatacom.com</a:t>
            </a:r>
          </a:p>
        </p:txBody>
      </p:sp>
      <p:pic>
        <p:nvPicPr>
          <p:cNvPr id="5" name="Picture 13" descr="LOGOTIP I ZNAK_Research and Development Center_RGB _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27000"/>
            <a:ext cx="31750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93688"/>
            <a:ext cx="273685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>
          <a:xfrm>
            <a:off x="4826000" y="5494338"/>
            <a:ext cx="5254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8412" y="2351077"/>
            <a:ext cx="8612213" cy="1620430"/>
          </a:xfrm>
        </p:spPr>
        <p:txBody>
          <a:bodyPr/>
          <a:lstStyle>
            <a:lvl1pPr>
              <a:defRPr sz="360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8412" y="4177071"/>
            <a:ext cx="8358246" cy="447981"/>
          </a:xfrm>
        </p:spPr>
        <p:txBody>
          <a:bodyPr/>
          <a:lstStyle>
            <a:lvl1pPr marL="0" indent="0">
              <a:buFontTx/>
              <a:buNone/>
              <a:defRPr smtClean="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286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11795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2C5F"/>
                </a:solidFill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sr-Latn-CS"/>
              <a:t>Sector for Research, Development and Implementations</a:t>
            </a:r>
            <a:r>
              <a:rPr lang="en-US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 anchor="ctr" anchorCtr="0"/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2C5F"/>
                </a:solidFill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fld id="{ACDBA8B7-3947-4888-BF55-80ED0F822E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1179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0" y="5494349"/>
            <a:ext cx="9937104" cy="14287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2C5F"/>
                </a:solidFill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sr-Latn-CS" dirty="0"/>
              <a:t>Sector for Research, Development and Implementations</a:t>
            </a:r>
            <a:r>
              <a:rPr lang="en-US" dirty="0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</a:lstStyle>
          <a:p>
            <a:fld id="{892DB44C-A852-4442-BC2E-15F39BDB09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6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1179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2C5F"/>
                </a:solidFill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sr-Latn-CS"/>
              <a:t>Sector for Research, Development and Implementations</a:t>
            </a:r>
            <a:r>
              <a:rPr lang="en-US"/>
              <a:t>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</a:lstStyle>
          <a:p>
            <a:fld id="{C0C0DDD8-4337-48E3-9A19-59E77E9E04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7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11795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sr-Latn-C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768" y="1403573"/>
            <a:ext cx="9793088" cy="551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r-Latn-C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912" y="7081984"/>
            <a:ext cx="7776864" cy="45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>
            <a:lvl1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2C5F"/>
                </a:solidFill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sr-Latn-CS"/>
              <a:t>Sector for Research, Development and Implementations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55125" y="7081984"/>
            <a:ext cx="825500" cy="45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2C5F"/>
                </a:solidFill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fld id="{9861DC82-1697-47EB-8915-99A98E3934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1" y="7176308"/>
            <a:ext cx="1368151" cy="29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0" y="7072748"/>
            <a:ext cx="100806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2" r:id="rId1"/>
    <p:sldLayoutId id="2147485083" r:id="rId2"/>
    <p:sldLayoutId id="2147485084" r:id="rId3"/>
    <p:sldLayoutId id="2147485085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C5F"/>
          </a:solidFill>
          <a:latin typeface="Helvetica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002C5F"/>
          </a:solidFill>
          <a:latin typeface="Helvetic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002C5F"/>
          </a:solidFill>
          <a:latin typeface="Helvetic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002C5F"/>
          </a:solidFill>
          <a:latin typeface="Helvetic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002C5F"/>
          </a:solidFill>
          <a:latin typeface="Helvetica" pitchFamily="34" charset="0"/>
          <a:cs typeface="Arial" charset="0"/>
        </a:defRPr>
      </a:lvl5pPr>
      <a:lvl6pPr marL="503972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6pPr>
      <a:lvl7pPr marL="1007943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7pPr>
      <a:lvl8pPr marL="1511915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8pPr>
      <a:lvl9pPr marL="2015886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77825" indent="-377825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002C5F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ea typeface="+mn-ea"/>
          <a:cs typeface="+mn-cs"/>
        </a:defRPr>
      </a:lvl1pPr>
      <a:lvl2pPr marL="817563" indent="-314325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002C5F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cs typeface="+mn-cs"/>
        </a:defRPr>
      </a:lvl2pPr>
      <a:lvl3pPr marL="1258888" indent="-25082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2C5F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cs typeface="+mn-cs"/>
        </a:defRPr>
      </a:lvl3pPr>
      <a:lvl4pPr marL="1763713" indent="-25082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C5F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cs typeface="+mn-cs"/>
        </a:defRPr>
      </a:lvl4pPr>
      <a:lvl5pPr marL="2266950" indent="-250825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rgbClr val="002C5F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cs typeface="+mn-cs"/>
        </a:defRPr>
      </a:lvl5pPr>
      <a:lvl6pPr marL="2771844" indent="-251986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6pPr>
      <a:lvl7pPr marL="3275815" indent="-251986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7pPr>
      <a:lvl8pPr marL="3779787" indent="-251986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8pPr>
      <a:lvl9pPr marL="4283758" indent="-251986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468438" y="2351088"/>
            <a:ext cx="8612187" cy="1620837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 err="1"/>
              <a:t>Zadaci</a:t>
            </a:r>
            <a:r>
              <a:rPr lang="en-US" sz="3600" dirty="0"/>
              <a:t> 1 i 2</a:t>
            </a:r>
            <a:endParaRPr lang="en-US" sz="2800" b="0" i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68438" y="4176713"/>
            <a:ext cx="8358187" cy="447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000" dirty="0">
                <a:effectLst/>
              </a:rPr>
              <a:t>Du</a:t>
            </a:r>
            <a:r>
              <a:rPr lang="sr-Latn-RS" altLang="en-US" sz="2000" dirty="0" err="1">
                <a:effectLst/>
              </a:rPr>
              <a:t>šan</a:t>
            </a:r>
            <a:r>
              <a:rPr lang="sr-Latn-RS" altLang="en-US" sz="2000" dirty="0">
                <a:effectLst/>
              </a:rPr>
              <a:t> Kodžopeljić</a:t>
            </a:r>
            <a:r>
              <a:rPr lang="en-US" altLang="en-US" sz="2000" dirty="0">
                <a:effectLst/>
              </a:rPr>
              <a:t>, </a:t>
            </a:r>
            <a:r>
              <a:rPr lang="sr-Latn-RS" altLang="en-US" sz="2000" dirty="0">
                <a:effectLst/>
              </a:rPr>
              <a:t>04.04.2021.</a:t>
            </a:r>
            <a:endParaRPr lang="en-US" altLang="en-US" sz="2000" dirty="0">
              <a:effectLst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DD1E-9C46-4572-8ED9-6EDCD9BE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Zadatak</a:t>
            </a:r>
            <a:r>
              <a:rPr lang="en-US" dirty="0"/>
              <a:t> 2 – </a:t>
            </a:r>
            <a:r>
              <a:rPr lang="en-US" dirty="0" err="1"/>
              <a:t>Matemati</a:t>
            </a:r>
            <a:r>
              <a:rPr lang="sr-Latn-RS" dirty="0" err="1"/>
              <a:t>čki</a:t>
            </a:r>
            <a:r>
              <a:rPr lang="sr-Latn-RS" dirty="0"/>
              <a:t> model </a:t>
            </a:r>
            <a:r>
              <a:rPr lang="sr-Latn-RS" dirty="0" err="1"/>
              <a:t>oružija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2CC66-701F-46F5-8577-1F2B3A345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024" y="6293722"/>
            <a:ext cx="5400600" cy="589744"/>
          </a:xfrm>
        </p:spPr>
        <p:txBody>
          <a:bodyPr/>
          <a:lstStyle/>
          <a:p>
            <a:pPr marL="0" indent="0">
              <a:buNone/>
            </a:pPr>
            <a:r>
              <a:rPr lang="sr-Latn-RS" dirty="0"/>
              <a:t>Mitraljez gađa metu na 1600m – iz daljine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82CB5-FDE6-4305-B16B-BD4D73685A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Sector for Research, Development and Implementations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AD5DF-6115-4A96-8C9C-A26610C48A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2DB44C-A852-4442-BC2E-15F39BDB090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14B1FE2-668A-4630-8167-76A48AFC5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11" y="1536387"/>
            <a:ext cx="6090601" cy="475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2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FA82-D5CE-47CC-85A0-673A4380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Zadatak</a:t>
            </a:r>
            <a:r>
              <a:rPr lang="en-US" dirty="0"/>
              <a:t> 2 – </a:t>
            </a:r>
            <a:r>
              <a:rPr lang="en-US" dirty="0" err="1"/>
              <a:t>Matemati</a:t>
            </a:r>
            <a:r>
              <a:rPr lang="sr-Latn-RS" dirty="0" err="1"/>
              <a:t>čki</a:t>
            </a:r>
            <a:r>
              <a:rPr lang="sr-Latn-RS" dirty="0"/>
              <a:t> model </a:t>
            </a:r>
            <a:r>
              <a:rPr lang="sr-Latn-RS" dirty="0" err="1"/>
              <a:t>oružija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C5D23-842F-4368-AA15-5BE515B89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012" y="6288451"/>
            <a:ext cx="5400600" cy="589744"/>
          </a:xfrm>
        </p:spPr>
        <p:txBody>
          <a:bodyPr/>
          <a:lstStyle/>
          <a:p>
            <a:pPr marL="0" indent="0">
              <a:buNone/>
            </a:pPr>
            <a:r>
              <a:rPr lang="sr-Latn-RS" dirty="0"/>
              <a:t>Mitraljez gađa metu na 1600m – iz blizine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45B63-3CCF-4F12-B32E-91BB6DD0A7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Sector for Research, Development and Implementations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A539A-BFB7-497A-ABFC-21B51CD1A4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2DB44C-A852-4442-BC2E-15F39BDB090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F58D7DA-43BB-43DE-9E22-4F08499E6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47" y="1518564"/>
            <a:ext cx="6265530" cy="476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5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A084-A4D4-4453-B0CA-B777729E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Zadatak</a:t>
            </a:r>
            <a:r>
              <a:rPr lang="en-US" dirty="0"/>
              <a:t> 2 – </a:t>
            </a:r>
            <a:r>
              <a:rPr lang="en-US" dirty="0" err="1"/>
              <a:t>Matemati</a:t>
            </a:r>
            <a:r>
              <a:rPr lang="sr-Latn-RS" dirty="0" err="1"/>
              <a:t>čki</a:t>
            </a:r>
            <a:r>
              <a:rPr lang="sr-Latn-RS" dirty="0"/>
              <a:t> model </a:t>
            </a:r>
            <a:r>
              <a:rPr lang="sr-Latn-RS" dirty="0" err="1"/>
              <a:t>oružija</a:t>
            </a:r>
            <a:endParaRPr lang="sr-Latn-R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749BAB-ED84-45D1-B71B-D21CB49A69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Mitraljez </a:t>
                </a:r>
                <a:r>
                  <a:rPr lang="en-US" dirty="0" err="1"/>
                  <a:t>ga</a:t>
                </a:r>
                <a:r>
                  <a:rPr lang="sr-Latn-RS" dirty="0" err="1"/>
                  <a:t>đa</a:t>
                </a:r>
                <a:r>
                  <a:rPr lang="sr-Latn-RS" dirty="0"/>
                  <a:t> metu na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=1900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dok</a:t>
                </a:r>
                <a:r>
                  <a:rPr lang="en-US" dirty="0"/>
                  <a:t> je meta </a:t>
                </a:r>
                <a:r>
                  <a:rPr lang="en-US" dirty="0" err="1"/>
                  <a:t>na</a:t>
                </a:r>
                <a:r>
                  <a:rPr lang="en-US" dirty="0"/>
                  <a:t> </a:t>
                </a:r>
                <a:r>
                  <a:rPr lang="en-US" dirty="0" err="1"/>
                  <a:t>visini</a:t>
                </a:r>
                <a:r>
                  <a:rPr lang="en-US" dirty="0"/>
                  <a:t> od 300m – </a:t>
                </a:r>
                <a:r>
                  <a:rPr lang="en-US" dirty="0" err="1"/>
                  <a:t>iz</a:t>
                </a:r>
                <a:r>
                  <a:rPr lang="en-US" dirty="0"/>
                  <a:t> </a:t>
                </a:r>
                <a:r>
                  <a:rPr lang="en-US" dirty="0" err="1"/>
                  <a:t>daljine</a:t>
                </a:r>
                <a:endParaRPr lang="sr-Latn-R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749BAB-ED84-45D1-B71B-D21CB49A69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2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4D9F0-8D12-4857-B108-D48FB31F61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r-Latn-CS" dirty="0" err="1"/>
              <a:t>Sector</a:t>
            </a:r>
            <a:r>
              <a:rPr lang="sr-Latn-CS" dirty="0"/>
              <a:t> </a:t>
            </a:r>
            <a:r>
              <a:rPr lang="sr-Latn-CS" dirty="0" err="1"/>
              <a:t>for</a:t>
            </a:r>
            <a:r>
              <a:rPr lang="sr-Latn-CS" dirty="0"/>
              <a:t> </a:t>
            </a:r>
            <a:r>
              <a:rPr lang="sr-Latn-CS" dirty="0" err="1"/>
              <a:t>Research</a:t>
            </a:r>
            <a:r>
              <a:rPr lang="sr-Latn-CS" dirty="0"/>
              <a:t>, </a:t>
            </a:r>
            <a:r>
              <a:rPr lang="sr-Latn-CS" dirty="0" err="1"/>
              <a:t>Development</a:t>
            </a:r>
            <a:r>
              <a:rPr lang="sr-Latn-CS" dirty="0"/>
              <a:t> </a:t>
            </a:r>
            <a:r>
              <a:rPr lang="sr-Latn-CS" dirty="0" err="1"/>
              <a:t>and</a:t>
            </a:r>
            <a:r>
              <a:rPr lang="sr-Latn-CS" dirty="0"/>
              <a:t> </a:t>
            </a:r>
            <a:r>
              <a:rPr lang="sr-Latn-CS" dirty="0" err="1"/>
              <a:t>Implementations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75928-7F4D-41BF-B177-4C47AEF310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2DB44C-A852-4442-BC2E-15F39BDB090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6D2E176D-157F-49C2-8CD5-A215297A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676" y="1335087"/>
            <a:ext cx="5887272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66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06A8-95A7-4847-8D4E-5BE0458B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Zadatak</a:t>
            </a:r>
            <a:r>
              <a:rPr lang="en-US" dirty="0"/>
              <a:t> 2 – </a:t>
            </a:r>
            <a:r>
              <a:rPr lang="en-US" dirty="0" err="1"/>
              <a:t>Matemati</a:t>
            </a:r>
            <a:r>
              <a:rPr lang="sr-Latn-RS" dirty="0" err="1"/>
              <a:t>čki</a:t>
            </a:r>
            <a:r>
              <a:rPr lang="sr-Latn-RS" dirty="0"/>
              <a:t> model </a:t>
            </a:r>
            <a:r>
              <a:rPr lang="sr-Latn-RS" dirty="0" err="1"/>
              <a:t>oružija</a:t>
            </a:r>
            <a:endParaRPr lang="sr-Latn-R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3E660-F47B-4AEA-A783-2FB8DD6BF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60" y="6156101"/>
                <a:ext cx="9937104" cy="800940"/>
              </a:xfrm>
            </p:spPr>
            <p:txBody>
              <a:bodyPr/>
              <a:lstStyle/>
              <a:p>
                <a:r>
                  <a:rPr lang="en-US" dirty="0"/>
                  <a:t>Mitraljez </a:t>
                </a:r>
                <a:r>
                  <a:rPr lang="en-US" dirty="0" err="1"/>
                  <a:t>ga</a:t>
                </a:r>
                <a:r>
                  <a:rPr lang="sr-Latn-RS" dirty="0" err="1"/>
                  <a:t>đa</a:t>
                </a:r>
                <a:r>
                  <a:rPr lang="sr-Latn-RS" dirty="0"/>
                  <a:t> metu na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=1900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dok</a:t>
                </a:r>
                <a:r>
                  <a:rPr lang="en-US" dirty="0"/>
                  <a:t> je meta </a:t>
                </a:r>
                <a:r>
                  <a:rPr lang="en-US" dirty="0" err="1"/>
                  <a:t>na</a:t>
                </a:r>
                <a:r>
                  <a:rPr lang="en-US" dirty="0"/>
                  <a:t> </a:t>
                </a:r>
                <a:r>
                  <a:rPr lang="en-US" dirty="0" err="1"/>
                  <a:t>visini</a:t>
                </a:r>
                <a:r>
                  <a:rPr lang="en-US" dirty="0"/>
                  <a:t> od 300m – </a:t>
                </a:r>
                <a:r>
                  <a:rPr lang="en-US" dirty="0" err="1"/>
                  <a:t>iz</a:t>
                </a:r>
                <a:r>
                  <a:rPr lang="en-US" dirty="0"/>
                  <a:t> </a:t>
                </a:r>
                <a:r>
                  <a:rPr lang="en-US" dirty="0" err="1"/>
                  <a:t>blizine</a:t>
                </a:r>
                <a:endParaRPr lang="sr-Latn-RS" dirty="0"/>
              </a:p>
              <a:p>
                <a:endParaRPr lang="sr-Latn-R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3E660-F47B-4AEA-A783-2FB8DD6BF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60" y="6156101"/>
                <a:ext cx="9937104" cy="800940"/>
              </a:xfrm>
              <a:blipFill>
                <a:blip r:embed="rId2"/>
                <a:stretch>
                  <a:fillRect l="-982" t="-36641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31729-8793-40F9-BE92-1A3EB807A3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Sector for Research, Development and Implementations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11563-3770-468C-8399-A10E229C6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2DB44C-A852-4442-BC2E-15F39BDB090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B373050-1C0F-41A5-844D-E1FBD5D2E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857" y="1204542"/>
            <a:ext cx="6116910" cy="472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93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E011-CB25-4C87-B5D1-FFC689E7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Zadatak</a:t>
            </a:r>
            <a:r>
              <a:rPr lang="en-US" dirty="0"/>
              <a:t> 2 – </a:t>
            </a:r>
            <a:r>
              <a:rPr lang="en-US" dirty="0" err="1"/>
              <a:t>Matemati</a:t>
            </a:r>
            <a:r>
              <a:rPr lang="sr-Latn-RS" dirty="0" err="1"/>
              <a:t>čki</a:t>
            </a:r>
            <a:r>
              <a:rPr lang="sr-Latn-RS" dirty="0"/>
              <a:t> model </a:t>
            </a:r>
            <a:r>
              <a:rPr lang="sr-Latn-RS" dirty="0" err="1"/>
              <a:t>oružija</a:t>
            </a:r>
            <a:endParaRPr lang="sr-Latn-R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04ABF4-A63D-4540-B1CD-BF2906E8E0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Odnos </a:t>
                </a:r>
                <a:r>
                  <a:rPr lang="en-US" dirty="0" err="1"/>
                  <a:t>ugla</a:t>
                </a:r>
                <a:r>
                  <a:rPr lang="en-US" dirty="0"/>
                  <a:t> </a:t>
                </a:r>
                <a:r>
                  <a:rPr lang="en-US" dirty="0" err="1"/>
                  <a:t>kamere</a:t>
                </a:r>
                <a:r>
                  <a:rPr lang="en-US" dirty="0"/>
                  <a:t> i </a:t>
                </a:r>
                <a:r>
                  <a:rPr lang="en-US" dirty="0" err="1"/>
                  <a:t>ose</a:t>
                </a:r>
                <a:r>
                  <a:rPr lang="en-US" dirty="0"/>
                  <a:t> </a:t>
                </a:r>
                <a:r>
                  <a:rPr lang="en-US" dirty="0" err="1"/>
                  <a:t>oru</a:t>
                </a:r>
                <a:r>
                  <a:rPr lang="sr-Latn-RS" dirty="0" err="1"/>
                  <a:t>žija</a:t>
                </a:r>
                <a:r>
                  <a:rPr lang="sr-Latn-RS" dirty="0"/>
                  <a:t> kada mitraljez </a:t>
                </a:r>
                <a:r>
                  <a:rPr lang="sr-Latn-RS" dirty="0" err="1"/>
                  <a:t>kađa</a:t>
                </a:r>
                <a:r>
                  <a:rPr lang="sr-Latn-RS" dirty="0"/>
                  <a:t> metu na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=1900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na</a:t>
                </a:r>
                <a:r>
                  <a:rPr lang="en-US" dirty="0"/>
                  <a:t> </a:t>
                </a:r>
                <a:r>
                  <a:rPr lang="en-US" dirty="0" err="1"/>
                  <a:t>visini</a:t>
                </a:r>
                <a:r>
                  <a:rPr lang="en-US" dirty="0"/>
                  <a:t> od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300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sr-Latn-R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04ABF4-A63D-4540-B1CD-BF2906E8E0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2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65648-CD1A-421D-9DDB-7E79D5A2FA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Sector for Research, Development and Implementations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58A5F-695C-46A8-8471-CB28C42B7D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2DB44C-A852-4442-BC2E-15F39BDB090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1E379-2CCD-4F9D-B329-DC750F2C9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025" y="1304809"/>
            <a:ext cx="5430573" cy="430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8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492125" y="919163"/>
            <a:ext cx="9072563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6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1pPr>
            <a:lvl2pPr marL="817563" indent="-314325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2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2pPr>
            <a:lvl3pPr marL="1258888" indent="-250825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3pPr>
            <a:lvl4pPr marL="1763713" indent="-250825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4pPr>
            <a:lvl5pPr marL="2266950" indent="-250825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5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5pPr>
            <a:lvl6pPr marL="2724150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5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6pPr>
            <a:lvl7pPr marL="3181350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5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7pPr>
            <a:lvl8pPr marL="3638550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5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8pPr>
            <a:lvl9pPr marL="4095750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5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altLang="en-US" sz="4400" dirty="0" err="1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Hvala</a:t>
            </a:r>
            <a:r>
              <a:rPr lang="en-US" altLang="en-US" sz="4400" dirty="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sr-Latn-RS" altLang="en-US" sz="4400" dirty="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na pažnji</a:t>
            </a:r>
            <a:endParaRPr lang="en-US" altLang="en-US" sz="4400" dirty="0">
              <a:solidFill>
                <a:srgbClr val="000000"/>
              </a:solidFill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733800"/>
            <a:ext cx="16478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1546225" y="5207000"/>
            <a:ext cx="6826250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6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1pPr>
            <a:lvl2pPr marL="817563" indent="-314325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2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2pPr>
            <a:lvl3pPr marL="1258888" indent="-250825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3pPr>
            <a:lvl4pPr marL="1763713" indent="-250825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4pPr>
            <a:lvl5pPr marL="2266950" indent="-250825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5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5pPr>
            <a:lvl6pPr marL="2724150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5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6pPr>
            <a:lvl7pPr marL="3181350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5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7pPr>
            <a:lvl8pPr marL="3638550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5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8pPr>
            <a:lvl9pPr marL="4095750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5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200" b="1" dirty="0">
                <a:latin typeface="Arial" charset="0"/>
                <a:ea typeface="Arial Unicode MS" pitchFamily="34" charset="-128"/>
                <a:cs typeface="Arial Unicode MS" pitchFamily="34" charset="-128"/>
              </a:rPr>
              <a:t>info@vlatacom.com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7128-BD5C-483E-911C-C3F429D8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Zadatak 1 – Maksimalan domet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280802-4822-4CB9-983E-B327FD06A5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60" y="1259557"/>
                <a:ext cx="9937104" cy="5663552"/>
              </a:xfrm>
            </p:spPr>
            <p:txBody>
              <a:bodyPr/>
              <a:lstStyle/>
              <a:p>
                <a:r>
                  <a:rPr lang="sr-Latn-RS" dirty="0"/>
                  <a:t>Početn</a:t>
                </a:r>
                <a:r>
                  <a:rPr lang="en-US" dirty="0"/>
                  <a:t>a</a:t>
                </a:r>
                <a:r>
                  <a:rPr lang="sr-Latn-RS" dirty="0"/>
                  <a:t> </a:t>
                </a:r>
                <a:r>
                  <a:rPr lang="sr-Latn-RS" dirty="0" err="1"/>
                  <a:t>jednačin</a:t>
                </a:r>
                <a:r>
                  <a:rPr lang="en-US" dirty="0"/>
                  <a:t>a</a:t>
                </a:r>
                <a:r>
                  <a:rPr lang="sr-Latn-RS" dirty="0"/>
                  <a:t> za sile koje deluju na projektil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sr-Latn-RS" b="0" dirty="0">
                    <a:ea typeface="Cambria Math" panose="02040503050406030204" pitchFamily="18" charset="0"/>
                  </a:rPr>
                  <a:t> 					(1)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 err="1"/>
                  <a:t>Integraljenjem</a:t>
                </a:r>
                <a:r>
                  <a:rPr lang="en-US" dirty="0"/>
                  <a:t> se </a:t>
                </a:r>
                <a:r>
                  <a:rPr lang="en-US" dirty="0" err="1"/>
                  <a:t>dobijaju</a:t>
                </a:r>
                <a:r>
                  <a:rPr lang="en-US" dirty="0"/>
                  <a:t> </a:t>
                </a:r>
                <a:r>
                  <a:rPr lang="en-US" dirty="0" err="1"/>
                  <a:t>jedna</a:t>
                </a:r>
                <a:r>
                  <a:rPr lang="sr-Latn-RS" dirty="0"/>
                  <a:t>čine za x i y koordinatu</a:t>
                </a:r>
              </a:p>
              <a:p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r-Latn-RS" dirty="0"/>
                  <a:t>					(2)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r-Latn-RS" dirty="0"/>
                  <a:t>	(3)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</a:t>
                </a:r>
                <a:r>
                  <a:rPr lang="sr-Latn-RS" dirty="0" err="1"/>
                  <a:t>zražavanjem</a:t>
                </a:r>
                <a:r>
                  <a:rPr lang="sr-Latn-RS" dirty="0"/>
                  <a:t> t iz (2) i ubacivanjem u (3) se dobija f-ja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sr-Latn-RS" b="0" dirty="0"/>
              </a:p>
              <a:p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r-Latn-RS" dirty="0"/>
                  <a:t>  	(4)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280802-4822-4CB9-983E-B327FD06A5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60" y="1259557"/>
                <a:ext cx="9937104" cy="5663552"/>
              </a:xfrm>
              <a:blipFill>
                <a:blip r:embed="rId2"/>
                <a:stretch>
                  <a:fillRect l="-982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E4218-F46C-42A1-98D4-6B9F76FAC2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Sector for Research, Development and Implementations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3A7C6-A5B1-4E54-B3ED-0AFA2D6D55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2DB44C-A852-4442-BC2E-15F39BDB09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4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DBEA-69E8-454D-99B0-D2CAA1DE5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Zadatak</a:t>
            </a:r>
            <a:r>
              <a:rPr lang="en-US" dirty="0"/>
              <a:t> 1 – </a:t>
            </a:r>
            <a:r>
              <a:rPr lang="en-US" dirty="0" err="1"/>
              <a:t>Maksimalan</a:t>
            </a:r>
            <a:r>
              <a:rPr lang="en-US" dirty="0"/>
              <a:t> </a:t>
            </a:r>
            <a:r>
              <a:rPr lang="en-US" dirty="0" err="1"/>
              <a:t>domet</a:t>
            </a:r>
            <a:endParaRPr lang="sr-Latn-R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C60F02-6AAC-434E-9D7C-679A2692F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Latn-RS" dirty="0"/>
                  <a:t>Šta je </a:t>
                </a:r>
                <a14:m>
                  <m:oMath xmlns:m="http://schemas.openxmlformats.org/officeDocument/2006/math">
                    <m:r>
                      <a:rPr lang="sr-Latn-R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sr-Latn-RS" dirty="0"/>
                  <a:t>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, </a:t>
                </a:r>
                <a:r>
                  <a:rPr lang="en-US" dirty="0" err="1"/>
                  <a:t>dakle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sr-Latn-RS" dirty="0"/>
                  <a:t>Za svako </a:t>
                </a:r>
                <a14:m>
                  <m:oMath xmlns:m="http://schemas.openxmlformats.org/officeDocument/2006/math">
                    <m:r>
                      <a:rPr lang="sr-Latn-R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sr-Latn-RS" dirty="0"/>
                  <a:t> se rešavaju jednačine i zapaža se onaj par sa najvećim dometom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C60F02-6AAC-434E-9D7C-679A2692F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6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78816-AA4C-4E35-AFF3-887C186CCF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Sector for Research, Development and Implementations</a:t>
            </a:r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807CA-3AC4-4ACA-BAA3-1899C589B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DBA8B7-3947-4888-BF55-80ED0F822E7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6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3142-C12D-40CE-9F5B-E97E1600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Zadatak 1 – Maksimalan domet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DCE2F-6932-490B-8579-45DF26EBC5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Sector for Research, Development and Implementations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2DDE7-9EE6-4EB7-97BB-18C5FFC81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2DB44C-A852-4442-BC2E-15F39BDB090B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14675C-F70E-4A49-8F89-8BC91863D69B}"/>
                  </a:ext>
                </a:extLst>
              </p:cNvPr>
              <p:cNvSpPr txBox="1"/>
              <p:nvPr/>
            </p:nvSpPr>
            <p:spPr>
              <a:xfrm>
                <a:off x="1075322" y="6228109"/>
                <a:ext cx="7776864" cy="584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0" lang="sr-Latn-R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C5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+mn-ea"/>
                    <a:cs typeface="Arial"/>
                  </a:rPr>
                  <a:t>Maksimalan domet </a:t>
                </a:r>
                <a:r>
                  <a:rPr kumimoji="0" lang="sr-Latn-R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2C5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+mn-ea"/>
                    <a:cs typeface="Arial"/>
                  </a:rPr>
                  <a:t>paintball</a:t>
                </a:r>
                <a:r>
                  <a:rPr kumimoji="0" lang="sr-Latn-R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C5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+mn-ea"/>
                    <a:cs typeface="Arial"/>
                  </a:rPr>
                  <a:t> kuglice pri brzini 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sr-Latn-R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C5F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sr-Latn-R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C5F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𝑣</m:t>
                        </m:r>
                      </m:e>
                      <m:sub>
                        <m:r>
                          <a:rPr kumimoji="0" lang="sr-Latn-R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C5F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0</m:t>
                        </m:r>
                      </m:sub>
                    </m:sSub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2C5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=204</m:t>
                    </m:r>
                    <m:f>
                      <m:fPr>
                        <m:ctrlP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C5F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C5F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𝑚</m:t>
                        </m:r>
                      </m:num>
                      <m:den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C5F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𝑠</m:t>
                        </m:r>
                      </m:den>
                    </m:f>
                  </m:oMath>
                </a14:m>
                <a:endParaRPr kumimoji="0" lang="sr-Latn-R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C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alibri" panose="020F0502020204030204" pitchFamily="34" charset="0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14675C-F70E-4A49-8F89-8BC91863D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22" y="6228109"/>
                <a:ext cx="7776864" cy="584584"/>
              </a:xfrm>
              <a:prstGeom prst="rect">
                <a:avLst/>
              </a:prstGeom>
              <a:blipFill>
                <a:blip r:embed="rId3"/>
                <a:stretch>
                  <a:fillRect l="-1254" t="-1042" b="-15625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E563FA8B-E15A-47C7-A5C6-ADC30F66D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852" y="1462192"/>
            <a:ext cx="6066920" cy="4635290"/>
          </a:xfrm>
        </p:spPr>
      </p:pic>
    </p:spTree>
    <p:extLst>
      <p:ext uri="{BB962C8B-B14F-4D97-AF65-F5344CB8AC3E}">
        <p14:creationId xmlns:p14="http://schemas.microsoft.com/office/powerpoint/2010/main" val="25643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A5AC-42A4-4F91-9A47-C011F0F3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26"/>
            <a:ext cx="10080625" cy="1179512"/>
          </a:xfrm>
        </p:spPr>
        <p:txBody>
          <a:bodyPr/>
          <a:lstStyle/>
          <a:p>
            <a:r>
              <a:rPr lang="en-US" dirty="0" err="1"/>
              <a:t>Zadatak</a:t>
            </a:r>
            <a:r>
              <a:rPr lang="en-US" dirty="0"/>
              <a:t> 1 – </a:t>
            </a:r>
            <a:r>
              <a:rPr lang="en-US" dirty="0" err="1"/>
              <a:t>Maksimalan</a:t>
            </a:r>
            <a:r>
              <a:rPr lang="en-US" dirty="0"/>
              <a:t> </a:t>
            </a:r>
            <a:r>
              <a:rPr lang="en-US" dirty="0" err="1"/>
              <a:t>domet</a:t>
            </a:r>
            <a:endParaRPr lang="sr-Latn-R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0C63-1347-4239-BEE1-85EC2B06FD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9932" y="5940077"/>
                <a:ext cx="6840760" cy="7086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Maksimalan </a:t>
                </a:r>
                <a:r>
                  <a:rPr lang="en-US" dirty="0" err="1"/>
                  <a:t>domet</a:t>
                </a:r>
                <a:r>
                  <a:rPr lang="en-US" dirty="0"/>
                  <a:t> 12.7mm </a:t>
                </a:r>
                <a:r>
                  <a:rPr lang="en-US" dirty="0" err="1"/>
                  <a:t>pri</a:t>
                </a:r>
                <a:r>
                  <a:rPr lang="en-US" dirty="0"/>
                  <a:t> </a:t>
                </a:r>
                <a:r>
                  <a:rPr lang="en-US" dirty="0" err="1"/>
                  <a:t>brzini</a:t>
                </a:r>
                <a:r>
                  <a:rPr lang="en-US" dirty="0"/>
                  <a:t> 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=920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sr-Latn-R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0C63-1347-4239-BEE1-85EC2B06FD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9932" y="5940077"/>
                <a:ext cx="6840760" cy="708680"/>
              </a:xfrm>
              <a:blipFill>
                <a:blip r:embed="rId2"/>
                <a:stretch>
                  <a:fillRect l="-1337" b="-5128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97B8F-DE5F-41E6-A284-21397D5606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Sector for Research, Development and Implementations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737B8-3FE0-4AC1-9835-EDAF2CA680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2DB44C-A852-4442-BC2E-15F39BDB090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060BF63-7DCB-4B7C-933C-889090FC5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69" y="1191186"/>
            <a:ext cx="6229085" cy="488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2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A622-3162-40C8-B6C8-6942074A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Odnos</a:t>
            </a:r>
            <a:r>
              <a:rPr lang="en-US" dirty="0"/>
              <a:t> </a:t>
            </a:r>
            <a:r>
              <a:rPr lang="en-US" dirty="0" err="1"/>
              <a:t>vidnog</a:t>
            </a:r>
            <a:r>
              <a:rPr lang="en-US" dirty="0"/>
              <a:t> </a:t>
            </a:r>
            <a:r>
              <a:rPr lang="en-US" dirty="0" err="1"/>
              <a:t>ugla</a:t>
            </a:r>
            <a:r>
              <a:rPr lang="en-US" dirty="0"/>
              <a:t> </a:t>
            </a:r>
            <a:r>
              <a:rPr lang="en-US" dirty="0" err="1"/>
              <a:t>kamere</a:t>
            </a:r>
            <a:r>
              <a:rPr lang="en-US" dirty="0"/>
              <a:t> i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sr-Latn-RS" dirty="0" err="1"/>
              <a:t>oružija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CC5F7-C823-407E-8D5D-9ADBCB39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</a:t>
            </a:r>
            <a:r>
              <a:rPr lang="sr-Latn-RS" dirty="0"/>
              <a:t>što su EO sistem i meta na pravolinijskoj putanji na koju otpor vazduha i gravitacija nemaju uticaj, ugao elevacije </a:t>
            </a:r>
            <a:r>
              <a:rPr lang="sr-Latn-RS" dirty="0" err="1"/>
              <a:t>oružija</a:t>
            </a:r>
            <a:r>
              <a:rPr lang="sr-Latn-RS" dirty="0"/>
              <a:t> se mora razlikovati</a:t>
            </a:r>
            <a:r>
              <a:rPr lang="en-US" dirty="0"/>
              <a:t> od </a:t>
            </a:r>
            <a:r>
              <a:rPr lang="en-US" dirty="0" err="1"/>
              <a:t>ugla</a:t>
            </a:r>
            <a:r>
              <a:rPr lang="en-US" dirty="0"/>
              <a:t> </a:t>
            </a:r>
            <a:r>
              <a:rPr lang="en-US" dirty="0" err="1"/>
              <a:t>kojim</a:t>
            </a:r>
            <a:r>
              <a:rPr lang="en-US" dirty="0"/>
              <a:t> EO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posmatra</a:t>
            </a:r>
            <a:r>
              <a:rPr lang="en-US" dirty="0"/>
              <a:t> </a:t>
            </a:r>
            <a:r>
              <a:rPr lang="en-US" dirty="0" err="1"/>
              <a:t>metu</a:t>
            </a:r>
            <a:endParaRPr lang="en-US" dirty="0"/>
          </a:p>
          <a:p>
            <a:r>
              <a:rPr lang="en-US" dirty="0" err="1"/>
              <a:t>Zato</a:t>
            </a:r>
            <a:r>
              <a:rPr lang="en-US" dirty="0"/>
              <a:t> je dobro da EO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pru</a:t>
            </a:r>
            <a:r>
              <a:rPr lang="sr-Latn-RS" dirty="0" err="1"/>
              <a:t>ža</a:t>
            </a:r>
            <a:r>
              <a:rPr lang="sr-Latn-RS" dirty="0"/>
              <a:t> ugao elevacije kojim posmatra metu i razdaljinu do mete kako bi smo izračunali x i y koordinate mete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151B9-17FE-4017-9C38-96560AC4FB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Sector for Research, Development and Implementations</a:t>
            </a:r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885BB-326F-401F-B4ED-0B7B8D9505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DBA8B7-3947-4888-BF55-80ED0F822E7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1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5CC1-0FD1-4ABF-A951-02225B11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Odnos</a:t>
            </a:r>
            <a:r>
              <a:rPr lang="en-US" dirty="0"/>
              <a:t> </a:t>
            </a:r>
            <a:r>
              <a:rPr lang="en-US" dirty="0" err="1"/>
              <a:t>vidnog</a:t>
            </a:r>
            <a:r>
              <a:rPr lang="en-US" dirty="0"/>
              <a:t> </a:t>
            </a:r>
            <a:r>
              <a:rPr lang="en-US" dirty="0" err="1"/>
              <a:t>ugla</a:t>
            </a:r>
            <a:r>
              <a:rPr lang="en-US" dirty="0"/>
              <a:t> </a:t>
            </a:r>
            <a:r>
              <a:rPr lang="en-US" dirty="0" err="1"/>
              <a:t>kamere</a:t>
            </a:r>
            <a:r>
              <a:rPr lang="en-US" dirty="0"/>
              <a:t> i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sr-Latn-RS" dirty="0" err="1"/>
              <a:t>oružija</a:t>
            </a:r>
            <a:endParaRPr lang="sr-Latn-R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10CC39-5F3A-4BC8-96B7-42B65F4B58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768" y="1959628"/>
                <a:ext cx="9793088" cy="450367"/>
              </a:xfrm>
            </p:spPr>
            <p:txBody>
              <a:bodyPr/>
              <a:lstStyle/>
              <a:p>
                <a:r>
                  <a:rPr lang="sr-Latn-RS" dirty="0"/>
                  <a:t>Od poznatih vrednosti koje nam daje EO sistem imamo daljinu koju meri laser </a:t>
                </a:r>
                <a14:m>
                  <m:oMath xmlns:m="http://schemas.openxmlformats.org/officeDocument/2006/math">
                    <m:r>
                      <a:rPr lang="sr-Latn-R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sr-Latn-RS" dirty="0"/>
                  <a:t> i ugao elevacije </a:t>
                </a:r>
                <a14:m>
                  <m:oMath xmlns:m="http://schemas.openxmlformats.org/officeDocument/2006/math">
                    <m:r>
                      <a:rPr lang="sr-Latn-R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r-Latn-RS" dirty="0"/>
                  <a:t> koji pokriva pan-</a:t>
                </a:r>
                <a:r>
                  <a:rPr lang="sr-Latn-RS" dirty="0" err="1"/>
                  <a:t>tilt</a:t>
                </a:r>
                <a:r>
                  <a:rPr lang="sr-Latn-RS" dirty="0"/>
                  <a:t> platforma</a:t>
                </a:r>
              </a:p>
              <a:p>
                <a:endParaRPr lang="sr-Latn-RS" dirty="0"/>
              </a:p>
              <a:p>
                <a:endParaRPr lang="sr-Latn-R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10CC39-5F3A-4BC8-96B7-42B65F4B5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768" y="1959628"/>
                <a:ext cx="9793088" cy="450367"/>
              </a:xfrm>
              <a:blipFill>
                <a:blip r:embed="rId2"/>
                <a:stretch>
                  <a:fillRect l="-996" t="-151351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CA660-C641-4327-B72A-A5E56FEE2A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Sector for Research, Development and Implementations</a:t>
            </a:r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2AD14-7CB9-46E3-AB68-3C39A7B43D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DBA8B7-3947-4888-BF55-80ED0F822E7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8B438F3-F59E-4FA1-9633-DF6693A20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16" y="2409995"/>
            <a:ext cx="5031439" cy="27964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730532-8FD5-45E3-BF0A-D86CC1BA38ED}"/>
                  </a:ext>
                </a:extLst>
              </p:cNvPr>
              <p:cNvSpPr txBox="1"/>
              <p:nvPr/>
            </p:nvSpPr>
            <p:spPr>
              <a:xfrm rot="19807637">
                <a:off x="4229260" y="3233038"/>
                <a:ext cx="102519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sr-Latn-RS" sz="4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730532-8FD5-45E3-BF0A-D86CC1BA3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7637">
                <a:off x="4229260" y="3233038"/>
                <a:ext cx="102519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958AD-1C9B-49D7-A3EB-BE15EF0F1C33}"/>
                  </a:ext>
                </a:extLst>
              </p:cNvPr>
              <p:cNvSpPr txBox="1"/>
              <p:nvPr/>
            </p:nvSpPr>
            <p:spPr>
              <a:xfrm>
                <a:off x="3456136" y="4355901"/>
                <a:ext cx="41953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sr-Latn-RS" sz="3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958AD-1C9B-49D7-A3EB-BE15EF0F1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36" y="4355901"/>
                <a:ext cx="41953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52C3C69-B7C9-4D5E-8AA7-DDC449B62B50}"/>
              </a:ext>
            </a:extLst>
          </p:cNvPr>
          <p:cNvSpPr txBox="1"/>
          <p:nvPr/>
        </p:nvSpPr>
        <p:spPr>
          <a:xfrm>
            <a:off x="6264448" y="246011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  <a:endParaRPr lang="sr-Latn-R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1EE81350-B772-4F8F-BB1A-19EE2B9CEFA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2701" y="6002173"/>
                <a:ext cx="9793088" cy="4503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00794" tIns="50397" rIns="100794" bIns="50397" numCol="1" anchor="ctr" anchorCtr="0" compatLnSpc="1">
                <a:prstTxWarp prst="textNoShape">
                  <a:avLst/>
                </a:prstTxWarp>
              </a:bodyPr>
              <a:lstStyle>
                <a:lvl1pPr marL="377825" indent="-3778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rgbClr val="002C5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817563" indent="-3143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rgbClr val="002C5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anose="020F0502020204030204" pitchFamily="34" charset="0"/>
                    <a:cs typeface="+mn-cs"/>
                  </a:defRPr>
                </a:lvl2pPr>
                <a:lvl3pPr marL="1258888" indent="-2508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rgbClr val="002C5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anose="020F0502020204030204" pitchFamily="34" charset="0"/>
                    <a:cs typeface="+mn-cs"/>
                  </a:defRPr>
                </a:lvl3pPr>
                <a:lvl4pPr marL="1763713" indent="-2508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rgbClr val="002C5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anose="020F0502020204030204" pitchFamily="34" charset="0"/>
                    <a:cs typeface="+mn-cs"/>
                  </a:defRPr>
                </a:lvl4pPr>
                <a:lvl5pPr marL="2266950" indent="-2508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rgbClr val="002C5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anose="020F0502020204030204" pitchFamily="34" charset="0"/>
                    <a:cs typeface="+mn-cs"/>
                  </a:defRPr>
                </a:lvl5pPr>
                <a:lvl6pPr marL="2771844" indent="-251986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3275815" indent="-251986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779787" indent="-251986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4283758" indent="-251986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defTabSz="914400"/>
                <a:r>
                  <a:rPr lang="en-US" kern="0" dirty="0"/>
                  <a:t>Sada se x i y </a:t>
                </a:r>
                <a:r>
                  <a:rPr lang="en-US" kern="0" dirty="0" err="1"/>
                  <a:t>koordinata</a:t>
                </a:r>
                <a:r>
                  <a:rPr lang="en-US" kern="0" dirty="0"/>
                  <a:t> mete </a:t>
                </a:r>
                <a:r>
                  <a:rPr lang="en-US" kern="0" dirty="0" err="1"/>
                  <a:t>dobijaju</a:t>
                </a:r>
                <a:r>
                  <a:rPr lang="en-US" kern="0" dirty="0"/>
                  <a:t> </a:t>
                </a:r>
                <a:r>
                  <a:rPr lang="en-US" kern="0" dirty="0" err="1"/>
                  <a:t>kao</a:t>
                </a:r>
                <a:endParaRPr lang="en-US" kern="0" dirty="0"/>
              </a:p>
              <a:p>
                <a:pPr defTabSz="914400"/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l-GR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l-GR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r-Latn-RS" kern="0" dirty="0"/>
              </a:p>
              <a:p>
                <a:pPr defTabSz="914400"/>
                <a:endParaRPr lang="sr-Latn-RS" kern="0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1EE81350-B772-4F8F-BB1A-19EE2B9CE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701" y="6002173"/>
                <a:ext cx="9793088" cy="450367"/>
              </a:xfrm>
              <a:prstGeom prst="rect">
                <a:avLst/>
              </a:prstGeom>
              <a:blipFill>
                <a:blip r:embed="rId6"/>
                <a:stretch>
                  <a:fillRect l="-933" t="-113699" b="-3698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58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FBAD-E382-4EB6-BCE8-7948B6A8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Zadatak</a:t>
            </a:r>
            <a:r>
              <a:rPr lang="en-US" dirty="0"/>
              <a:t> 2 – </a:t>
            </a:r>
            <a:r>
              <a:rPr lang="en-US" dirty="0" err="1"/>
              <a:t>Matemati</a:t>
            </a:r>
            <a:r>
              <a:rPr lang="sr-Latn-RS" dirty="0" err="1"/>
              <a:t>čki</a:t>
            </a:r>
            <a:r>
              <a:rPr lang="sr-Latn-RS" dirty="0"/>
              <a:t> model </a:t>
            </a:r>
            <a:r>
              <a:rPr lang="sr-Latn-RS" dirty="0" err="1"/>
              <a:t>oružija</a:t>
            </a:r>
            <a:endParaRPr lang="sr-Latn-R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EC4EA-8FBE-4908-A938-FB664F3A52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Latn-RS" dirty="0"/>
                  <a:t>Iz prošlog zadatka smo dobili jednačinu</a:t>
                </a:r>
              </a:p>
              <a:p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r-Latn-RS" dirty="0"/>
                  <a:t>  	(4)</a:t>
                </a:r>
              </a:p>
              <a:p>
                <a:r>
                  <a:rPr lang="sr-Latn-RS" dirty="0"/>
                  <a:t>Šta sada? Izraziti </a:t>
                </a:r>
                <a14:m>
                  <m:oMath xmlns:m="http://schemas.openxmlformats.org/officeDocument/2006/math">
                    <m:r>
                      <a:rPr lang="sr-Latn-R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sr-Latn-RS" dirty="0"/>
                  <a:t> nije trivijalno</a:t>
                </a:r>
              </a:p>
              <a:p>
                <a:endParaRPr lang="sr-Latn-RS" dirty="0"/>
              </a:p>
              <a:p>
                <a:r>
                  <a:rPr lang="sr-Latn-RS" dirty="0"/>
                  <a:t>Isprobavaju se uglovi </a:t>
                </a:r>
                <a14:m>
                  <m:oMath xmlns:m="http://schemas.openxmlformats.org/officeDocument/2006/math">
                    <m:r>
                      <a:rPr lang="sr-Latn-R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sr-Latn-RS" dirty="0"/>
                  <a:t> sa nekim korakom</a:t>
                </a:r>
              </a:p>
              <a:p>
                <a:r>
                  <a:rPr lang="sr-Latn-RS" dirty="0"/>
                  <a:t>Kada gornja jednačina bude zadovoljena sa nekom malom greškom, našli smo ugao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sr-Latn-RS" dirty="0"/>
              </a:p>
              <a:p>
                <a:endParaRPr lang="sr-Latn-R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EC4EA-8FBE-4908-A938-FB664F3A52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6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4C635-2D0D-4F7B-838C-278A3DF6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Sector for Research, Development and Implementations</a:t>
            </a:r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DB162-7205-4817-ABD1-A0A4BA5619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DBA8B7-3947-4888-BF55-80ED0F822E7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8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28C3-23FA-4675-8548-82DCDF0C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Zadatak</a:t>
            </a:r>
            <a:r>
              <a:rPr lang="en-US" dirty="0"/>
              <a:t> 2 – </a:t>
            </a:r>
            <a:r>
              <a:rPr lang="en-US" dirty="0" err="1"/>
              <a:t>Matemati</a:t>
            </a:r>
            <a:r>
              <a:rPr lang="sr-Latn-RS" dirty="0" err="1"/>
              <a:t>čki</a:t>
            </a:r>
            <a:r>
              <a:rPr lang="sr-Latn-RS" dirty="0"/>
              <a:t> model </a:t>
            </a:r>
            <a:r>
              <a:rPr lang="sr-Latn-RS" dirty="0" err="1"/>
              <a:t>oružija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3093C-A5EF-41BB-9D96-8FC371C42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2060" y="5958662"/>
            <a:ext cx="4536504" cy="12710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Paintball </a:t>
            </a:r>
            <a:r>
              <a:rPr lang="en-US" dirty="0" err="1"/>
              <a:t>pu</a:t>
            </a:r>
            <a:r>
              <a:rPr lang="sr-Latn-RS" dirty="0" err="1"/>
              <a:t>ška</a:t>
            </a:r>
            <a:r>
              <a:rPr lang="sr-Latn-RS" dirty="0"/>
              <a:t> gađa metu na </a:t>
            </a:r>
            <a:r>
              <a:rPr lang="en-US" dirty="0"/>
              <a:t>8</a:t>
            </a:r>
            <a:r>
              <a:rPr lang="sr-Latn-RS" dirty="0"/>
              <a:t>0m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8CFCA-6E5D-44D1-8994-3A7B1B6505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Sector for Research, Development and Implementations</a:t>
            </a:r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E37FB-AFC0-49CB-9266-C48FF5406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DBA8B7-3947-4888-BF55-80ED0F822E7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408426D-CE65-45BA-A4A1-A51476F20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055" y="1364349"/>
            <a:ext cx="5920514" cy="483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84502"/>
      </p:ext>
    </p:extLst>
  </p:cSld>
  <p:clrMapOvr>
    <a:masterClrMapping/>
  </p:clrMapOvr>
</p:sld>
</file>

<file path=ppt/theme/theme1.xml><?xml version="1.0" encoding="utf-8"?>
<a:theme xmlns:a="http://schemas.openxmlformats.org/drawingml/2006/main" name="16-Mar-2012_Encription_of_high_capacity_trans_systems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8001</TotalTime>
  <Words>613</Words>
  <Application>Microsoft Office PowerPoint</Application>
  <PresentationFormat>Custom</PresentationFormat>
  <Paragraphs>80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Helvetica</vt:lpstr>
      <vt:lpstr>Times New Roman</vt:lpstr>
      <vt:lpstr>Wingdings</vt:lpstr>
      <vt:lpstr>16-Mar-2012_Encription_of_high_capacity_trans_systems_v1</vt:lpstr>
      <vt:lpstr>Zadaci 1 i 2</vt:lpstr>
      <vt:lpstr>Zadatak 1 – Maksimalan domet</vt:lpstr>
      <vt:lpstr>Zadatak 1 – Maksimalan domet</vt:lpstr>
      <vt:lpstr>Zadatak 1 – Maksimalan domet</vt:lpstr>
      <vt:lpstr>Zadatak 1 – Maksimalan domet</vt:lpstr>
      <vt:lpstr>Odnos vidnog ugla kamere i ose oružija</vt:lpstr>
      <vt:lpstr>Odnos vidnog ugla kamere i ose oružija</vt:lpstr>
      <vt:lpstr>Zadatak 2 – Matematički model oružija</vt:lpstr>
      <vt:lpstr>Zadatak 2 – Matematički model oružija</vt:lpstr>
      <vt:lpstr>Zadatak 2 – Matematički model oružija</vt:lpstr>
      <vt:lpstr>Zadatak 2 – Matematički model oružija</vt:lpstr>
      <vt:lpstr>Zadatak 2 – Matematički model oružija</vt:lpstr>
      <vt:lpstr>Zadatak 2 – Matematički model oružija</vt:lpstr>
      <vt:lpstr>Zadatak 2 – Matematički model oružija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Encription of high capacity  transmission systems (up to 2.5Gbit/s)</dc:title>
  <dc:creator>MiroslavPeric</dc:creator>
  <cp:lastModifiedBy>Dusan</cp:lastModifiedBy>
  <cp:revision>285</cp:revision>
  <cp:lastPrinted>2015-09-25T08:55:25Z</cp:lastPrinted>
  <dcterms:created xsi:type="dcterms:W3CDTF">2009-04-16T10:32:32Z</dcterms:created>
  <dcterms:modified xsi:type="dcterms:W3CDTF">2021-04-06T11:22:19Z</dcterms:modified>
</cp:coreProperties>
</file>