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GillSans-bold.fntdata"/><Relationship Id="rId12" Type="http://schemas.openxmlformats.org/officeDocument/2006/relationships/slide" Target="slides/slide8.xml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01" name="Google Shape;101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33" name="Google Shape;33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64" name="Google Shape;64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9" name="Google Shape;79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16" name="Google Shape;16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885569" y="6291139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Prof. Jorge Runco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5915914" y="6313288"/>
            <a:ext cx="1404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Curso 2020</a:t>
            </a:r>
            <a:endParaRPr/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0561433" y="6209103"/>
            <a:ext cx="1221971" cy="577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8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s-AR"/>
              <a:t>ARQUITECTURA DE COMPUTADORAS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AR" sz="3200"/>
              <a:t>PROF.  JORGE RUNCO – CURSO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1451579" y="274320"/>
            <a:ext cx="9603275" cy="519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			     22	        ORG  2000H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2000 8B 06 00 10	     23	        MOV AX,NUM1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2004 50		     24	        PUSH 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2005 8B 06 02 10	     25	        MOV AX,NUM1+2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2009 50		     26	        PUSH 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200A 8B 06 04 10	     27	        MOV AX,NUM2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200E 50		     28	        PUSH 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200F 8B 06 06 10	     29	        MOV AX,NUM2+2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2013 50		     30	        PUSH 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2014 E8 00 30		     31	        CALL SUM32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2017 F4		     32	        HLT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			     33	        END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746504" y="4443984"/>
            <a:ext cx="640080" cy="35661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982712" y="3712464"/>
            <a:ext cx="1655064" cy="65836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359" y="34166"/>
                </a:moveTo>
                <a:lnTo>
                  <a:pt x="-62574" y="8666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Llamada al procedimiento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697480" y="5256033"/>
            <a:ext cx="5349240" cy="65836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04" y="60833"/>
                </a:moveTo>
                <a:lnTo>
                  <a:pt x="-14852" y="-70000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Dirección salvada en la pila. Dirección de lo que hay que ejecutar después que termina la subrutina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1403795" y="376809"/>
            <a:ext cx="1220533" cy="5127879"/>
            <a:chOff x="2153603" y="1474089"/>
            <a:chExt cx="885825" cy="3417951"/>
          </a:xfrm>
        </p:grpSpPr>
        <p:pic>
          <p:nvPicPr>
            <p:cNvPr id="241" name="Google Shape;24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3603" y="2244090"/>
              <a:ext cx="885825" cy="264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2652" y="1474089"/>
              <a:ext cx="847725" cy="259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23"/>
          <p:cNvSpPr/>
          <p:nvPr/>
        </p:nvSpPr>
        <p:spPr>
          <a:xfrm>
            <a:off x="5242560" y="2435412"/>
            <a:ext cx="384657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ORG  2000H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MOV AX,NUM1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PUSH 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MOV AX,NUM1+2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PUSH 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MOV AX,NUM2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PUSH 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MOV AX,NUM2+2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PUSH 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CALL SUM32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   HLT</a:t>
            </a:r>
            <a:endParaRPr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8252460" y="2734056"/>
            <a:ext cx="2793492" cy="292608"/>
            <a:chOff x="8252460" y="2734056"/>
            <a:chExt cx="2793492" cy="292608"/>
          </a:xfrm>
        </p:grpSpPr>
        <p:sp>
          <p:nvSpPr>
            <p:cNvPr id="245" name="Google Shape;245;p23"/>
            <p:cNvSpPr/>
            <p:nvPr/>
          </p:nvSpPr>
          <p:spPr>
            <a:xfrm>
              <a:off x="8252460" y="2846070"/>
              <a:ext cx="722376" cy="16002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9464040" y="2734056"/>
              <a:ext cx="1581912" cy="292608"/>
            </a:xfrm>
            <a:prstGeom prst="rect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AX=9234H</a:t>
              </a:r>
              <a:endParaRPr/>
            </a:p>
          </p:txBody>
        </p:sp>
      </p:grpSp>
      <p:grpSp>
        <p:nvGrpSpPr>
          <p:cNvPr id="247" name="Google Shape;247;p23"/>
          <p:cNvGrpSpPr/>
          <p:nvPr/>
        </p:nvGrpSpPr>
        <p:grpSpPr>
          <a:xfrm>
            <a:off x="2734056" y="3182040"/>
            <a:ext cx="3511272" cy="2286072"/>
            <a:chOff x="2734056" y="3182040"/>
            <a:chExt cx="3511272" cy="2286072"/>
          </a:xfrm>
        </p:grpSpPr>
        <p:sp>
          <p:nvSpPr>
            <p:cNvPr id="248" name="Google Shape;248;p23"/>
            <p:cNvSpPr/>
            <p:nvPr/>
          </p:nvSpPr>
          <p:spPr>
            <a:xfrm>
              <a:off x="2734056" y="4773168"/>
              <a:ext cx="118872" cy="69494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49" name="Google Shape;249;p23"/>
            <p:cNvCxnSpPr>
              <a:stCxn id="248" idx="1"/>
            </p:cNvCxnSpPr>
            <p:nvPr/>
          </p:nvCxnSpPr>
          <p:spPr>
            <a:xfrm flipH="1" rot="10800000">
              <a:off x="2852928" y="3182040"/>
              <a:ext cx="3392400" cy="1938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50" name="Google Shape;250;p23"/>
          <p:cNvGrpSpPr/>
          <p:nvPr/>
        </p:nvGrpSpPr>
        <p:grpSpPr>
          <a:xfrm>
            <a:off x="8252460" y="3240786"/>
            <a:ext cx="2793492" cy="292608"/>
            <a:chOff x="8252460" y="2734056"/>
            <a:chExt cx="2793492" cy="292608"/>
          </a:xfrm>
        </p:grpSpPr>
        <p:sp>
          <p:nvSpPr>
            <p:cNvPr id="251" name="Google Shape;251;p23"/>
            <p:cNvSpPr/>
            <p:nvPr/>
          </p:nvSpPr>
          <p:spPr>
            <a:xfrm>
              <a:off x="8252460" y="2846070"/>
              <a:ext cx="722376" cy="16002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9464040" y="2734056"/>
              <a:ext cx="1581912" cy="292608"/>
            </a:xfrm>
            <a:prstGeom prst="rect">
              <a:avLst/>
            </a:prstGeom>
            <a:solidFill>
              <a:srgbClr val="7F7F7F"/>
            </a:solidFill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AX=1111H</a:t>
              </a:r>
              <a:endParaRPr/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2726095" y="3712331"/>
            <a:ext cx="3519372" cy="898872"/>
            <a:chOff x="2726095" y="3712331"/>
            <a:chExt cx="3519372" cy="898872"/>
          </a:xfrm>
        </p:grpSpPr>
        <p:sp>
          <p:nvSpPr>
            <p:cNvPr id="254" name="Google Shape;254;p23"/>
            <p:cNvSpPr/>
            <p:nvPr/>
          </p:nvSpPr>
          <p:spPr>
            <a:xfrm>
              <a:off x="2726095" y="3916259"/>
              <a:ext cx="118872" cy="69494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55" name="Google Shape;255;p23"/>
            <p:cNvCxnSpPr>
              <a:stCxn id="254" idx="1"/>
            </p:cNvCxnSpPr>
            <p:nvPr/>
          </p:nvCxnSpPr>
          <p:spPr>
            <a:xfrm flipH="1" rot="10800000">
              <a:off x="2844967" y="3712331"/>
              <a:ext cx="3400500" cy="55140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56" name="Google Shape;256;p23"/>
          <p:cNvGrpSpPr/>
          <p:nvPr/>
        </p:nvGrpSpPr>
        <p:grpSpPr>
          <a:xfrm>
            <a:off x="8252460" y="3765012"/>
            <a:ext cx="2793492" cy="292608"/>
            <a:chOff x="8252460" y="2734056"/>
            <a:chExt cx="2793492" cy="292608"/>
          </a:xfrm>
        </p:grpSpPr>
        <p:sp>
          <p:nvSpPr>
            <p:cNvPr id="257" name="Google Shape;257;p23"/>
            <p:cNvSpPr/>
            <p:nvPr/>
          </p:nvSpPr>
          <p:spPr>
            <a:xfrm>
              <a:off x="8252460" y="2846070"/>
              <a:ext cx="722376" cy="16002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9464040" y="2734056"/>
              <a:ext cx="1581912" cy="292608"/>
            </a:xfrm>
            <a:prstGeom prst="rect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AX=9234H</a:t>
              </a:r>
              <a:endParaRPr/>
            </a:p>
          </p:txBody>
        </p:sp>
      </p:grpSp>
      <p:grpSp>
        <p:nvGrpSpPr>
          <p:cNvPr id="259" name="Google Shape;259;p23"/>
          <p:cNvGrpSpPr/>
          <p:nvPr/>
        </p:nvGrpSpPr>
        <p:grpSpPr>
          <a:xfrm>
            <a:off x="2722115" y="3119418"/>
            <a:ext cx="3531072" cy="1144272"/>
            <a:chOff x="2722115" y="3119418"/>
            <a:chExt cx="3531072" cy="1144272"/>
          </a:xfrm>
        </p:grpSpPr>
        <p:sp>
          <p:nvSpPr>
            <p:cNvPr id="260" name="Google Shape;260;p23"/>
            <p:cNvSpPr/>
            <p:nvPr/>
          </p:nvSpPr>
          <p:spPr>
            <a:xfrm>
              <a:off x="2722115" y="3119418"/>
              <a:ext cx="118872" cy="69494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61" name="Google Shape;261;p23"/>
            <p:cNvCxnSpPr>
              <a:stCxn id="260" idx="1"/>
            </p:cNvCxnSpPr>
            <p:nvPr/>
          </p:nvCxnSpPr>
          <p:spPr>
            <a:xfrm>
              <a:off x="2840987" y="3466890"/>
              <a:ext cx="3412200" cy="7968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2" name="Google Shape;262;p23"/>
          <p:cNvGrpSpPr/>
          <p:nvPr/>
        </p:nvGrpSpPr>
        <p:grpSpPr>
          <a:xfrm>
            <a:off x="8252460" y="4318595"/>
            <a:ext cx="2793492" cy="292608"/>
            <a:chOff x="8252460" y="2734056"/>
            <a:chExt cx="2793492" cy="292608"/>
          </a:xfrm>
        </p:grpSpPr>
        <p:sp>
          <p:nvSpPr>
            <p:cNvPr id="263" name="Google Shape;263;p23"/>
            <p:cNvSpPr/>
            <p:nvPr/>
          </p:nvSpPr>
          <p:spPr>
            <a:xfrm>
              <a:off x="8252460" y="2846070"/>
              <a:ext cx="722376" cy="16002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00602B"/>
            </a:solidFill>
            <a:ln cap="flat" cmpd="sng" w="15875">
              <a:solidFill>
                <a:srgbClr val="0060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9464040" y="2734056"/>
              <a:ext cx="1581912" cy="292608"/>
            </a:xfrm>
            <a:prstGeom prst="rect">
              <a:avLst/>
            </a:prstGeom>
            <a:solidFill>
              <a:srgbClr val="00602B"/>
            </a:solidFill>
            <a:ln cap="flat" cmpd="sng" w="15875">
              <a:solidFill>
                <a:srgbClr val="0060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AX=2222H</a:t>
              </a:r>
              <a:endParaRPr/>
            </a:p>
          </p:txBody>
        </p:sp>
      </p:grpSp>
      <p:grpSp>
        <p:nvGrpSpPr>
          <p:cNvPr id="265" name="Google Shape;265;p23"/>
          <p:cNvGrpSpPr/>
          <p:nvPr/>
        </p:nvGrpSpPr>
        <p:grpSpPr>
          <a:xfrm>
            <a:off x="2746750" y="2331720"/>
            <a:ext cx="3498672" cy="2441472"/>
            <a:chOff x="2746750" y="2331720"/>
            <a:chExt cx="3498672" cy="2441472"/>
          </a:xfrm>
        </p:grpSpPr>
        <p:sp>
          <p:nvSpPr>
            <p:cNvPr id="266" name="Google Shape;266;p23"/>
            <p:cNvSpPr/>
            <p:nvPr/>
          </p:nvSpPr>
          <p:spPr>
            <a:xfrm>
              <a:off x="2746750" y="2331720"/>
              <a:ext cx="118872" cy="69494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0060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67" name="Google Shape;267;p23"/>
            <p:cNvCxnSpPr>
              <a:stCxn id="266" idx="1"/>
            </p:cNvCxnSpPr>
            <p:nvPr/>
          </p:nvCxnSpPr>
          <p:spPr>
            <a:xfrm>
              <a:off x="2865622" y="2679192"/>
              <a:ext cx="3379800" cy="2094000"/>
            </a:xfrm>
            <a:prstGeom prst="straightConnector1">
              <a:avLst/>
            </a:prstGeom>
            <a:noFill/>
            <a:ln cap="flat" cmpd="sng" w="28575">
              <a:solidFill>
                <a:srgbClr val="00602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8" name="Google Shape;268;p23"/>
          <p:cNvGrpSpPr/>
          <p:nvPr/>
        </p:nvGrpSpPr>
        <p:grpSpPr>
          <a:xfrm>
            <a:off x="2734056" y="1544022"/>
            <a:ext cx="3519257" cy="3537441"/>
            <a:chOff x="2734056" y="1544022"/>
            <a:chExt cx="3519257" cy="3537441"/>
          </a:xfrm>
        </p:grpSpPr>
        <p:sp>
          <p:nvSpPr>
            <p:cNvPr id="269" name="Google Shape;269;p23"/>
            <p:cNvSpPr/>
            <p:nvPr/>
          </p:nvSpPr>
          <p:spPr>
            <a:xfrm>
              <a:off x="2734056" y="1544022"/>
              <a:ext cx="118872" cy="69494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0" name="Google Shape;270;p23"/>
            <p:cNvCxnSpPr/>
            <p:nvPr/>
          </p:nvCxnSpPr>
          <p:spPr>
            <a:xfrm>
              <a:off x="2860889" y="1852317"/>
              <a:ext cx="3392424" cy="3229146"/>
            </a:xfrm>
            <a:prstGeom prst="straightConnector1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1451579" y="374904"/>
            <a:ext cx="9603275" cy="5091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	                                      1	        ORG  1000H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1000 34 92		      2	NUM1  DW  9234H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1002 11 11		      3	      DW  1111H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1004 34 92		      4	NUM2  DW  9234H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1006 22 22		      5	      DW  2222H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		      6	 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		      7	       ORG  3000H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3000 53		      8                  SUM32:  PUSH BX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3001 8B DC		      9	        MOV BX,SP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3003 81 C3 0A 00	     10	        ADD BX,10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3007 8B 07		     11	        MOV AX,[BX]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3009 81 EB 02 00	     12	        SUB BX,2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300D 8B 17		     13	        MOV DX,[BX]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300F 81 EB 02 00	     14	        SUB BX,2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3013 8B 0F		     15	        MOV CX,[BX]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3015 81 EB 02 00	     16	        SUB BX,2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3019 03 C1		     17	        ADD AX, CX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301B 13 17		     18	        ADC DX,[BX]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301D 5B		     19	        POP BX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301E C3		     20	        RET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1451579" y="164592"/>
            <a:ext cx="9603275" cy="530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                                                7	                ORG  3000H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3000 53	                     8         SUM32:     PUSH BX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3001 8B DC	                     9	  	MOV BX,SP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3003 81 C3 0A 00	                    10	                 ADD BX,10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3007 8B 07	                    11	      	MOV AX,[BX]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3009 81 EB 02 00	                    12	                 SUB BX,2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300D 8B 17                              13		 MOV DX,[BX]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300F 81 EB 02 00	                     14	   	 SUB BX,2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3013 8B 0F	                     15	                  MOV CX,[BX]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3015 81 EB 02 00	                     16	     	  SUB BX,2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3019 03 C1		     17	        	  ADD AX, CX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301B 13 17		     18	     	  ADC DX,[BX]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301D 5B		     19	      	  POP BX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AR"/>
              <a:t> 301E C3		     20	       	   RET</a:t>
            </a:r>
            <a:endParaRPr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9911785" y="164592"/>
            <a:ext cx="1220533" cy="5127879"/>
            <a:chOff x="2153603" y="1474089"/>
            <a:chExt cx="885825" cy="3417951"/>
          </a:xfrm>
        </p:grpSpPr>
        <p:pic>
          <p:nvPicPr>
            <p:cNvPr id="282" name="Google Shape;28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3603" y="2244090"/>
              <a:ext cx="885825" cy="264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2652" y="1474089"/>
              <a:ext cx="847725" cy="259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25"/>
          <p:cNvSpPr txBox="1"/>
          <p:nvPr/>
        </p:nvSpPr>
        <p:spPr>
          <a:xfrm>
            <a:off x="7527144" y="1615172"/>
            <a:ext cx="2160000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AX=[7FFEH]=9234H</a:t>
            </a:r>
            <a:endParaRPr/>
          </a:p>
        </p:txBody>
      </p:sp>
      <p:grpSp>
        <p:nvGrpSpPr>
          <p:cNvPr id="285" name="Google Shape;285;p25"/>
          <p:cNvGrpSpPr/>
          <p:nvPr/>
        </p:nvGrpSpPr>
        <p:grpSpPr>
          <a:xfrm>
            <a:off x="7603304" y="194784"/>
            <a:ext cx="4111248" cy="491016"/>
            <a:chOff x="7603304" y="194784"/>
            <a:chExt cx="4111248" cy="491016"/>
          </a:xfrm>
        </p:grpSpPr>
        <p:cxnSp>
          <p:nvCxnSpPr>
            <p:cNvPr id="286" name="Google Shape;286;p25"/>
            <p:cNvCxnSpPr/>
            <p:nvPr/>
          </p:nvCxnSpPr>
          <p:spPr>
            <a:xfrm>
              <a:off x="7603304" y="685800"/>
              <a:ext cx="21600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7" name="Google Shape;287;p25"/>
            <p:cNvSpPr txBox="1"/>
            <p:nvPr/>
          </p:nvSpPr>
          <p:spPr>
            <a:xfrm>
              <a:off x="8016676" y="236076"/>
              <a:ext cx="1181875" cy="36933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SP=7FF4H</a:t>
              </a:r>
              <a:endParaRPr/>
            </a:p>
          </p:txBody>
        </p:sp>
        <p:grpSp>
          <p:nvGrpSpPr>
            <p:cNvPr id="288" name="Google Shape;288;p25"/>
            <p:cNvGrpSpPr/>
            <p:nvPr/>
          </p:nvGrpSpPr>
          <p:grpSpPr>
            <a:xfrm>
              <a:off x="11246957" y="194784"/>
              <a:ext cx="467595" cy="491016"/>
              <a:chOff x="11246957" y="194784"/>
              <a:chExt cx="467595" cy="491016"/>
            </a:xfrm>
          </p:grpSpPr>
          <p:sp>
            <p:nvSpPr>
              <p:cNvPr id="289" name="Google Shape;289;p25"/>
              <p:cNvSpPr/>
              <p:nvPr/>
            </p:nvSpPr>
            <p:spPr>
              <a:xfrm>
                <a:off x="11248208" y="605408"/>
                <a:ext cx="466344" cy="8039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 cap="flat" cmpd="sng" w="158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90" name="Google Shape;290;p25"/>
              <p:cNvSpPr txBox="1"/>
              <p:nvPr/>
            </p:nvSpPr>
            <p:spPr>
              <a:xfrm>
                <a:off x="11246957" y="194784"/>
                <a:ext cx="414812" cy="369332"/>
              </a:xfrm>
              <a:prstGeom prst="rect">
                <a:avLst/>
              </a:prstGeom>
              <a:solidFill>
                <a:srgbClr val="FFFF00"/>
              </a:solidFill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SP</a:t>
                </a:r>
                <a:endParaRPr/>
              </a:p>
            </p:txBody>
          </p:sp>
        </p:grpSp>
      </p:grpSp>
      <p:sp>
        <p:nvSpPr>
          <p:cNvPr id="291" name="Google Shape;291;p25"/>
          <p:cNvSpPr txBox="1"/>
          <p:nvPr/>
        </p:nvSpPr>
        <p:spPr>
          <a:xfrm>
            <a:off x="8000769" y="2012023"/>
            <a:ext cx="1290487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BX=7FFCH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7514829" y="2395334"/>
            <a:ext cx="2243236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DX=[7FFCH]=1111H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7987121" y="2769496"/>
            <a:ext cx="1290487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BX=7FFAH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7496717" y="3141620"/>
            <a:ext cx="2243236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CX=[7FFAH]=9234H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8016475" y="3510439"/>
            <a:ext cx="1290487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BX=7FF8H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7976545" y="1241033"/>
            <a:ext cx="1220533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BX=7FFEH</a:t>
            </a:r>
            <a:endParaRPr/>
          </a:p>
        </p:txBody>
      </p:sp>
      <p:grpSp>
        <p:nvGrpSpPr>
          <p:cNvPr id="297" name="Google Shape;297;p25"/>
          <p:cNvGrpSpPr/>
          <p:nvPr/>
        </p:nvGrpSpPr>
        <p:grpSpPr>
          <a:xfrm>
            <a:off x="11302801" y="4196195"/>
            <a:ext cx="545584" cy="504664"/>
            <a:chOff x="11302800" y="44656"/>
            <a:chExt cx="545584" cy="504664"/>
          </a:xfrm>
        </p:grpSpPr>
        <p:sp>
          <p:nvSpPr>
            <p:cNvPr id="298" name="Google Shape;298;p25"/>
            <p:cNvSpPr/>
            <p:nvPr/>
          </p:nvSpPr>
          <p:spPr>
            <a:xfrm>
              <a:off x="11302800" y="468928"/>
              <a:ext cx="466344" cy="80392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11367979" y="44656"/>
              <a:ext cx="480405" cy="36933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BX</a:t>
              </a:r>
              <a:endParaRPr/>
            </a:p>
          </p:txBody>
        </p:sp>
      </p:grpSp>
      <p:grpSp>
        <p:nvGrpSpPr>
          <p:cNvPr id="300" name="Google Shape;300;p25"/>
          <p:cNvGrpSpPr/>
          <p:nvPr/>
        </p:nvGrpSpPr>
        <p:grpSpPr>
          <a:xfrm>
            <a:off x="11302801" y="3476814"/>
            <a:ext cx="531936" cy="491016"/>
            <a:chOff x="11466576" y="194784"/>
            <a:chExt cx="531936" cy="491016"/>
          </a:xfrm>
        </p:grpSpPr>
        <p:sp>
          <p:nvSpPr>
            <p:cNvPr id="301" name="Google Shape;301;p25"/>
            <p:cNvSpPr/>
            <p:nvPr/>
          </p:nvSpPr>
          <p:spPr>
            <a:xfrm>
              <a:off x="11466576" y="605408"/>
              <a:ext cx="466344" cy="80392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5"/>
            <p:cNvSpPr txBox="1"/>
            <p:nvPr/>
          </p:nvSpPr>
          <p:spPr>
            <a:xfrm>
              <a:off x="11518107" y="194784"/>
              <a:ext cx="480405" cy="36933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BX</a:t>
              </a:r>
              <a:endParaRPr/>
            </a:p>
          </p:txBody>
        </p:sp>
      </p:grpSp>
      <p:grpSp>
        <p:nvGrpSpPr>
          <p:cNvPr id="303" name="Google Shape;303;p25"/>
          <p:cNvGrpSpPr/>
          <p:nvPr/>
        </p:nvGrpSpPr>
        <p:grpSpPr>
          <a:xfrm>
            <a:off x="11314391" y="2617099"/>
            <a:ext cx="531936" cy="491016"/>
            <a:chOff x="11466576" y="194784"/>
            <a:chExt cx="531936" cy="491016"/>
          </a:xfrm>
        </p:grpSpPr>
        <p:sp>
          <p:nvSpPr>
            <p:cNvPr id="304" name="Google Shape;304;p25"/>
            <p:cNvSpPr/>
            <p:nvPr/>
          </p:nvSpPr>
          <p:spPr>
            <a:xfrm>
              <a:off x="11466576" y="605408"/>
              <a:ext cx="466344" cy="80392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5"/>
            <p:cNvSpPr txBox="1"/>
            <p:nvPr/>
          </p:nvSpPr>
          <p:spPr>
            <a:xfrm>
              <a:off x="11518107" y="194784"/>
              <a:ext cx="480405" cy="36933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BX</a:t>
              </a:r>
              <a:endParaRPr/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11288721" y="1827064"/>
            <a:ext cx="531936" cy="491016"/>
            <a:chOff x="11466576" y="194784"/>
            <a:chExt cx="531936" cy="491016"/>
          </a:xfrm>
        </p:grpSpPr>
        <p:sp>
          <p:nvSpPr>
            <p:cNvPr id="307" name="Google Shape;307;p25"/>
            <p:cNvSpPr/>
            <p:nvPr/>
          </p:nvSpPr>
          <p:spPr>
            <a:xfrm>
              <a:off x="11466576" y="605408"/>
              <a:ext cx="466344" cy="80392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5"/>
            <p:cNvSpPr txBox="1"/>
            <p:nvPr/>
          </p:nvSpPr>
          <p:spPr>
            <a:xfrm>
              <a:off x="11518107" y="194784"/>
              <a:ext cx="480405" cy="36933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BX</a:t>
              </a:r>
              <a:endParaRPr/>
            </a:p>
          </p:txBody>
        </p:sp>
      </p:grpSp>
      <p:sp>
        <p:nvSpPr>
          <p:cNvPr id="309" name="Google Shape;309;p25"/>
          <p:cNvSpPr txBox="1"/>
          <p:nvPr/>
        </p:nvSpPr>
        <p:spPr>
          <a:xfrm>
            <a:off x="7832447" y="857368"/>
            <a:ext cx="1693654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BX=SP=7FF4H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11652727" y="194468"/>
            <a:ext cx="480405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AR"/>
              <a:t>PASAJE DE PARÁMETROS EN LA PILA POR REFERENCIA</a:t>
            </a:r>
            <a:endParaRPr/>
          </a:p>
        </p:txBody>
      </p: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/>
              <a:t>SUMA DE DOS NÚMEROS DE 32 BITS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		    	      1	ORG  1000H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1000 34 92		      2	NUM1  DW  9234H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1002 11 11		      3	            DW  1111H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1004 34 92		      4	NUM2  DW  9234H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1006 22 22		      5	            DW  2222H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1451579" y="388884"/>
            <a:ext cx="9603275" cy="507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			     26	        ORG  2000H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2000 B8 00 10		     27	        MOV AX,OFFSET NUM1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2003 50		     28	        PUSH 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2004 B8 04 10		     29	        MOV AX,OFFSET NUM2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2007 50		     30	        PUSH 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2008 E8 00 30		     31	        CALL SUM32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200B F4		     32	        HLT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			     33	        END</a:t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1744718" y="3355430"/>
            <a:ext cx="683172" cy="470338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2886666" y="4331122"/>
            <a:ext cx="5349240" cy="65836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204" y="60833"/>
                </a:moveTo>
                <a:lnTo>
                  <a:pt x="-14852" y="-70000"/>
                </a:lnTo>
              </a:path>
            </a:pathLst>
          </a:cu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Dirección salvada en la pila. Dirección de lo que hay que ejecutar después que termina la subrutina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6717262" y="2017987"/>
            <a:ext cx="3603897" cy="362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ORG  2000H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MOV AX,OFFSET NUM1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PUSH AX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MOV AX,OFFSET NUM2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PUSH AX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CALL SUM32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HLT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END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840" y="1213121"/>
            <a:ext cx="1330050" cy="404861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/>
          <p:nvPr/>
        </p:nvSpPr>
        <p:spPr>
          <a:xfrm>
            <a:off x="4068870" y="4121526"/>
            <a:ext cx="118872" cy="69494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7" name="Google Shape;337;p29"/>
          <p:cNvCxnSpPr/>
          <p:nvPr/>
        </p:nvCxnSpPr>
        <p:spPr>
          <a:xfrm flipH="1" rot="10800000">
            <a:off x="4330262" y="2995448"/>
            <a:ext cx="2932386" cy="14735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29"/>
          <p:cNvSpPr/>
          <p:nvPr/>
        </p:nvSpPr>
        <p:spPr>
          <a:xfrm>
            <a:off x="4064298" y="3237428"/>
            <a:ext cx="118872" cy="69494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9" name="Google Shape;339;p29"/>
          <p:cNvCxnSpPr/>
          <p:nvPr/>
        </p:nvCxnSpPr>
        <p:spPr>
          <a:xfrm>
            <a:off x="4330262" y="3584900"/>
            <a:ext cx="2932386" cy="14732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29"/>
          <p:cNvSpPr/>
          <p:nvPr/>
        </p:nvSpPr>
        <p:spPr>
          <a:xfrm>
            <a:off x="4064298" y="2447907"/>
            <a:ext cx="118872" cy="69494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1" name="Google Shape;341;p29"/>
          <p:cNvCxnSpPr/>
          <p:nvPr/>
        </p:nvCxnSpPr>
        <p:spPr>
          <a:xfrm>
            <a:off x="4330262" y="2795379"/>
            <a:ext cx="2932386" cy="1326147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3384331" y="105104"/>
            <a:ext cx="3115337" cy="6001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     </a:t>
            </a:r>
            <a:r>
              <a:rPr lang="es-AR" sz="1800"/>
              <a:t>ORG  3000H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SUM32:  	PUSH BX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BX,SP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ADD BX,6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AX,[BX]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SUB BX,2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CX,[BX]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BX,AX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AX,[BX]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ADD BX,2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DX,[BX]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BX,CX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MOV CX,[BX]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	ADD BX,2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ADD AX,CX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ADC DX,[BX]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POP BX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	RET</a:t>
            </a:r>
            <a:endParaRPr/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7630" y="672662"/>
            <a:ext cx="1295778" cy="3944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30"/>
          <p:cNvCxnSpPr/>
          <p:nvPr/>
        </p:nvCxnSpPr>
        <p:spPr>
          <a:xfrm>
            <a:off x="6513369" y="685800"/>
            <a:ext cx="216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30"/>
          <p:cNvSpPr txBox="1"/>
          <p:nvPr/>
        </p:nvSpPr>
        <p:spPr>
          <a:xfrm>
            <a:off x="7363478" y="236076"/>
            <a:ext cx="950206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SP=7FF8H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6945745" y="827748"/>
            <a:ext cx="1295778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BX=SP=7FF8H</a:t>
            </a:r>
            <a:endParaRPr/>
          </a:p>
        </p:txBody>
      </p:sp>
      <p:sp>
        <p:nvSpPr>
          <p:cNvPr id="351" name="Google Shape;351;p30"/>
          <p:cNvSpPr txBox="1"/>
          <p:nvPr/>
        </p:nvSpPr>
        <p:spPr>
          <a:xfrm>
            <a:off x="7063028" y="1541001"/>
            <a:ext cx="1087633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BX=7FFEH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6795264" y="2045755"/>
            <a:ext cx="1750081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AX=[7FFEH]=1000H</a:t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7108033" y="2411811"/>
            <a:ext cx="1036239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BX=7FFCH</a:t>
            </a:r>
            <a:endParaRPr/>
          </a:p>
        </p:txBody>
      </p:sp>
      <p:sp>
        <p:nvSpPr>
          <p:cNvPr id="354" name="Google Shape;354;p30"/>
          <p:cNvSpPr txBox="1"/>
          <p:nvPr/>
        </p:nvSpPr>
        <p:spPr>
          <a:xfrm>
            <a:off x="6742723" y="2836145"/>
            <a:ext cx="1766860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CX=[7FFCH]=1004H</a:t>
            </a:r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7210708" y="4967818"/>
            <a:ext cx="1290487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BX=7FFAH</a:t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6734334" y="3675992"/>
            <a:ext cx="2243236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CX=[7FFAH]=9234H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7210707" y="4247621"/>
            <a:ext cx="1290487" cy="369332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BX=7FF8H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6979189" y="3192331"/>
            <a:ext cx="1432274" cy="338554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BX=SP=7FF8H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AR"/>
              <a:t>PASAJE DE PARÁMETROS EN REGISTROS POR VALOR</a:t>
            </a:r>
            <a:endParaRPr/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2417780" y="3531205"/>
            <a:ext cx="8637072" cy="90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AR" sz="3200"/>
              <a:t>SUMA DE DOS NÚMEROS DE 32 BITS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841980" y="366878"/>
            <a:ext cx="5254020" cy="278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                          </a:t>
            </a:r>
            <a:r>
              <a:rPr lang="es-AR" sz="1800"/>
              <a:t>1	        ORG  1000H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1000 34 92	         2	  NUM1  DW  9234H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1002 11 11	         3	              DW  1111H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1004 34 92	         4	  NUM2  DW  9234H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1006 22 22	         5	              DW  2222H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                                     6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	                       7	        ORG  3000H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3000 03 C1	         8	SUM32:  ADD AX,CX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3002 13 D3                   9	             ADC DX,BX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/>
              <a:t> 3004 C3                       10	             RET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020418" y="3154016"/>
            <a:ext cx="542013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     12	        ORG  2000H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2000 8B 06 00 10	     13	        MOV AX,NUM1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2004 8B 16 02 10	     14	        MOV DX,NUM1+2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2008 8B 0E 04 10	     15	        MOV CX,NUM2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200C 8B 1E 06 10	     16	        MOV BX,NUM2+2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2010 E8 00 30	     17	        CALL SUM32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2013 F4		            18	        HLT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                   19	        END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7999190" y="2788256"/>
            <a:ext cx="141860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74384" y="241435"/>
                </a:lnTo>
              </a:path>
            </a:pathLst>
          </a:custGeom>
          <a:solidFill>
            <a:srgbClr val="FFFF0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AX=9234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999190" y="3308408"/>
            <a:ext cx="141860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48600" y="171870"/>
                </a:lnTo>
              </a:path>
            </a:pathLst>
          </a:custGeom>
          <a:solidFill>
            <a:srgbClr val="FFFF0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DX=1111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999190" y="3942418"/>
            <a:ext cx="141860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71020" y="76218"/>
                </a:lnTo>
              </a:path>
            </a:pathLst>
          </a:custGeom>
          <a:solidFill>
            <a:srgbClr val="00B05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CX=9234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999190" y="4393548"/>
            <a:ext cx="141860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54205" y="15348"/>
                </a:lnTo>
              </a:path>
            </a:pathLst>
          </a:custGeom>
          <a:solidFill>
            <a:srgbClr val="00B05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AX=2222</a:t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7307071" y="133346"/>
            <a:ext cx="3109137" cy="1616750"/>
            <a:chOff x="6657715" y="252627"/>
            <a:chExt cx="3109137" cy="1616750"/>
          </a:xfrm>
        </p:grpSpPr>
        <p:sp>
          <p:nvSpPr>
            <p:cNvPr id="125" name="Google Shape;125;p15"/>
            <p:cNvSpPr/>
            <p:nvPr/>
          </p:nvSpPr>
          <p:spPr>
            <a:xfrm>
              <a:off x="6754831" y="676650"/>
              <a:ext cx="1360337" cy="23642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309400" y="676650"/>
              <a:ext cx="1360336" cy="23642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54831" y="1119534"/>
              <a:ext cx="1360337" cy="236422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8309400" y="1119534"/>
              <a:ext cx="1360336" cy="236422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754831" y="1592378"/>
              <a:ext cx="1360337" cy="236422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341533" y="1592378"/>
              <a:ext cx="1360337" cy="236422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1" name="Google Shape;131;p15"/>
            <p:cNvCxnSpPr/>
            <p:nvPr/>
          </p:nvCxnSpPr>
          <p:spPr>
            <a:xfrm>
              <a:off x="6657715" y="1473841"/>
              <a:ext cx="310913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5"/>
            <p:cNvSpPr txBox="1"/>
            <p:nvPr/>
          </p:nvSpPr>
          <p:spPr>
            <a:xfrm>
              <a:off x="8730711" y="705959"/>
              <a:ext cx="388464" cy="150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8762845" y="676650"/>
              <a:ext cx="420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rPr b="0" i="0" lang="es-AR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AX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240409" y="676650"/>
              <a:ext cx="5184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rPr b="0" i="0" lang="es-AR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DX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7240410" y="1119534"/>
              <a:ext cx="518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rPr b="0" i="0" lang="es-AR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BX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8762845" y="1119534"/>
              <a:ext cx="4209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rPr b="0" i="0" lang="es-AR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CX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8762845" y="1592378"/>
              <a:ext cx="464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rPr b="0" i="0" lang="es-AR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AX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208277" y="1592378"/>
              <a:ext cx="5505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rPr b="0" i="0" lang="es-AR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DX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790972" y="292383"/>
              <a:ext cx="291348" cy="23642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3288938">
              <a:off x="8217997" y="373072"/>
              <a:ext cx="118537" cy="194232"/>
            </a:xfrm>
            <a:prstGeom prst="upArrow">
              <a:avLst>
                <a:gd fmla="val 50000" name="adj1"/>
                <a:gd fmla="val 37363" name="adj2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 rot="2111062">
              <a:off x="8200249" y="446912"/>
              <a:ext cx="172088" cy="59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7784064" y="252627"/>
              <a:ext cx="227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0" i="0" lang="es-AR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6821092" y="206746"/>
            <a:ext cx="388091" cy="175888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 flipH="1">
            <a:off x="6031086" y="1331236"/>
            <a:ext cx="790006" cy="105513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15"/>
          <p:cNvSpPr/>
          <p:nvPr/>
        </p:nvSpPr>
        <p:spPr>
          <a:xfrm>
            <a:off x="5685183" y="2006125"/>
            <a:ext cx="220165" cy="76887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345" y="1750096"/>
            <a:ext cx="1421838" cy="403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1099930" y="4808532"/>
            <a:ext cx="576000" cy="360000"/>
          </a:xfrm>
          <a:prstGeom prst="ellipse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1385622" y="2931379"/>
            <a:ext cx="550561" cy="792000"/>
          </a:xfrm>
          <a:prstGeom prst="ellipse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AR"/>
              <a:t>PASAJE DE PARÁMETROS EN REGISTROS POR REFERENCIA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2417780" y="3531205"/>
            <a:ext cx="8637072" cy="90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AR" sz="3200"/>
              <a:t>SUMA DE DOS NÚMEROS DE 32 BITS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1286435" y="242971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			      1	        ORG  1000H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1000 34 92		      2	NUM1  DW  9234H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1002 11 11		      3	      	     DW  1111H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1004 34 92		      4	NUM2  DW  9234H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1006 22 22		      5	            DW  2222H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286435" y="2114834"/>
            <a:ext cx="526228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			      7	           ORG  3000H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3000 8B D8		      8    SUM32:  MOV BX,AX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3002 8B 07		      9	           MOV AX,[BX]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3004 81 C3 02 00	     10	           ADD BX,2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3008 8B 17		     11	           MOV DX,[BX]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300A 8B D9		     12	           MOV BX,CX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300C 8B 0F		     13	           MOV CX,[BX]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300E 81 C3 02 00	     14	           ADD BX,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3012 03 C1		     15	           ADD AX,CX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3014 13 17		     16	           ADC DX,[BX]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3016 C3		            17	           RET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678706" y="2114834"/>
            <a:ext cx="55132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			 19	        ORG  2000H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2000 B8 00 10        20	        MOV AX,OFFSET NUM1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2003 B9 04 10        21	        MOV CX,OFFSET NUM2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2006 E8 00 30	 22	        CALL SUM32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2009 F4		        23	        HLT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               24	        END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723529" y="3227293"/>
            <a:ext cx="648000" cy="36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        ORG  2000H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        MOV AX,OFFSET NUM1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        MOV CX,OFFSET NUM2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        CALL SUM32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        HLT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        END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7194177" y="2608729"/>
            <a:ext cx="1667436" cy="46166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AX=1000H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7194177" y="3201726"/>
            <a:ext cx="1667436" cy="461665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CX=1004H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387353" y="2731985"/>
            <a:ext cx="658906" cy="23083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6400800" y="3288918"/>
            <a:ext cx="658906" cy="23083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117" y="1300996"/>
            <a:ext cx="1516415" cy="443751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11360335" y="3455894"/>
            <a:ext cx="605118" cy="954742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271247" y="4423143"/>
            <a:ext cx="3590366" cy="136930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0590" y="-15232"/>
                </a:lnTo>
                <a:lnTo>
                  <a:pt x="157711" y="-68866"/>
                </a:lnTo>
              </a:path>
            </a:pathLst>
          </a:custGeom>
          <a:solidFill>
            <a:srgbClr val="0070C0"/>
          </a:solidFill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Salva en la pila la dirección de retorno. Dirección del HLT(2009)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0125636" y="3536576"/>
            <a:ext cx="174811" cy="83371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451579" y="137160"/>
            <a:ext cx="9603275" cy="532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		ORG  3000H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SUM32:  	MOV BX,AX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MOV AX,[BX]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ADD BX,2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MOV DX,[BX]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        		MOV BX,CX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MOV CX,[BX]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ADD BX, 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ADD AX,CX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ADC DX,[BX]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/>
              <a:t>		RET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965192" y="251924"/>
            <a:ext cx="1417320" cy="502920"/>
          </a:xfrm>
          <a:prstGeom prst="wedgeRectCallout">
            <a:avLst>
              <a:gd fmla="val -65205" name="adj1"/>
              <a:gd fmla="val 58182" name="adj2"/>
            </a:avLst>
          </a:prstGeom>
          <a:solidFill>
            <a:srgbClr val="FFC000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BX=1000H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939016" y="927078"/>
            <a:ext cx="141860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71020" y="111000"/>
                </a:lnTo>
              </a:path>
            </a:pathLst>
          </a:custGeom>
          <a:solidFill>
            <a:srgbClr val="00B0F0"/>
          </a:solidFill>
          <a:ln cap="flat" cmpd="sng" w="158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AX=9234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240140" y="3009834"/>
            <a:ext cx="149352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245" y="58500"/>
                </a:moveTo>
                <a:lnTo>
                  <a:pt x="168080" y="172500"/>
                </a:lnTo>
                <a:lnTo>
                  <a:pt x="166940" y="171000"/>
                </a:lnTo>
              </a:path>
            </a:pathLst>
          </a:custGeom>
          <a:solidFill>
            <a:srgbClr val="FFFF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BX=1006H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555222" y="1967419"/>
            <a:ext cx="1636776" cy="4135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3988" y="67363"/>
                </a:lnTo>
              </a:path>
            </a:pathLst>
          </a:custGeom>
          <a:solidFill>
            <a:srgbClr val="FFFF00"/>
          </a:solidFill>
          <a:ln cap="flat" cmpd="sng" w="158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DX=1111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565136" y="2431995"/>
            <a:ext cx="149352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23919" y="84000"/>
                </a:lnTo>
              </a:path>
            </a:pathLst>
          </a:custGeom>
          <a:solidFill>
            <a:srgbClr val="FFFF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BX=1004H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673852" y="2829030"/>
            <a:ext cx="141860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64278" y="99000"/>
                </a:lnTo>
              </a:path>
            </a:pathLst>
          </a:custGeom>
          <a:solidFill>
            <a:srgbClr val="00B0F0"/>
          </a:solidFill>
          <a:ln cap="flat" cmpd="sng" w="158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CX=9234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4965192" y="3406884"/>
            <a:ext cx="2166056" cy="1366279"/>
            <a:chOff x="4965192" y="3406884"/>
            <a:chExt cx="2166056" cy="1366279"/>
          </a:xfrm>
        </p:grpSpPr>
        <p:sp>
          <p:nvSpPr>
            <p:cNvPr id="189" name="Google Shape;189;p19"/>
            <p:cNvSpPr/>
            <p:nvPr/>
          </p:nvSpPr>
          <p:spPr>
            <a:xfrm>
              <a:off x="4965192" y="3429000"/>
              <a:ext cx="260362" cy="1344163"/>
            </a:xfrm>
            <a:prstGeom prst="leftBrace">
              <a:avLst>
                <a:gd fmla="val 8333" name="adj1"/>
                <a:gd fmla="val 4796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90" name="Google Shape;190;p19"/>
            <p:cNvGrpSpPr/>
            <p:nvPr/>
          </p:nvGrpSpPr>
          <p:grpSpPr>
            <a:xfrm>
              <a:off x="5029553" y="3406884"/>
              <a:ext cx="2101695" cy="1329398"/>
              <a:chOff x="5029553" y="3406884"/>
              <a:chExt cx="2101695" cy="1329398"/>
            </a:xfrm>
          </p:grpSpPr>
          <p:grpSp>
            <p:nvGrpSpPr>
              <p:cNvPr id="191" name="Google Shape;191;p19"/>
              <p:cNvGrpSpPr/>
              <p:nvPr/>
            </p:nvGrpSpPr>
            <p:grpSpPr>
              <a:xfrm>
                <a:off x="5160519" y="3406884"/>
                <a:ext cx="1970729" cy="1329398"/>
                <a:chOff x="5095373" y="3413842"/>
                <a:chExt cx="1970729" cy="1329398"/>
              </a:xfrm>
            </p:grpSpPr>
            <p:grpSp>
              <p:nvGrpSpPr>
                <p:cNvPr id="192" name="Google Shape;192;p19"/>
                <p:cNvGrpSpPr/>
                <p:nvPr/>
              </p:nvGrpSpPr>
              <p:grpSpPr>
                <a:xfrm>
                  <a:off x="5095373" y="3481269"/>
                  <a:ext cx="1572768" cy="1192701"/>
                  <a:chOff x="448056" y="3471086"/>
                  <a:chExt cx="1572768" cy="1192701"/>
                </a:xfrm>
              </p:grpSpPr>
              <p:sp>
                <p:nvSpPr>
                  <p:cNvPr id="193" name="Google Shape;193;p19"/>
                  <p:cNvSpPr/>
                  <p:nvPr/>
                </p:nvSpPr>
                <p:spPr>
                  <a:xfrm>
                    <a:off x="713232" y="3471086"/>
                    <a:ext cx="1042416" cy="284502"/>
                  </a:xfrm>
                  <a:prstGeom prst="rect">
                    <a:avLst/>
                  </a:prstGeom>
                  <a:solidFill>
                    <a:srgbClr val="00B0F0"/>
                  </a:solidFill>
                  <a:ln cap="flat" cmpd="sng" w="15875">
                    <a:solidFill>
                      <a:srgbClr val="7030A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AR" sz="1800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rPr>
                      <a:t>9234</a:t>
                    </a:r>
                    <a:endParaRPr/>
                  </a:p>
                </p:txBody>
              </p:sp>
              <p:sp>
                <p:nvSpPr>
                  <p:cNvPr id="194" name="Google Shape;194;p19"/>
                  <p:cNvSpPr/>
                  <p:nvPr/>
                </p:nvSpPr>
                <p:spPr>
                  <a:xfrm>
                    <a:off x="713232" y="3861230"/>
                    <a:ext cx="1042416" cy="284502"/>
                  </a:xfrm>
                  <a:prstGeom prst="rect">
                    <a:avLst/>
                  </a:prstGeom>
                  <a:solidFill>
                    <a:srgbClr val="00B0F0"/>
                  </a:solidFill>
                  <a:ln cap="flat" cmpd="sng" w="15875">
                    <a:solidFill>
                      <a:srgbClr val="8515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AR" sz="1800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rPr>
                      <a:t>9234</a:t>
                    </a:r>
                    <a:endParaRPr/>
                  </a:p>
                </p:txBody>
              </p:sp>
              <p:sp>
                <p:nvSpPr>
                  <p:cNvPr id="195" name="Google Shape;195;p19"/>
                  <p:cNvSpPr/>
                  <p:nvPr/>
                </p:nvSpPr>
                <p:spPr>
                  <a:xfrm>
                    <a:off x="713232" y="4379285"/>
                    <a:ext cx="1042416" cy="284502"/>
                  </a:xfrm>
                  <a:prstGeom prst="rect">
                    <a:avLst/>
                  </a:prstGeom>
                  <a:solidFill>
                    <a:srgbClr val="00B0F0"/>
                  </a:solidFill>
                  <a:ln cap="flat" cmpd="sng" w="15875">
                    <a:solidFill>
                      <a:srgbClr val="7030A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AR" sz="1800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rPr>
                      <a:t>2468</a:t>
                    </a:r>
                    <a:endParaRPr/>
                  </a:p>
                </p:txBody>
              </p:sp>
              <p:cxnSp>
                <p:nvCxnSpPr>
                  <p:cNvPr id="196" name="Google Shape;196;p19"/>
                  <p:cNvCxnSpPr/>
                  <p:nvPr/>
                </p:nvCxnSpPr>
                <p:spPr>
                  <a:xfrm>
                    <a:off x="448056" y="4279392"/>
                    <a:ext cx="1572768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97" name="Google Shape;197;p19"/>
                <p:cNvSpPr txBox="1"/>
                <p:nvPr/>
              </p:nvSpPr>
              <p:spPr>
                <a:xfrm>
                  <a:off x="6471742" y="3413842"/>
                  <a:ext cx="5519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AX</a:t>
                  </a:r>
                  <a:endParaRPr/>
                </a:p>
              </p:txBody>
            </p:sp>
            <p:sp>
              <p:nvSpPr>
                <p:cNvPr id="198" name="Google Shape;198;p19"/>
                <p:cNvSpPr txBox="1"/>
                <p:nvPr/>
              </p:nvSpPr>
              <p:spPr>
                <a:xfrm>
                  <a:off x="6471742" y="3785524"/>
                  <a:ext cx="5519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CX</a:t>
                  </a:r>
                  <a:endParaRPr/>
                </a:p>
              </p:txBody>
            </p:sp>
            <p:sp>
              <p:nvSpPr>
                <p:cNvPr id="199" name="Google Shape;199;p19"/>
                <p:cNvSpPr txBox="1"/>
                <p:nvPr/>
              </p:nvSpPr>
              <p:spPr>
                <a:xfrm>
                  <a:off x="6514170" y="4373908"/>
                  <a:ext cx="5519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AX</a:t>
                  </a:r>
                  <a:endParaRPr/>
                </a:p>
              </p:txBody>
            </p:sp>
          </p:grpSp>
          <p:sp>
            <p:nvSpPr>
              <p:cNvPr id="200" name="Google Shape;200;p19"/>
              <p:cNvSpPr txBox="1"/>
              <p:nvPr/>
            </p:nvSpPr>
            <p:spPr>
              <a:xfrm>
                <a:off x="5029553" y="4328916"/>
                <a:ext cx="407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201" name="Google Shape;201;p19"/>
              <p:cNvSpPr txBox="1"/>
              <p:nvPr/>
            </p:nvSpPr>
            <p:spPr>
              <a:xfrm>
                <a:off x="5121657" y="3649999"/>
                <a:ext cx="3365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+</a:t>
                </a:r>
                <a:endParaRPr/>
              </a:p>
            </p:txBody>
          </p:sp>
        </p:grpSp>
      </p:grpSp>
      <p:grpSp>
        <p:nvGrpSpPr>
          <p:cNvPr id="202" name="Google Shape;202;p19"/>
          <p:cNvGrpSpPr/>
          <p:nvPr/>
        </p:nvGrpSpPr>
        <p:grpSpPr>
          <a:xfrm>
            <a:off x="853405" y="3444030"/>
            <a:ext cx="2376924" cy="1799964"/>
            <a:chOff x="853405" y="3444030"/>
            <a:chExt cx="2376924" cy="1799964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1030464" y="3830267"/>
              <a:ext cx="2038520" cy="1329398"/>
              <a:chOff x="5095373" y="3413842"/>
              <a:chExt cx="2038520" cy="1329398"/>
            </a:xfrm>
          </p:grpSpPr>
          <p:grpSp>
            <p:nvGrpSpPr>
              <p:cNvPr id="204" name="Google Shape;204;p19"/>
              <p:cNvGrpSpPr/>
              <p:nvPr/>
            </p:nvGrpSpPr>
            <p:grpSpPr>
              <a:xfrm>
                <a:off x="5095373" y="3481269"/>
                <a:ext cx="1572768" cy="1192701"/>
                <a:chOff x="448056" y="3471086"/>
                <a:chExt cx="1572768" cy="1192701"/>
              </a:xfrm>
            </p:grpSpPr>
            <p:sp>
              <p:nvSpPr>
                <p:cNvPr id="205" name="Google Shape;205;p19"/>
                <p:cNvSpPr/>
                <p:nvPr/>
              </p:nvSpPr>
              <p:spPr>
                <a:xfrm>
                  <a:off x="713232" y="3471086"/>
                  <a:ext cx="1042416" cy="284502"/>
                </a:xfrm>
                <a:prstGeom prst="rect">
                  <a:avLst/>
                </a:prstGeom>
                <a:solidFill>
                  <a:srgbClr val="00B0F0"/>
                </a:solidFill>
                <a:ln cap="flat" cmpd="sng" w="15875">
                  <a:solidFill>
                    <a:srgbClr val="7030A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1111</a:t>
                  </a: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713232" y="3861230"/>
                  <a:ext cx="1042416" cy="284502"/>
                </a:xfrm>
                <a:prstGeom prst="rect">
                  <a:avLst/>
                </a:prstGeom>
                <a:solidFill>
                  <a:srgbClr val="00B0F0"/>
                </a:solidFill>
                <a:ln cap="flat" cmpd="sng" w="15875">
                  <a:solidFill>
                    <a:srgbClr val="8515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2222</a:t>
                  </a:r>
                  <a:endParaRPr/>
                </a:p>
              </p:txBody>
            </p:sp>
            <p:sp>
              <p:nvSpPr>
                <p:cNvPr id="207" name="Google Shape;207;p19"/>
                <p:cNvSpPr/>
                <p:nvPr/>
              </p:nvSpPr>
              <p:spPr>
                <a:xfrm>
                  <a:off x="713232" y="4379285"/>
                  <a:ext cx="1042416" cy="284502"/>
                </a:xfrm>
                <a:prstGeom prst="rect">
                  <a:avLst/>
                </a:prstGeom>
                <a:solidFill>
                  <a:srgbClr val="00B0F0"/>
                </a:solidFill>
                <a:ln cap="flat" cmpd="sng" w="15875">
                  <a:solidFill>
                    <a:srgbClr val="7030A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3334</a:t>
                  </a:r>
                  <a:endParaRPr/>
                </a:p>
              </p:txBody>
            </p:sp>
            <p:cxnSp>
              <p:nvCxnSpPr>
                <p:cNvPr id="208" name="Google Shape;208;p19"/>
                <p:cNvCxnSpPr/>
                <p:nvPr/>
              </p:nvCxnSpPr>
              <p:spPr>
                <a:xfrm>
                  <a:off x="448056" y="4279392"/>
                  <a:ext cx="1572768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09" name="Google Shape;209;p19"/>
              <p:cNvSpPr txBox="1"/>
              <p:nvPr/>
            </p:nvSpPr>
            <p:spPr>
              <a:xfrm>
                <a:off x="6471742" y="3413842"/>
                <a:ext cx="5519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DX</a:t>
                </a:r>
                <a:endParaRPr/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6426021" y="3785524"/>
                <a:ext cx="7078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[BX]</a:t>
                </a:r>
                <a:endParaRPr/>
              </a:p>
            </p:txBody>
          </p:sp>
          <p:sp>
            <p:nvSpPr>
              <p:cNvPr id="211" name="Google Shape;211;p19"/>
              <p:cNvSpPr txBox="1"/>
              <p:nvPr/>
            </p:nvSpPr>
            <p:spPr>
              <a:xfrm>
                <a:off x="6514170" y="4373908"/>
                <a:ext cx="5519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DX</a:t>
                </a:r>
                <a:endParaRPr/>
              </a:p>
            </p:txBody>
          </p:sp>
        </p:grpSp>
        <p:sp>
          <p:nvSpPr>
            <p:cNvPr id="212" name="Google Shape;212;p19"/>
            <p:cNvSpPr txBox="1"/>
            <p:nvPr/>
          </p:nvSpPr>
          <p:spPr>
            <a:xfrm>
              <a:off x="1826329" y="3444030"/>
              <a:ext cx="3612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853405" y="4074766"/>
              <a:ext cx="336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+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862072" y="3776216"/>
              <a:ext cx="368257" cy="146777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5" name="Google Shape;215;p19"/>
          <p:cNvSpPr/>
          <p:nvPr/>
        </p:nvSpPr>
        <p:spPr>
          <a:xfrm>
            <a:off x="5121723" y="1292771"/>
            <a:ext cx="1417320" cy="502920"/>
          </a:xfrm>
          <a:prstGeom prst="wedgeRectCallout">
            <a:avLst>
              <a:gd fmla="val -84180" name="adj1"/>
              <a:gd fmla="val 39466" name="adj2"/>
            </a:avLst>
          </a:prstGeom>
          <a:solidFill>
            <a:srgbClr val="FFC000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BX=1002H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AR"/>
              <a:t>PASAJE DE PARÁMETROS EN LA PILA POR VALOR</a:t>
            </a:r>
            <a:endParaRPr/>
          </a:p>
        </p:txBody>
      </p:sp>
      <p:sp>
        <p:nvSpPr>
          <p:cNvPr id="221" name="Google Shape;221;p20"/>
          <p:cNvSpPr txBox="1"/>
          <p:nvPr>
            <p:ph idx="1" type="subTitle"/>
          </p:nvPr>
        </p:nvSpPr>
        <p:spPr>
          <a:xfrm>
            <a:off x="2417780" y="3531205"/>
            <a:ext cx="8637072" cy="90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AR" sz="3200"/>
              <a:t>SUMA DE DOS NÚMEROS DE 32 BITS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		    	      1	ORG  1000H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1000 34 92		      2	NUM1  DW  9234H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1002 11 11		      3	            DW  1111H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1004 34 92		      4	NUM2  DW  9234H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 1006 22 22		      5	            DW  2222H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