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794500" cy="9925050"/>
  <p:embeddedFontLst>
    <p:embeddedFont>
      <p:font typeface="Tahom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GoogleSlidesCustomDataVersion2">
      <go:slidesCustomData xmlns:go="http://customooxmlschemas.google.com/" r:id="rId20" roundtripDataSignature="AMtx7mibxqcBXhxoovgXBOo6DQK7my3I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4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Tahom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Tahom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45ae2b44ed_1_0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1" name="Google Shape;41;g345ae2b44ed_1_0:notes"/>
          <p:cNvSpPr/>
          <p:nvPr>
            <p:ph idx="2" type="sldImg"/>
          </p:nvPr>
        </p:nvSpPr>
        <p:spPr>
          <a:xfrm>
            <a:off x="73025" y="762000"/>
            <a:ext cx="66357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g345ae2b44ed_1_0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Hay algunas diapositivas que tenemos que decidir que hacer……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45ae2b44ed_1_23"/>
          <p:cNvSpPr txBox="1"/>
          <p:nvPr>
            <p:ph type="ctrTitle"/>
          </p:nvPr>
        </p:nvSpPr>
        <p:spPr>
          <a:xfrm>
            <a:off x="1524000" y="112453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345ae2b44ed_1_2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36" name="Google Shape;36;g345ae2b44ed_1_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g345ae2b44ed_1_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g345ae2b44ed_1_23"/>
          <p:cNvSpPr txBox="1"/>
          <p:nvPr>
            <p:ph idx="12" type="sldNum"/>
          </p:nvPr>
        </p:nvSpPr>
        <p:spPr>
          <a:xfrm>
            <a:off x="861695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o&#10;&#10;Descripción generada automáticamente con confianza media" id="44" name="Google Shape;44;g345ae2b44ed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41946"/>
            <a:ext cx="2762683" cy="22322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45" name="Google Shape;45;g345ae2b44ed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4102" y="2066306"/>
            <a:ext cx="1951280" cy="195128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g345ae2b44ed_1_0"/>
          <p:cNvSpPr txBox="1"/>
          <p:nvPr>
            <p:ph type="ctrTitle"/>
          </p:nvPr>
        </p:nvSpPr>
        <p:spPr>
          <a:xfrm>
            <a:off x="4724400" y="1557337"/>
            <a:ext cx="7113600" cy="28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b="1" i="0" lang="en-US" sz="60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Conceptos de Algoritmos </a:t>
            </a:r>
            <a:br>
              <a:rPr b="1" i="0" lang="en-US" sz="60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60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Datos y Programas</a:t>
            </a:r>
            <a:endParaRPr/>
          </a:p>
        </p:txBody>
      </p:sp>
      <p:sp>
        <p:nvSpPr>
          <p:cNvPr id="47" name="Google Shape;47;g345ae2b44ed_1_0"/>
          <p:cNvSpPr txBox="1"/>
          <p:nvPr/>
        </p:nvSpPr>
        <p:spPr>
          <a:xfrm>
            <a:off x="9767887" y="6356350"/>
            <a:ext cx="86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48" name="Google Shape;48;g345ae2b44ed_1_0"/>
          <p:cNvSpPr txBox="1"/>
          <p:nvPr/>
        </p:nvSpPr>
        <p:spPr>
          <a:xfrm>
            <a:off x="47625" y="64484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Teoría 1-5</a:t>
            </a:r>
            <a:endParaRPr/>
          </a:p>
        </p:txBody>
      </p:sp>
      <p:pic>
        <p:nvPicPr>
          <p:cNvPr descr="Icono&#10;&#10;Descripción generada automáticamente" id="49" name="Google Shape;49;g345ae2b44ed_1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" y="836612"/>
            <a:ext cx="1728787" cy="1728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&#10;&#10;Descripción generada automáticamente" id="50" name="Google Shape;50;g345ae2b44ed_1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5862" y="4271962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 dibujo de una cara feliz&#10;&#10;Descripción generada automáticamente con confianza media" id="164" name="Google Shape;16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62" y="914400"/>
            <a:ext cx="16573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0"/>
          <p:cNvSpPr txBox="1"/>
          <p:nvPr/>
        </p:nvSpPr>
        <p:spPr>
          <a:xfrm>
            <a:off x="2230437" y="1012825"/>
            <a:ext cx="16557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/>
          </a:p>
        </p:txBody>
      </p:sp>
      <p:sp>
        <p:nvSpPr>
          <p:cNvPr id="166" name="Google Shape;166;p10"/>
          <p:cNvSpPr txBox="1"/>
          <p:nvPr/>
        </p:nvSpPr>
        <p:spPr>
          <a:xfrm>
            <a:off x="2230437" y="1797050"/>
            <a:ext cx="969803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una operación que contienen la mayoría de los lenguajes de programación. Se usa para mostrar el contenido de una variable, por defecto en pantalla. </a:t>
            </a:r>
            <a:endParaRPr/>
          </a:p>
        </p:txBody>
      </p:sp>
      <p:pic>
        <p:nvPicPr>
          <p:cNvPr id="167" name="Google Shape;167;p10"/>
          <p:cNvPicPr preferRelativeResize="0"/>
          <p:nvPr/>
        </p:nvPicPr>
        <p:blipFill rotWithShape="1">
          <a:blip r:embed="rId4">
            <a:alphaModFix/>
          </a:blip>
          <a:srcRect b="13191" l="0" r="0" t="16252"/>
          <a:stretch/>
        </p:blipFill>
        <p:spPr>
          <a:xfrm>
            <a:off x="11072812" y="277812"/>
            <a:ext cx="855662" cy="44926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0"/>
          <p:cNvSpPr txBox="1"/>
          <p:nvPr/>
        </p:nvSpPr>
        <p:spPr>
          <a:xfrm>
            <a:off x="4872037" y="5776912"/>
            <a:ext cx="6840537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1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valor almacenado en la variable asociada a la operación write, se muestra en pantalla.</a:t>
            </a:r>
            <a:endParaRPr/>
          </a:p>
        </p:txBody>
      </p:sp>
      <p:sp>
        <p:nvSpPr>
          <p:cNvPr id="169" name="Google Shape;169;p10"/>
          <p:cNvSpPr txBox="1"/>
          <p:nvPr/>
        </p:nvSpPr>
        <p:spPr>
          <a:xfrm>
            <a:off x="2181225" y="3041650"/>
            <a:ext cx="3786187" cy="3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uno;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cant: integer;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CC009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 (cant);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cant:= cant + 1;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write (cant); 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sp>
        <p:nvSpPr>
          <p:cNvPr id="170" name="Google Shape;170;p10"/>
          <p:cNvSpPr txBox="1"/>
          <p:nvPr/>
        </p:nvSpPr>
        <p:spPr>
          <a:xfrm rot="-780000">
            <a:off x="8067675" y="3040062"/>
            <a:ext cx="35448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Variantes del write?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119062" y="130175"/>
            <a:ext cx="6697662" cy="695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 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LECTURA / ESCRITURA  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Teoría 1-4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7248525" y="153987"/>
            <a:ext cx="20875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1"/>
          <p:cNvPicPr preferRelativeResize="0"/>
          <p:nvPr/>
        </p:nvPicPr>
        <p:blipFill rotWithShape="1">
          <a:blip r:embed="rId3">
            <a:alphaModFix/>
          </a:blip>
          <a:srcRect b="13191" l="0" r="0" t="16252"/>
          <a:stretch/>
        </p:blipFill>
        <p:spPr>
          <a:xfrm>
            <a:off x="11072812" y="277812"/>
            <a:ext cx="855662" cy="44926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1"/>
          <p:cNvSpPr txBox="1"/>
          <p:nvPr/>
        </p:nvSpPr>
        <p:spPr>
          <a:xfrm>
            <a:off x="407987" y="1117600"/>
            <a:ext cx="82804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uno;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...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write (“texto”);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write (variable);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write (“texto”,variable);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write (“texto”, resultado de una operación);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sp>
        <p:nvSpPr>
          <p:cNvPr id="181" name="Google Shape;181;p11"/>
          <p:cNvSpPr txBox="1"/>
          <p:nvPr/>
        </p:nvSpPr>
        <p:spPr>
          <a:xfrm>
            <a:off x="3743325" y="2978150"/>
            <a:ext cx="58816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Write (“Los valores ingresados son 0”)</a:t>
            </a:r>
            <a:endParaRPr/>
          </a:p>
        </p:txBody>
      </p:sp>
      <p:sp>
        <p:nvSpPr>
          <p:cNvPr id="182" name="Google Shape;182;p11"/>
          <p:cNvSpPr txBox="1"/>
          <p:nvPr/>
        </p:nvSpPr>
        <p:spPr>
          <a:xfrm>
            <a:off x="3759200" y="3667125"/>
            <a:ext cx="24955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Write (num);</a:t>
            </a:r>
            <a:endParaRPr/>
          </a:p>
        </p:txBody>
      </p:sp>
      <p:sp>
        <p:nvSpPr>
          <p:cNvPr id="183" name="Google Shape;183;p11"/>
          <p:cNvSpPr txBox="1"/>
          <p:nvPr/>
        </p:nvSpPr>
        <p:spPr>
          <a:xfrm>
            <a:off x="5232400" y="4422775"/>
            <a:ext cx="46085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Write (“El resultado es:”,num);</a:t>
            </a:r>
            <a:endParaRPr/>
          </a:p>
        </p:txBody>
      </p:sp>
      <p:sp>
        <p:nvSpPr>
          <p:cNvPr id="184" name="Google Shape;184;p11"/>
          <p:cNvSpPr txBox="1"/>
          <p:nvPr/>
        </p:nvSpPr>
        <p:spPr>
          <a:xfrm>
            <a:off x="8328025" y="5180012"/>
            <a:ext cx="37449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000"/>
              <a:buFont typeface="Consolas"/>
              <a:buNone/>
            </a:pPr>
            <a:r>
              <a:rPr b="1" i="0" lang="en-US" sz="2000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Write (“El resultado es:”,num+4);</a:t>
            </a:r>
            <a:endParaRPr/>
          </a:p>
        </p:txBody>
      </p:sp>
      <p:sp>
        <p:nvSpPr>
          <p:cNvPr id="185" name="Google Shape;185;p11"/>
          <p:cNvSpPr txBox="1"/>
          <p:nvPr/>
        </p:nvSpPr>
        <p:spPr>
          <a:xfrm>
            <a:off x="119062" y="130175"/>
            <a:ext cx="6697662" cy="695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 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LECTURA / ESCRITURA  </a:t>
            </a:r>
            <a:endParaRPr/>
          </a:p>
        </p:txBody>
      </p:sp>
      <p:sp>
        <p:nvSpPr>
          <p:cNvPr id="186" name="Google Shape;186;p11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Teoría 1-4</a:t>
            </a:r>
            <a:endParaRPr/>
          </a:p>
        </p:txBody>
      </p:sp>
      <p:sp>
        <p:nvSpPr>
          <p:cNvPr id="187" name="Google Shape;187;p11"/>
          <p:cNvSpPr txBox="1"/>
          <p:nvPr/>
        </p:nvSpPr>
        <p:spPr>
          <a:xfrm>
            <a:off x="7248525" y="153987"/>
            <a:ext cx="20875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>
            <p:ph type="title"/>
          </p:nvPr>
        </p:nvSpPr>
        <p:spPr>
          <a:xfrm>
            <a:off x="119062" y="130175"/>
            <a:ext cx="8488362" cy="695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TEMAS</a:t>
            </a:r>
            <a:endParaRPr/>
          </a:p>
        </p:txBody>
      </p:sp>
      <p:sp>
        <p:nvSpPr>
          <p:cNvPr id="57" name="Google Shape;57;p2"/>
          <p:cNvSpPr txBox="1"/>
          <p:nvPr/>
        </p:nvSpPr>
        <p:spPr>
          <a:xfrm>
            <a:off x="1127125" y="2117725"/>
            <a:ext cx="72659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Estructura de un programa</a:t>
            </a:r>
            <a:endParaRPr/>
          </a:p>
        </p:txBody>
      </p:sp>
      <p:sp>
        <p:nvSpPr>
          <p:cNvPr id="58" name="Google Shape;58;p2"/>
          <p:cNvSpPr txBox="1"/>
          <p:nvPr/>
        </p:nvSpPr>
        <p:spPr>
          <a:xfrm>
            <a:off x="1127125" y="3189287"/>
            <a:ext cx="72659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 y post condiciones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1127125" y="4284662"/>
            <a:ext cx="72659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Operaciones de read y write</a:t>
            </a:r>
            <a:endParaRPr/>
          </a:p>
        </p:txBody>
      </p:sp>
      <p:pic>
        <p:nvPicPr>
          <p:cNvPr descr="Icono&#10;&#10;Descripción generada automáticamente"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175" y="104775"/>
            <a:ext cx="1406525" cy="14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/>
          <p:nvPr/>
        </p:nvSpPr>
        <p:spPr>
          <a:xfrm>
            <a:off x="465137" y="2101850"/>
            <a:ext cx="471487" cy="527050"/>
          </a:xfrm>
          <a:prstGeom prst="ellipse">
            <a:avLst/>
          </a:prstGeom>
          <a:solidFill>
            <a:srgbClr val="70AD47"/>
          </a:solidFill>
          <a:ln cap="flat" cmpd="sng" w="12700">
            <a:solidFill>
              <a:srgbClr val="70AD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465137" y="3197225"/>
            <a:ext cx="471487" cy="527050"/>
          </a:xfrm>
          <a:prstGeom prst="ellipse">
            <a:avLst/>
          </a:prstGeom>
          <a:solidFill>
            <a:srgbClr val="70AD47"/>
          </a:solidFill>
          <a:ln cap="flat" cmpd="sng" w="12700">
            <a:solidFill>
              <a:srgbClr val="70AD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465137" y="4278312"/>
            <a:ext cx="471487" cy="527050"/>
          </a:xfrm>
          <a:prstGeom prst="ellipse">
            <a:avLst/>
          </a:prstGeom>
          <a:solidFill>
            <a:srgbClr val="70AD47"/>
          </a:solidFill>
          <a:ln cap="flat" cmpd="sng" w="12700">
            <a:solidFill>
              <a:srgbClr val="70AD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Teoría 1-4</a:t>
            </a:r>
            <a:endParaRPr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119062" y="130175"/>
            <a:ext cx="10298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HASTA AHORA LOS PROGRAMAS</a:t>
            </a:r>
            <a:endParaRPr/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8532" l="0" r="0" t="0"/>
          <a:stretch/>
        </p:blipFill>
        <p:spPr>
          <a:xfrm>
            <a:off x="10922000" y="130175"/>
            <a:ext cx="938212" cy="9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"/>
          <p:cNvSpPr txBox="1"/>
          <p:nvPr/>
        </p:nvSpPr>
        <p:spPr>
          <a:xfrm>
            <a:off x="2566987" y="1038225"/>
            <a:ext cx="4587875" cy="5618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Programa nombre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areas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Procesos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proceso nombre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variables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comenzar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fin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variables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comenzar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</a:t>
            </a:r>
            <a:endParaRPr/>
          </a:p>
        </p:txBody>
      </p:sp>
      <p:sp>
        <p:nvSpPr>
          <p:cNvPr id="73" name="Google Shape;73;p3"/>
          <p:cNvSpPr txBox="1"/>
          <p:nvPr/>
        </p:nvSpPr>
        <p:spPr>
          <a:xfrm rot="-780000">
            <a:off x="6411912" y="2598737"/>
            <a:ext cx="3214687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Y ahora cómo escribimos un programa?</a:t>
            </a:r>
            <a:endParaRPr/>
          </a:p>
        </p:txBody>
      </p:sp>
      <p:sp>
        <p:nvSpPr>
          <p:cNvPr id="74" name="Google Shape;74;p3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Teoría 1-4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8532" l="0" r="0" t="0"/>
          <a:stretch/>
        </p:blipFill>
        <p:spPr>
          <a:xfrm>
            <a:off x="10922000" y="130175"/>
            <a:ext cx="938212" cy="9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"/>
          <p:cNvSpPr txBox="1"/>
          <p:nvPr/>
        </p:nvSpPr>
        <p:spPr>
          <a:xfrm>
            <a:off x="2711450" y="1916112"/>
            <a:ext cx="37179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Constantes del programa </a:t>
            </a:r>
            <a:endParaRPr/>
          </a:p>
        </p:txBody>
      </p:sp>
      <p:sp>
        <p:nvSpPr>
          <p:cNvPr id="82" name="Google Shape;82;p4"/>
          <p:cNvSpPr txBox="1"/>
          <p:nvPr/>
        </p:nvSpPr>
        <p:spPr>
          <a:xfrm>
            <a:off x="622300" y="1066800"/>
            <a:ext cx="7345362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nombre;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…..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módulos {luego veremos como se declaran}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sp>
        <p:nvSpPr>
          <p:cNvPr id="83" name="Google Shape;83;p4"/>
          <p:cNvSpPr txBox="1"/>
          <p:nvPr/>
        </p:nvSpPr>
        <p:spPr>
          <a:xfrm>
            <a:off x="8056562" y="2852737"/>
            <a:ext cx="37179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Módulos del programa </a:t>
            </a:r>
            <a:endParaRPr/>
          </a:p>
        </p:txBody>
      </p:sp>
      <p:sp>
        <p:nvSpPr>
          <p:cNvPr id="84" name="Google Shape;84;p4"/>
          <p:cNvSpPr txBox="1"/>
          <p:nvPr/>
        </p:nvSpPr>
        <p:spPr>
          <a:xfrm>
            <a:off x="1992312" y="4052887"/>
            <a:ext cx="37179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Variables del programa </a:t>
            </a:r>
            <a:endParaRPr/>
          </a:p>
        </p:txBody>
      </p:sp>
      <p:sp>
        <p:nvSpPr>
          <p:cNvPr id="85" name="Google Shape;85;p4"/>
          <p:cNvSpPr txBox="1"/>
          <p:nvPr/>
        </p:nvSpPr>
        <p:spPr>
          <a:xfrm>
            <a:off x="2063750" y="5111750"/>
            <a:ext cx="37179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Cuerpo del programa </a:t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119062" y="130175"/>
            <a:ext cx="10298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PROGRAMAS AHORA</a:t>
            </a:r>
            <a:endParaRPr/>
          </a:p>
        </p:txBody>
      </p:sp>
      <p:sp>
        <p:nvSpPr>
          <p:cNvPr id="87" name="Google Shape;87;p4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Teoría 1-4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 b="8532" l="0" r="0" t="0"/>
          <a:stretch/>
        </p:blipFill>
        <p:spPr>
          <a:xfrm>
            <a:off x="10922000" y="130175"/>
            <a:ext cx="938212" cy="9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/>
          <p:nvPr/>
        </p:nvSpPr>
        <p:spPr>
          <a:xfrm rot="-840000">
            <a:off x="3971925" y="1377950"/>
            <a:ext cx="25923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Constantes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del programa </a:t>
            </a:r>
            <a:endParaRPr/>
          </a:p>
        </p:txBody>
      </p:sp>
      <p:sp>
        <p:nvSpPr>
          <p:cNvPr id="95" name="Google Shape;95;p5"/>
          <p:cNvSpPr txBox="1"/>
          <p:nvPr/>
        </p:nvSpPr>
        <p:spPr>
          <a:xfrm>
            <a:off x="6459537" y="515937"/>
            <a:ext cx="54006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nombre;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 = 25;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pi = 3.14;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módulos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{luego veremos como se declaran}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edad: integer;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peso: real;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letra: char;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resultado: boolean; 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edad:= 5;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peso:= -63.5;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edad:= edad + N;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letra:= ‘A’;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resultado:= letra = ‘a’;   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0" i="0" lang="en-US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3911600" y="3024187"/>
            <a:ext cx="2387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Variables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programa </a:t>
            </a:r>
            <a:endParaRPr/>
          </a:p>
        </p:txBody>
      </p:sp>
      <p:sp>
        <p:nvSpPr>
          <p:cNvPr id="97" name="Google Shape;97;p5"/>
          <p:cNvSpPr txBox="1"/>
          <p:nvPr/>
        </p:nvSpPr>
        <p:spPr>
          <a:xfrm>
            <a:off x="4019550" y="4941887"/>
            <a:ext cx="238918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Cuerpo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programa </a:t>
            </a:r>
            <a:endParaRPr/>
          </a:p>
        </p:txBody>
      </p:sp>
      <p:sp>
        <p:nvSpPr>
          <p:cNvPr id="98" name="Google Shape;98;p5"/>
          <p:cNvSpPr txBox="1"/>
          <p:nvPr>
            <p:ph type="title"/>
          </p:nvPr>
        </p:nvSpPr>
        <p:spPr>
          <a:xfrm>
            <a:off x="119062" y="130175"/>
            <a:ext cx="10298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PROGRAMAS AHORA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Teoría 1-4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 dibujo de una cara feliz&#10;&#10;Descripción generada automáticamente con confianza media" id="105" name="Google Shape;1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987" y="2276475"/>
            <a:ext cx="19621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6"/>
          <p:cNvSpPr txBox="1"/>
          <p:nvPr/>
        </p:nvSpPr>
        <p:spPr>
          <a:xfrm>
            <a:off x="2476500" y="1400175"/>
            <a:ext cx="590391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PRE CONDICON</a:t>
            </a:r>
            <a:endParaRPr/>
          </a:p>
        </p:txBody>
      </p:sp>
      <p:sp>
        <p:nvSpPr>
          <p:cNvPr id="107" name="Google Shape;107;p6"/>
          <p:cNvSpPr txBox="1"/>
          <p:nvPr/>
        </p:nvSpPr>
        <p:spPr>
          <a:xfrm>
            <a:off x="2503487" y="2036762"/>
            <a:ext cx="9064625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1" i="0" lang="en-US" sz="3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la información que se conoce como verdadera antes de iniciar el programa (ó módulo).</a:t>
            </a:r>
            <a:endParaRPr/>
          </a:p>
        </p:txBody>
      </p:sp>
      <p:sp>
        <p:nvSpPr>
          <p:cNvPr id="108" name="Google Shape;108;p6"/>
          <p:cNvSpPr txBox="1"/>
          <p:nvPr/>
        </p:nvSpPr>
        <p:spPr>
          <a:xfrm>
            <a:off x="2495550" y="3746500"/>
            <a:ext cx="590391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POST CONDICON</a:t>
            </a:r>
            <a:endParaRPr/>
          </a:p>
        </p:txBody>
      </p:sp>
      <p:sp>
        <p:nvSpPr>
          <p:cNvPr id="109" name="Google Shape;109;p6"/>
          <p:cNvSpPr txBox="1"/>
          <p:nvPr/>
        </p:nvSpPr>
        <p:spPr>
          <a:xfrm>
            <a:off x="2522537" y="4383087"/>
            <a:ext cx="9064625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1" i="0" lang="en-US" sz="3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la información que debería ser verdadera al concluir el programa (ó módulo), si se cumplen adecuadamente los pasos especificados. </a:t>
            </a:r>
            <a:endParaRPr/>
          </a:p>
        </p:txBody>
      </p:sp>
      <p:sp>
        <p:nvSpPr>
          <p:cNvPr id="110" name="Google Shape;110;p6"/>
          <p:cNvSpPr txBox="1"/>
          <p:nvPr/>
        </p:nvSpPr>
        <p:spPr>
          <a:xfrm>
            <a:off x="119062" y="130175"/>
            <a:ext cx="10298112" cy="695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 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 y POST CONDICIONES</a:t>
            </a:r>
            <a:endParaRPr/>
          </a:p>
        </p:txBody>
      </p:sp>
      <p:sp>
        <p:nvSpPr>
          <p:cNvPr id="111" name="Google Shape;111;p6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Teoría 1-4</a:t>
            </a:r>
            <a:endParaRPr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/>
        </p:nvSpPr>
        <p:spPr>
          <a:xfrm>
            <a:off x="911225" y="1001712"/>
            <a:ext cx="31162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HASTA AHORA</a:t>
            </a:r>
            <a:endParaRPr/>
          </a:p>
        </p:txBody>
      </p:sp>
      <p:pic>
        <p:nvPicPr>
          <p:cNvPr id="118" name="Google Shape;118;p7"/>
          <p:cNvPicPr preferRelativeResize="0"/>
          <p:nvPr/>
        </p:nvPicPr>
        <p:blipFill rotWithShape="1">
          <a:blip r:embed="rId3">
            <a:alphaModFix/>
          </a:blip>
          <a:srcRect b="13191" l="0" r="0" t="16252"/>
          <a:stretch/>
        </p:blipFill>
        <p:spPr>
          <a:xfrm>
            <a:off x="11083925" y="407987"/>
            <a:ext cx="855662" cy="4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7"/>
          <p:cNvSpPr txBox="1"/>
          <p:nvPr/>
        </p:nvSpPr>
        <p:spPr>
          <a:xfrm>
            <a:off x="1114425" y="1822450"/>
            <a:ext cx="4537075" cy="450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uno;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edad: integer;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valor: integer;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edad:=   5;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valor:=  edad + 15;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grpSp>
        <p:nvGrpSpPr>
          <p:cNvPr id="120" name="Google Shape;120;p7"/>
          <p:cNvGrpSpPr/>
          <p:nvPr/>
        </p:nvGrpSpPr>
        <p:grpSpPr>
          <a:xfrm>
            <a:off x="5689600" y="1820862"/>
            <a:ext cx="6094412" cy="4505325"/>
            <a:chOff x="5689600" y="1820863"/>
            <a:chExt cx="6094413" cy="4505325"/>
          </a:xfrm>
        </p:grpSpPr>
        <p:sp>
          <p:nvSpPr>
            <p:cNvPr id="121" name="Google Shape;121;p7"/>
            <p:cNvSpPr/>
            <p:nvPr/>
          </p:nvSpPr>
          <p:spPr>
            <a:xfrm>
              <a:off x="5689600" y="3814763"/>
              <a:ext cx="1414463" cy="982662"/>
            </a:xfrm>
            <a:prstGeom prst="rightArrow">
              <a:avLst>
                <a:gd fmla="val 14097" name="adj1"/>
                <a:gd fmla="val 50000" name="adj2"/>
              </a:avLst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2" name="Google Shape;122;p7"/>
            <p:cNvSpPr txBox="1"/>
            <p:nvPr/>
          </p:nvSpPr>
          <p:spPr>
            <a:xfrm>
              <a:off x="7248525" y="1820863"/>
              <a:ext cx="4535488" cy="4505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2575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onsolas"/>
                <a:buNone/>
              </a:pPr>
              <a:r>
                <a:rPr b="0" i="0" lang="en-US" sz="26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Program uno;</a:t>
              </a:r>
              <a:endParaRPr/>
            </a:p>
            <a:p>
              <a:pPr indent="-282575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Tahoma"/>
                <a:buNone/>
              </a:pPr>
              <a:r>
                <a:t/>
              </a:r>
              <a:endParaRPr b="0" i="0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282575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onsolas"/>
                <a:buNone/>
              </a:pPr>
              <a:r>
                <a:rPr b="0" i="0" lang="en-US" sz="26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endParaRPr/>
            </a:p>
            <a:p>
              <a:pPr indent="-282575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onsolas"/>
                <a:buNone/>
              </a:pPr>
              <a:r>
                <a:rPr b="0" i="0" lang="en-US" sz="26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edad: integer;</a:t>
              </a:r>
              <a:endParaRPr/>
            </a:p>
            <a:p>
              <a:pPr indent="-282575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onsolas"/>
                <a:buNone/>
              </a:pPr>
              <a:r>
                <a:rPr b="0" i="0" lang="en-US" sz="26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valor: integer;</a:t>
              </a:r>
              <a:endParaRPr/>
            </a:p>
            <a:p>
              <a:pPr indent="-282575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onsolas"/>
                <a:buNone/>
              </a:pPr>
              <a:r>
                <a:rPr b="0" i="0" lang="en-US" sz="26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suma:integer; </a:t>
              </a:r>
              <a:endParaRPr/>
            </a:p>
            <a:p>
              <a:pPr indent="-282575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onsolas"/>
                <a:buNone/>
              </a:pPr>
              <a:r>
                <a:rPr b="0" i="0" lang="en-US" sz="26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begin</a:t>
              </a:r>
              <a:endParaRPr/>
            </a:p>
            <a:p>
              <a:pPr indent="-282575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onsolas"/>
                <a:buNone/>
              </a:pPr>
              <a:r>
                <a:rPr b="0" i="0" lang="en-US" sz="26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read (edad);</a:t>
              </a:r>
              <a:endParaRPr/>
            </a:p>
            <a:p>
              <a:pPr indent="-282575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onsolas"/>
                <a:buNone/>
              </a:pPr>
              <a:r>
                <a:rPr b="0" i="0" lang="en-US" sz="26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valor:= 9;</a:t>
              </a:r>
              <a:endParaRPr/>
            </a:p>
            <a:p>
              <a:pPr indent="-282575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onsolas"/>
                <a:buNone/>
              </a:pPr>
              <a:r>
                <a:rPr b="0" i="0" lang="en-US" sz="26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suma:= edad + valor;</a:t>
              </a:r>
              <a:endParaRPr/>
            </a:p>
            <a:p>
              <a:pPr indent="-282575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onsolas"/>
                <a:buNone/>
              </a:pPr>
              <a:r>
                <a:rPr b="0" i="0" lang="en-US" sz="26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end.</a:t>
              </a:r>
              <a:endParaRPr/>
            </a:p>
          </p:txBody>
        </p:sp>
      </p:grpSp>
      <p:sp>
        <p:nvSpPr>
          <p:cNvPr id="123" name="Google Shape;123;p7"/>
          <p:cNvSpPr/>
          <p:nvPr/>
        </p:nvSpPr>
        <p:spPr>
          <a:xfrm>
            <a:off x="2522537" y="5427662"/>
            <a:ext cx="720725" cy="503237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2395537" y="4586287"/>
            <a:ext cx="720725" cy="503237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" name="Google Shape;125;p7"/>
          <p:cNvSpPr txBox="1"/>
          <p:nvPr/>
        </p:nvSpPr>
        <p:spPr>
          <a:xfrm rot="-780000">
            <a:off x="9642475" y="1238250"/>
            <a:ext cx="23876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Cómo funciona el read?</a:t>
            </a:r>
            <a:endParaRPr/>
          </a:p>
        </p:txBody>
      </p:sp>
      <p:sp>
        <p:nvSpPr>
          <p:cNvPr id="126" name="Google Shape;126;p7"/>
          <p:cNvSpPr txBox="1"/>
          <p:nvPr/>
        </p:nvSpPr>
        <p:spPr>
          <a:xfrm>
            <a:off x="119062" y="130175"/>
            <a:ext cx="6697662" cy="695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 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LECTURA / ESCRITURA  </a:t>
            </a:r>
            <a:endParaRPr/>
          </a:p>
        </p:txBody>
      </p:sp>
      <p:sp>
        <p:nvSpPr>
          <p:cNvPr id="127" name="Google Shape;127;p7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Teoría 1-4</a:t>
            </a:r>
            <a:endParaRPr/>
          </a:p>
        </p:txBody>
      </p:sp>
      <p:sp>
        <p:nvSpPr>
          <p:cNvPr id="128" name="Google Shape;128;p7"/>
          <p:cNvSpPr txBox="1"/>
          <p:nvPr/>
        </p:nvSpPr>
        <p:spPr>
          <a:xfrm>
            <a:off x="7248525" y="153987"/>
            <a:ext cx="20875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 dibujo de una cara feliz&#10;&#10;Descripción generada automáticamente con confianza media"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62" y="914400"/>
            <a:ext cx="16573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 txBox="1"/>
          <p:nvPr/>
        </p:nvSpPr>
        <p:spPr>
          <a:xfrm>
            <a:off x="2230437" y="1724025"/>
            <a:ext cx="969803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una operación que contienen la mayoría de los lenguajes de programación. Se usa para tomar datos desde un dispositivo de entrada (por defecto desde teclado) y asignarlos a las variables correspondientes.</a:t>
            </a:r>
            <a:endParaRPr/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4">
            <a:alphaModFix/>
          </a:blip>
          <a:srcRect b="13191" l="0" r="0" t="16252"/>
          <a:stretch/>
        </p:blipFill>
        <p:spPr>
          <a:xfrm>
            <a:off x="11072812" y="277812"/>
            <a:ext cx="855662" cy="44926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 txBox="1"/>
          <p:nvPr/>
        </p:nvSpPr>
        <p:spPr>
          <a:xfrm>
            <a:off x="4872037" y="5776912"/>
            <a:ext cx="6840537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1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usuario ingresa un valor, y ese valor se guarda en la variable asociada a la operación read.</a:t>
            </a:r>
            <a:endParaRPr/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8925" y="3317875"/>
            <a:ext cx="2822575" cy="273526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8"/>
          <p:cNvSpPr txBox="1"/>
          <p:nvPr/>
        </p:nvSpPr>
        <p:spPr>
          <a:xfrm>
            <a:off x="6651625" y="3041650"/>
            <a:ext cx="3786187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uno;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cant: integer;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CC0099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 (cant);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sp>
        <p:nvSpPr>
          <p:cNvPr id="140" name="Google Shape;140;p8"/>
          <p:cNvSpPr txBox="1"/>
          <p:nvPr/>
        </p:nvSpPr>
        <p:spPr>
          <a:xfrm>
            <a:off x="2230437" y="1006475"/>
            <a:ext cx="15128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/>
          </a:p>
        </p:txBody>
      </p:sp>
      <p:sp>
        <p:nvSpPr>
          <p:cNvPr id="141" name="Google Shape;141;p8"/>
          <p:cNvSpPr txBox="1"/>
          <p:nvPr/>
        </p:nvSpPr>
        <p:spPr>
          <a:xfrm>
            <a:off x="119062" y="130175"/>
            <a:ext cx="6697662" cy="695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 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LECTURA / ESCRITURA  </a:t>
            </a:r>
            <a:endParaRPr/>
          </a:p>
        </p:txBody>
      </p:sp>
      <p:sp>
        <p:nvSpPr>
          <p:cNvPr id="142" name="Google Shape;142;p8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Teoría 1-4</a:t>
            </a:r>
            <a:endParaRPr/>
          </a:p>
        </p:txBody>
      </p:sp>
      <p:sp>
        <p:nvSpPr>
          <p:cNvPr id="143" name="Google Shape;143;p8"/>
          <p:cNvSpPr txBox="1"/>
          <p:nvPr/>
        </p:nvSpPr>
        <p:spPr>
          <a:xfrm>
            <a:off x="7248525" y="153987"/>
            <a:ext cx="20875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/>
        </p:nvSpPr>
        <p:spPr>
          <a:xfrm>
            <a:off x="911225" y="1001712"/>
            <a:ext cx="31162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HASTA AHORA</a:t>
            </a:r>
            <a:endParaRPr/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13191" l="0" r="0" t="16252"/>
          <a:stretch/>
        </p:blipFill>
        <p:spPr>
          <a:xfrm>
            <a:off x="11083925" y="407987"/>
            <a:ext cx="855662" cy="4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 txBox="1"/>
          <p:nvPr/>
        </p:nvSpPr>
        <p:spPr>
          <a:xfrm>
            <a:off x="1114425" y="1822450"/>
            <a:ext cx="4537075" cy="450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uno;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edad: integer;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valor: integer;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edad:=   5;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Informar(edad);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5689600" y="1820862"/>
            <a:ext cx="6094412" cy="4505325"/>
            <a:chOff x="5689600" y="1820863"/>
            <a:chExt cx="6094413" cy="4505325"/>
          </a:xfrm>
        </p:grpSpPr>
        <p:sp>
          <p:nvSpPr>
            <p:cNvPr id="153" name="Google Shape;153;p9"/>
            <p:cNvSpPr/>
            <p:nvPr/>
          </p:nvSpPr>
          <p:spPr>
            <a:xfrm>
              <a:off x="5689600" y="3814763"/>
              <a:ext cx="1414463" cy="982662"/>
            </a:xfrm>
            <a:prstGeom prst="rightArrow">
              <a:avLst>
                <a:gd fmla="val 14097" name="adj1"/>
                <a:gd fmla="val 50000" name="adj2"/>
              </a:avLst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4" name="Google Shape;154;p9"/>
            <p:cNvSpPr txBox="1"/>
            <p:nvPr/>
          </p:nvSpPr>
          <p:spPr>
            <a:xfrm>
              <a:off x="7248525" y="1820863"/>
              <a:ext cx="4535488" cy="4505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2575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onsolas"/>
                <a:buNone/>
              </a:pPr>
              <a:r>
                <a:rPr b="0" i="0" lang="en-US" sz="26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Program uno;</a:t>
              </a:r>
              <a:endParaRPr/>
            </a:p>
            <a:p>
              <a:pPr indent="-282575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Tahoma"/>
                <a:buNone/>
              </a:pPr>
              <a:r>
                <a:t/>
              </a:r>
              <a:endParaRPr b="0" i="0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282575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onsolas"/>
                <a:buNone/>
              </a:pPr>
              <a:r>
                <a:rPr b="0" i="0" lang="en-US" sz="26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endParaRPr/>
            </a:p>
            <a:p>
              <a:pPr indent="-282575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onsolas"/>
                <a:buNone/>
              </a:pPr>
              <a:r>
                <a:rPr b="0" i="0" lang="en-US" sz="26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edad: integer;</a:t>
              </a:r>
              <a:endParaRPr/>
            </a:p>
            <a:p>
              <a:pPr indent="-282575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onsolas"/>
                <a:buNone/>
              </a:pPr>
              <a:r>
                <a:rPr b="0" i="0" lang="en-US" sz="26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valor: integer;</a:t>
              </a:r>
              <a:endParaRPr/>
            </a:p>
            <a:p>
              <a:pPr indent="-282575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Tahoma"/>
                <a:buNone/>
              </a:pPr>
              <a:r>
                <a:t/>
              </a:r>
              <a:endParaRPr b="0" i="0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-282575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onsolas"/>
                <a:buNone/>
              </a:pPr>
              <a:r>
                <a:rPr b="0" i="0" lang="en-US" sz="26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begin</a:t>
              </a:r>
              <a:endParaRPr/>
            </a:p>
            <a:p>
              <a:pPr indent="-282575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onsolas"/>
                <a:buNone/>
              </a:pPr>
              <a:r>
                <a:rPr b="0" i="0" lang="en-US" sz="26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read (edad);</a:t>
              </a:r>
              <a:endParaRPr/>
            </a:p>
            <a:p>
              <a:pPr indent="-282575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onsolas"/>
                <a:buNone/>
              </a:pPr>
              <a:r>
                <a:rPr b="0" i="0" lang="en-US" sz="26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valor:= edad + 15;</a:t>
              </a:r>
              <a:endParaRPr/>
            </a:p>
            <a:p>
              <a:pPr indent="-282575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onsolas"/>
                <a:buNone/>
              </a:pPr>
              <a:r>
                <a:rPr b="0" i="0" lang="en-US" sz="26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write (valor); </a:t>
              </a:r>
              <a:endParaRPr/>
            </a:p>
            <a:p>
              <a:pPr indent="-282575" lvl="0" marL="3651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onsolas"/>
                <a:buNone/>
              </a:pPr>
              <a:r>
                <a:rPr b="0" i="0" lang="en-US" sz="26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end.</a:t>
              </a:r>
              <a:endParaRPr/>
            </a:p>
          </p:txBody>
        </p:sp>
      </p:grpSp>
      <p:sp>
        <p:nvSpPr>
          <p:cNvPr id="155" name="Google Shape;155;p9"/>
          <p:cNvSpPr txBox="1"/>
          <p:nvPr/>
        </p:nvSpPr>
        <p:spPr>
          <a:xfrm rot="-780000">
            <a:off x="9483725" y="1250950"/>
            <a:ext cx="2700337" cy="166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400"/>
              <a:buFont typeface="Calibri"/>
              <a:buNone/>
            </a:pPr>
            <a:r>
              <a:rPr b="1" i="0" lang="en-US" sz="3400" u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Cómo funciona el write?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119062" y="130175"/>
            <a:ext cx="6697662" cy="695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 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LECTURA / ESCRITURA  </a:t>
            </a:r>
            <a:endParaRPr/>
          </a:p>
        </p:txBody>
      </p:sp>
      <p:sp>
        <p:nvSpPr>
          <p:cNvPr id="157" name="Google Shape;157;p9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Teoría 1-4</a:t>
            </a:r>
            <a:endParaRPr/>
          </a:p>
        </p:txBody>
      </p:sp>
      <p:sp>
        <p:nvSpPr>
          <p:cNvPr id="158" name="Google Shape;158;p9"/>
          <p:cNvSpPr txBox="1"/>
          <p:nvPr/>
        </p:nvSpPr>
        <p:spPr>
          <a:xfrm>
            <a:off x="7248525" y="153987"/>
            <a:ext cx="20875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2004-03-08T16:29:06Z</dcterms:created>
  <dc:creator>Cecilia Verónica Sanz</dc:creator>
</cp:coreProperties>
</file>