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  <p:sldMasterId id="214748365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6858000" cx="12192000"/>
  <p:notesSz cx="6794500" cy="9925050"/>
  <p:embeddedFontLst>
    <p:embeddedFont>
      <p:font typeface="Tahoma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3126">
          <p15:clr>
            <a:srgbClr val="000000"/>
          </p15:clr>
        </p15:guide>
        <p15:guide id="2" pos="2140">
          <p15:clr>
            <a:srgbClr val="000000"/>
          </p15:clr>
        </p15:guide>
      </p15:notesGuideLst>
    </p:ext>
    <p:ext uri="GoogleSlidesCustomDataVersion2">
      <go:slidesCustomData xmlns:go="http://customooxmlschemas.google.com/" r:id="rId26" roundtripDataSignature="AMtx7mirL1vqdXUqI0Z1RAX1pRuK7Axl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6" orient="horz"/>
        <p:guide pos="214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Tahoma-regular.fntdata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customschemas.google.com/relationships/presentationmetadata" Target="metadata"/><Relationship Id="rId25" Type="http://schemas.openxmlformats.org/officeDocument/2006/relationships/font" Target="fonts/Tahoma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8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46bc7eff3e_2_0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1" name="Google Shape;51;g346bc7eff3e_2_0:notes"/>
          <p:cNvSpPr/>
          <p:nvPr>
            <p:ph idx="2" type="sldImg"/>
          </p:nvPr>
        </p:nvSpPr>
        <p:spPr>
          <a:xfrm>
            <a:off x="73025" y="762000"/>
            <a:ext cx="663570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" name="Google Shape;52;g346bc7eff3e_2_0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13" name="Google Shape;213;p10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Google Shape;214;p10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46" name="Google Shape;246;p11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11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2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64" name="Google Shape;264;p12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Google Shape;265;p12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3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p13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3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4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4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5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24" name="Google Shape;324;p15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5" name="Google Shape;325;p15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6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42" name="Google Shape;342;p16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Google Shape;343;p16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Hay algunas diapositivas que tenemos que decidir que hacer……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7" name="Google Shape;77;p3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91" name="Google Shape;91;p4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/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8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 txBox="1"/>
          <p:nvPr>
            <p:ph idx="1" type="body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9:notes"/>
          <p:cNvSpPr/>
          <p:nvPr>
            <p:ph idx="2" type="sldImg"/>
          </p:nvPr>
        </p:nvSpPr>
        <p:spPr>
          <a:xfrm>
            <a:off x="73025" y="762000"/>
            <a:ext cx="6635750" cy="3733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ctrTitle"/>
          </p:nvPr>
        </p:nvSpPr>
        <p:spPr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346bc7eff3e_2_23"/>
          <p:cNvSpPr txBox="1"/>
          <p:nvPr>
            <p:ph type="ctrTitle"/>
          </p:nvPr>
        </p:nvSpPr>
        <p:spPr>
          <a:xfrm>
            <a:off x="1524000" y="112453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g346bc7eff3e_2_2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36" name="Google Shape;36;g346bc7eff3e_2_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g346bc7eff3e_2_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g346bc7eff3e_2_23"/>
          <p:cNvSpPr txBox="1"/>
          <p:nvPr>
            <p:ph idx="12" type="sldNum"/>
          </p:nvPr>
        </p:nvSpPr>
        <p:spPr>
          <a:xfrm>
            <a:off x="861695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random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transition>
    <p:random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</p:sldLayoutIdLst>
  <p:transition>
    <p:random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1"/>
          <p:cNvSpPr txBox="1"/>
          <p:nvPr>
            <p:ph type="title"/>
          </p:nvPr>
        </p:nvSpPr>
        <p:spPr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21"/>
          <p:cNvSpPr txBox="1"/>
          <p:nvPr>
            <p:ph idx="1" type="body"/>
          </p:nvPr>
        </p:nvSpPr>
        <p:spPr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b="0" i="0" sz="800" u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</p:sldLayoutIdLst>
  <p:transition>
    <p:random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8.png"/><Relationship Id="rId7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Relationship Id="rId6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8.png"/><Relationship Id="rId7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8.png"/><Relationship Id="rId7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Relationship Id="rId6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o&#10;&#10;Descripción generada automáticamente con confianza media" id="54" name="Google Shape;54;g346bc7eff3e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041946"/>
            <a:ext cx="2762683" cy="22322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o&#10;&#10;Descripción generada automáticamente" id="55" name="Google Shape;55;g346bc7eff3e_2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94102" y="2066306"/>
            <a:ext cx="1951280" cy="195128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g346bc7eff3e_2_0"/>
          <p:cNvSpPr txBox="1"/>
          <p:nvPr>
            <p:ph type="ctrTitle"/>
          </p:nvPr>
        </p:nvSpPr>
        <p:spPr>
          <a:xfrm>
            <a:off x="4724400" y="1557337"/>
            <a:ext cx="7113600" cy="288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6000"/>
              <a:buFont typeface="Calibri"/>
              <a:buNone/>
            </a:pPr>
            <a:r>
              <a:rPr b="1" i="0" lang="en-US" sz="600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Conceptos de Algoritmos </a:t>
            </a:r>
            <a:br>
              <a:rPr b="1" i="0" lang="en-US" sz="600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600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Datos y Programas</a:t>
            </a:r>
            <a:endParaRPr/>
          </a:p>
        </p:txBody>
      </p:sp>
      <p:sp>
        <p:nvSpPr>
          <p:cNvPr id="57" name="Google Shape;57;g346bc7eff3e_2_0"/>
          <p:cNvSpPr txBox="1"/>
          <p:nvPr/>
        </p:nvSpPr>
        <p:spPr>
          <a:xfrm>
            <a:off x="9767887" y="6356350"/>
            <a:ext cx="86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</a:pPr>
            <a:r>
              <a:rPr b="0" i="0" lang="en-US" sz="800" u="none" cap="none" strike="noStrik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58" name="Google Shape;58;g346bc7eff3e_2_0"/>
          <p:cNvSpPr txBox="1"/>
          <p:nvPr/>
        </p:nvSpPr>
        <p:spPr>
          <a:xfrm>
            <a:off x="47625" y="644842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Teoría 1-5</a:t>
            </a:r>
            <a:endParaRPr/>
          </a:p>
        </p:txBody>
      </p:sp>
      <p:pic>
        <p:nvPicPr>
          <p:cNvPr descr="Icono&#10;&#10;Descripción generada automáticamente" id="59" name="Google Shape;59;g346bc7eff3e_2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4375" y="836612"/>
            <a:ext cx="1728787" cy="1728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a&#10;&#10;Descripción generada automáticamente" id="60" name="Google Shape;60;g346bc7eff3e_2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55862" y="4271962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/>
          <p:nvPr>
            <p:ph type="title"/>
          </p:nvPr>
        </p:nvSpPr>
        <p:spPr>
          <a:xfrm>
            <a:off x="119062" y="130175"/>
            <a:ext cx="8929687" cy="695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b="1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ESTRUCTURAS DE CONTROL</a:t>
            </a:r>
            <a:endParaRPr/>
          </a:p>
        </p:txBody>
      </p:sp>
      <p:grpSp>
        <p:nvGrpSpPr>
          <p:cNvPr id="217" name="Google Shape;217;p10"/>
          <p:cNvGrpSpPr/>
          <p:nvPr/>
        </p:nvGrpSpPr>
        <p:grpSpPr>
          <a:xfrm>
            <a:off x="10242550" y="128587"/>
            <a:ext cx="1609725" cy="1033462"/>
            <a:chOff x="10241948" y="127933"/>
            <a:chExt cx="1609655" cy="1033732"/>
          </a:xfrm>
        </p:grpSpPr>
        <p:pic>
          <p:nvPicPr>
            <p:cNvPr id="218" name="Google Shape;218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241948" y="203635"/>
              <a:ext cx="572108" cy="548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848528" y="127933"/>
              <a:ext cx="1003075" cy="5150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111417" y="687602"/>
              <a:ext cx="477296" cy="47406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Un dibujo de una cara feliz&#10;&#10;Descripción generada automáticamente con confianza media" id="221" name="Google Shape;221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0862" y="914400"/>
            <a:ext cx="1657350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0"/>
          <p:cNvSpPr txBox="1"/>
          <p:nvPr/>
        </p:nvSpPr>
        <p:spPr>
          <a:xfrm>
            <a:off x="2219325" y="1662112"/>
            <a:ext cx="9698037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Ejecutan las acciones luego evalúan la condición y ejecutan las acciones mientras la condición es falsa.  Dicho bloque se pueda ejecutar 1 ó más veces.</a:t>
            </a:r>
            <a:endParaRPr/>
          </a:p>
        </p:txBody>
      </p:sp>
      <p:sp>
        <p:nvSpPr>
          <p:cNvPr id="223" name="Google Shape;223;p10"/>
          <p:cNvSpPr txBox="1"/>
          <p:nvPr/>
        </p:nvSpPr>
        <p:spPr>
          <a:xfrm>
            <a:off x="2208212" y="981075"/>
            <a:ext cx="6551612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b="1" i="0" lang="en-US" sz="360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ITERACION - POSTCONDICIONAL</a:t>
            </a:r>
            <a:endParaRPr/>
          </a:p>
        </p:txBody>
      </p:sp>
      <p:grpSp>
        <p:nvGrpSpPr>
          <p:cNvPr id="224" name="Google Shape;224;p10"/>
          <p:cNvGrpSpPr/>
          <p:nvPr/>
        </p:nvGrpSpPr>
        <p:grpSpPr>
          <a:xfrm>
            <a:off x="8323262" y="3349625"/>
            <a:ext cx="3749675" cy="1446212"/>
            <a:chOff x="8323263" y="3349625"/>
            <a:chExt cx="3749675" cy="1446213"/>
          </a:xfrm>
        </p:grpSpPr>
        <p:pic>
          <p:nvPicPr>
            <p:cNvPr descr="Logotipo, Icono&#10;&#10;Descripción generada automáticamente" id="225" name="Google Shape;225;p1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323263" y="3711749"/>
              <a:ext cx="941387" cy="9413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10"/>
            <p:cNvSpPr txBox="1"/>
            <p:nvPr/>
          </p:nvSpPr>
          <p:spPr>
            <a:xfrm>
              <a:off x="9234488" y="3349625"/>
              <a:ext cx="2838450" cy="1446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onsolas"/>
                <a:buNone/>
              </a:pPr>
              <a:r>
                <a:rPr b="1" i="0" lang="en-US" sz="2200" u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A qué estructura de control vista en el entorno del robot se parece?.</a:t>
              </a:r>
              <a:endParaRPr/>
            </a:p>
          </p:txBody>
        </p:sp>
      </p:grpSp>
      <p:sp>
        <p:nvSpPr>
          <p:cNvPr id="227" name="Google Shape;227;p10"/>
          <p:cNvSpPr txBox="1"/>
          <p:nvPr/>
        </p:nvSpPr>
        <p:spPr>
          <a:xfrm rot="-1080000">
            <a:off x="9001125" y="5368925"/>
            <a:ext cx="3024187" cy="892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2600"/>
              <a:buFont typeface="Consolas"/>
              <a:buNone/>
            </a:pPr>
            <a:r>
              <a:rPr b="1" i="0" lang="en-US" sz="2600" u="none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Cómo es la sintaxis?</a:t>
            </a:r>
            <a:endParaRPr/>
          </a:p>
        </p:txBody>
      </p:sp>
      <p:grpSp>
        <p:nvGrpSpPr>
          <p:cNvPr id="228" name="Google Shape;228;p10"/>
          <p:cNvGrpSpPr/>
          <p:nvPr/>
        </p:nvGrpSpPr>
        <p:grpSpPr>
          <a:xfrm>
            <a:off x="1055687" y="2924175"/>
            <a:ext cx="7262812" cy="3736975"/>
            <a:chOff x="1055688" y="2924175"/>
            <a:chExt cx="7262812" cy="3736975"/>
          </a:xfrm>
        </p:grpSpPr>
        <p:sp>
          <p:nvSpPr>
            <p:cNvPr id="229" name="Google Shape;229;p10"/>
            <p:cNvSpPr/>
            <p:nvPr/>
          </p:nvSpPr>
          <p:spPr>
            <a:xfrm>
              <a:off x="3084513" y="2924175"/>
              <a:ext cx="2546350" cy="431800"/>
            </a:xfrm>
            <a:prstGeom prst="roundRect">
              <a:avLst>
                <a:gd fmla="val 16667" name="adj"/>
              </a:avLst>
            </a:prstGeom>
            <a:solidFill>
              <a:srgbClr val="9DC3E6"/>
            </a:solidFill>
            <a:ln cap="flat" cmpd="sng" w="9525">
              <a:solidFill>
                <a:srgbClr val="9DC3E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Código anterior</a:t>
              </a:r>
              <a:endParaRPr/>
            </a:p>
          </p:txBody>
        </p:sp>
        <p:grpSp>
          <p:nvGrpSpPr>
            <p:cNvPr id="230" name="Google Shape;230;p10"/>
            <p:cNvGrpSpPr/>
            <p:nvPr/>
          </p:nvGrpSpPr>
          <p:grpSpPr>
            <a:xfrm>
              <a:off x="3155950" y="4270375"/>
              <a:ext cx="2714625" cy="1746250"/>
              <a:chOff x="3441551" y="3450016"/>
              <a:chExt cx="2714625" cy="1745872"/>
            </a:xfrm>
          </p:grpSpPr>
          <p:cxnSp>
            <p:nvCxnSpPr>
              <p:cNvPr id="231" name="Google Shape;231;p10"/>
              <p:cNvCxnSpPr/>
              <p:nvPr/>
            </p:nvCxnSpPr>
            <p:spPr>
              <a:xfrm>
                <a:off x="4790926" y="3450016"/>
                <a:ext cx="7938" cy="484083"/>
              </a:xfrm>
              <a:prstGeom prst="straightConnector1">
                <a:avLst/>
              </a:prstGeom>
              <a:noFill/>
              <a:ln cap="flat" cmpd="sng" w="5715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232" name="Google Shape;232;p10"/>
              <p:cNvSpPr/>
              <p:nvPr/>
            </p:nvSpPr>
            <p:spPr>
              <a:xfrm>
                <a:off x="3441551" y="3934099"/>
                <a:ext cx="2714625" cy="1261789"/>
              </a:xfrm>
              <a:prstGeom prst="diamond">
                <a:avLst/>
              </a:prstGeom>
              <a:noFill/>
              <a:ln cap="flat" cmpd="sng" w="12700">
                <a:solidFill>
                  <a:srgbClr val="4472C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Condición</a:t>
                </a:r>
                <a:endParaRPr/>
              </a:p>
            </p:txBody>
          </p:sp>
        </p:grpSp>
        <p:sp>
          <p:nvSpPr>
            <p:cNvPr id="233" name="Google Shape;233;p10"/>
            <p:cNvSpPr/>
            <p:nvPr/>
          </p:nvSpPr>
          <p:spPr>
            <a:xfrm>
              <a:off x="1055688" y="6229350"/>
              <a:ext cx="2546350" cy="431800"/>
            </a:xfrm>
            <a:prstGeom prst="roundRect">
              <a:avLst>
                <a:gd fmla="val 16667" name="adj"/>
              </a:avLst>
            </a:prstGeom>
            <a:solidFill>
              <a:srgbClr val="4472C4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Acciones </a:t>
              </a:r>
              <a:endParaRPr/>
            </a:p>
          </p:txBody>
        </p:sp>
        <p:sp>
          <p:nvSpPr>
            <p:cNvPr id="234" name="Google Shape;234;p10"/>
            <p:cNvSpPr txBox="1"/>
            <p:nvPr/>
          </p:nvSpPr>
          <p:spPr>
            <a:xfrm>
              <a:off x="1693863" y="5133975"/>
              <a:ext cx="1363662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en-US" sz="22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Verdadera</a:t>
              </a:r>
              <a:endParaRPr/>
            </a:p>
          </p:txBody>
        </p:sp>
        <p:sp>
          <p:nvSpPr>
            <p:cNvPr id="235" name="Google Shape;235;p10"/>
            <p:cNvSpPr txBox="1"/>
            <p:nvPr/>
          </p:nvSpPr>
          <p:spPr>
            <a:xfrm>
              <a:off x="6049963" y="5133975"/>
              <a:ext cx="750887" cy="4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en-US" sz="22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Falsa</a:t>
              </a:r>
              <a:endParaRPr/>
            </a:p>
          </p:txBody>
        </p:sp>
        <p:cxnSp>
          <p:nvCxnSpPr>
            <p:cNvPr id="236" name="Google Shape;236;p10"/>
            <p:cNvCxnSpPr/>
            <p:nvPr/>
          </p:nvCxnSpPr>
          <p:spPr>
            <a:xfrm>
              <a:off x="2341563" y="5499100"/>
              <a:ext cx="0" cy="720725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7" name="Google Shape;237;p10"/>
            <p:cNvCxnSpPr/>
            <p:nvPr/>
          </p:nvCxnSpPr>
          <p:spPr>
            <a:xfrm>
              <a:off x="4506913" y="6016625"/>
              <a:ext cx="6350" cy="50165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8" name="Google Shape;238;p10"/>
            <p:cNvCxnSpPr/>
            <p:nvPr/>
          </p:nvCxnSpPr>
          <p:spPr>
            <a:xfrm rot="10800000">
              <a:off x="4525963" y="6518275"/>
              <a:ext cx="3792537" cy="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39" name="Google Shape;239;p10"/>
            <p:cNvSpPr/>
            <p:nvPr/>
          </p:nvSpPr>
          <p:spPr>
            <a:xfrm>
              <a:off x="3124200" y="3948113"/>
              <a:ext cx="2546350" cy="431800"/>
            </a:xfrm>
            <a:prstGeom prst="roundRect">
              <a:avLst>
                <a:gd fmla="val 16667" name="adj"/>
              </a:avLst>
            </a:prstGeom>
            <a:solidFill>
              <a:srgbClr val="4472C4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b="0" i="0" lang="en-US" sz="1800" u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Acciones </a:t>
              </a:r>
              <a:endParaRPr/>
            </a:p>
          </p:txBody>
        </p:sp>
        <p:cxnSp>
          <p:nvCxnSpPr>
            <p:cNvPr id="240" name="Google Shape;240;p10"/>
            <p:cNvCxnSpPr/>
            <p:nvPr/>
          </p:nvCxnSpPr>
          <p:spPr>
            <a:xfrm>
              <a:off x="4468813" y="3370263"/>
              <a:ext cx="7937" cy="612775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241" name="Google Shape;241;p10"/>
            <p:cNvCxnSpPr/>
            <p:nvPr/>
          </p:nvCxnSpPr>
          <p:spPr>
            <a:xfrm>
              <a:off x="5670550" y="4084638"/>
              <a:ext cx="2647950" cy="20637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2" name="Google Shape;242;p10"/>
            <p:cNvCxnSpPr/>
            <p:nvPr/>
          </p:nvCxnSpPr>
          <p:spPr>
            <a:xfrm flipH="1">
              <a:off x="8256588" y="4084638"/>
              <a:ext cx="19050" cy="2444750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43" name="Google Shape;243;p10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Teoría 1-6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1"/>
          <p:cNvSpPr txBox="1"/>
          <p:nvPr>
            <p:ph type="title"/>
          </p:nvPr>
        </p:nvSpPr>
        <p:spPr>
          <a:xfrm>
            <a:off x="119062" y="130175"/>
            <a:ext cx="8929687" cy="695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b="1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ESTRUCTURAS DE CONTROL</a:t>
            </a:r>
            <a:endParaRPr/>
          </a:p>
        </p:txBody>
      </p:sp>
      <p:grpSp>
        <p:nvGrpSpPr>
          <p:cNvPr id="250" name="Google Shape;250;p11"/>
          <p:cNvGrpSpPr/>
          <p:nvPr/>
        </p:nvGrpSpPr>
        <p:grpSpPr>
          <a:xfrm>
            <a:off x="10242550" y="128587"/>
            <a:ext cx="1609725" cy="1033462"/>
            <a:chOff x="10241948" y="127933"/>
            <a:chExt cx="1609655" cy="1033732"/>
          </a:xfrm>
        </p:grpSpPr>
        <p:pic>
          <p:nvPicPr>
            <p:cNvPr id="251" name="Google Shape;251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241948" y="203635"/>
              <a:ext cx="572108" cy="548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848528" y="127933"/>
              <a:ext cx="1003075" cy="5150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111417" y="687602"/>
              <a:ext cx="477296" cy="4740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4" name="Google Shape;254;p11"/>
          <p:cNvSpPr txBox="1"/>
          <p:nvPr/>
        </p:nvSpPr>
        <p:spPr>
          <a:xfrm>
            <a:off x="7974012" y="106362"/>
            <a:ext cx="252095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b="1" i="0" lang="en-US" sz="360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ITERACION</a:t>
            </a:r>
            <a:endParaRPr/>
          </a:p>
        </p:txBody>
      </p:sp>
      <p:sp>
        <p:nvSpPr>
          <p:cNvPr id="255" name="Google Shape;255;p11"/>
          <p:cNvSpPr txBox="1"/>
          <p:nvPr/>
        </p:nvSpPr>
        <p:spPr>
          <a:xfrm>
            <a:off x="192087" y="1270000"/>
            <a:ext cx="6551612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b="1" i="0" lang="en-US" sz="360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ITERACION - POSTCONDICIONAL</a:t>
            </a:r>
            <a:endParaRPr/>
          </a:p>
        </p:txBody>
      </p:sp>
      <p:grpSp>
        <p:nvGrpSpPr>
          <p:cNvPr id="256" name="Google Shape;256;p11"/>
          <p:cNvGrpSpPr/>
          <p:nvPr/>
        </p:nvGrpSpPr>
        <p:grpSpPr>
          <a:xfrm>
            <a:off x="4800600" y="2865437"/>
            <a:ext cx="2979737" cy="1069975"/>
            <a:chOff x="2528441" y="3076344"/>
            <a:chExt cx="2979663" cy="1070209"/>
          </a:xfrm>
        </p:grpSpPr>
        <p:sp>
          <p:nvSpPr>
            <p:cNvPr id="257" name="Google Shape;257;p11"/>
            <p:cNvSpPr/>
            <p:nvPr/>
          </p:nvSpPr>
          <p:spPr>
            <a:xfrm>
              <a:off x="3471392" y="3076344"/>
              <a:ext cx="817542" cy="711356"/>
            </a:xfrm>
            <a:prstGeom prst="chevron">
              <a:avLst>
                <a:gd fmla="val 12203" name="adj"/>
              </a:avLst>
            </a:prstGeom>
            <a:solidFill>
              <a:srgbClr val="FFC000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8" name="Google Shape;258;p11"/>
            <p:cNvSpPr txBox="1"/>
            <p:nvPr/>
          </p:nvSpPr>
          <p:spPr>
            <a:xfrm>
              <a:off x="2528441" y="3787700"/>
              <a:ext cx="2979663" cy="3588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b="0" i="0" lang="en-US" sz="22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más de una acción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59" name="Google Shape;259;p11"/>
          <p:cNvSpPr txBox="1"/>
          <p:nvPr/>
        </p:nvSpPr>
        <p:spPr>
          <a:xfrm>
            <a:off x="695325" y="2794000"/>
            <a:ext cx="4594225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1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repeat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accion;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1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until </a:t>
            </a: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(condición);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0" name="Google Shape;260;p11"/>
          <p:cNvSpPr txBox="1"/>
          <p:nvPr/>
        </p:nvSpPr>
        <p:spPr>
          <a:xfrm>
            <a:off x="8210550" y="2532062"/>
            <a:ext cx="3609975" cy="206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1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repeat 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acción 1;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acción 2;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1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until (condicion</a:t>
            </a: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i="0" sz="26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6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1" name="Google Shape;261;p11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Teoría 1-6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2"/>
          <p:cNvSpPr txBox="1"/>
          <p:nvPr>
            <p:ph type="title"/>
          </p:nvPr>
        </p:nvSpPr>
        <p:spPr>
          <a:xfrm>
            <a:off x="119062" y="130175"/>
            <a:ext cx="8929687" cy="695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b="1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ESTRUCTURAS DE CONTROL</a:t>
            </a:r>
            <a:endParaRPr/>
          </a:p>
        </p:txBody>
      </p:sp>
      <p:grpSp>
        <p:nvGrpSpPr>
          <p:cNvPr id="268" name="Google Shape;268;p12"/>
          <p:cNvGrpSpPr/>
          <p:nvPr/>
        </p:nvGrpSpPr>
        <p:grpSpPr>
          <a:xfrm>
            <a:off x="10242550" y="128587"/>
            <a:ext cx="1609725" cy="1033462"/>
            <a:chOff x="10241948" y="127933"/>
            <a:chExt cx="1609655" cy="1033732"/>
          </a:xfrm>
        </p:grpSpPr>
        <p:pic>
          <p:nvPicPr>
            <p:cNvPr id="269" name="Google Shape;269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241948" y="203635"/>
              <a:ext cx="572108" cy="548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" name="Google Shape;270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848528" y="127933"/>
              <a:ext cx="1003075" cy="5150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" name="Google Shape;271;p1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111417" y="687602"/>
              <a:ext cx="477296" cy="4740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2" name="Google Shape;272;p12"/>
          <p:cNvSpPr txBox="1"/>
          <p:nvPr/>
        </p:nvSpPr>
        <p:spPr>
          <a:xfrm>
            <a:off x="7974012" y="106362"/>
            <a:ext cx="252095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b="1" i="0" lang="en-US" sz="360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ITERACION</a:t>
            </a:r>
            <a:endParaRPr/>
          </a:p>
        </p:txBody>
      </p:sp>
      <p:pic>
        <p:nvPicPr>
          <p:cNvPr descr="Imagen que contiene dibujo, plato, señal&#10;&#10;Descripción generada automáticamente" id="273" name="Google Shape;273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7987" y="1436687"/>
            <a:ext cx="960437" cy="962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4" name="Google Shape;274;p12"/>
          <p:cNvGrpSpPr/>
          <p:nvPr/>
        </p:nvGrpSpPr>
        <p:grpSpPr>
          <a:xfrm>
            <a:off x="1263650" y="3055937"/>
            <a:ext cx="7927975" cy="3109912"/>
            <a:chOff x="1263650" y="3055938"/>
            <a:chExt cx="7927975" cy="3109912"/>
          </a:xfrm>
        </p:grpSpPr>
        <p:sp>
          <p:nvSpPr>
            <p:cNvPr id="275" name="Google Shape;275;p12"/>
            <p:cNvSpPr txBox="1"/>
            <p:nvPr/>
          </p:nvSpPr>
          <p:spPr>
            <a:xfrm>
              <a:off x="1925638" y="3055938"/>
              <a:ext cx="7265987" cy="58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rPr b="0" i="0" lang="en-US" sz="32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Cómo leo un producto</a:t>
              </a:r>
              <a:endParaRPr/>
            </a:p>
          </p:txBody>
        </p:sp>
        <p:sp>
          <p:nvSpPr>
            <p:cNvPr id="276" name="Google Shape;276;p12"/>
            <p:cNvSpPr txBox="1"/>
            <p:nvPr/>
          </p:nvSpPr>
          <p:spPr>
            <a:xfrm>
              <a:off x="1925638" y="3838575"/>
              <a:ext cx="7265987" cy="58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rPr b="0" i="0" lang="en-US" sz="32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Cómo veo si es par</a:t>
              </a:r>
              <a:endParaRPr/>
            </a:p>
          </p:txBody>
        </p:sp>
        <p:sp>
          <p:nvSpPr>
            <p:cNvPr id="277" name="Google Shape;277;p12"/>
            <p:cNvSpPr txBox="1"/>
            <p:nvPr/>
          </p:nvSpPr>
          <p:spPr>
            <a:xfrm>
              <a:off x="1925638" y="4724400"/>
              <a:ext cx="7265987" cy="5857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rPr b="0" i="0" lang="en-US" sz="32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Cuál es la condición de fin</a:t>
              </a:r>
              <a:endParaRPr/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1263650" y="3090863"/>
              <a:ext cx="471488" cy="527050"/>
            </a:xfrm>
            <a:prstGeom prst="ellipse">
              <a:avLst/>
            </a:prstGeom>
            <a:solidFill>
              <a:srgbClr val="CC3399"/>
            </a:solidFill>
            <a:ln cap="flat" cmpd="sng" w="12700">
              <a:solidFill>
                <a:srgbClr val="CC33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1263650" y="3868738"/>
              <a:ext cx="471488" cy="527050"/>
            </a:xfrm>
            <a:prstGeom prst="ellipse">
              <a:avLst/>
            </a:prstGeom>
            <a:solidFill>
              <a:srgbClr val="CC3399"/>
            </a:solidFill>
            <a:ln cap="flat" cmpd="sng" w="12700">
              <a:solidFill>
                <a:srgbClr val="CC33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1263650" y="4702175"/>
              <a:ext cx="471488" cy="527050"/>
            </a:xfrm>
            <a:prstGeom prst="ellipse">
              <a:avLst/>
            </a:prstGeom>
            <a:solidFill>
              <a:srgbClr val="CC3399"/>
            </a:solidFill>
            <a:ln cap="flat" cmpd="sng" w="12700">
              <a:solidFill>
                <a:srgbClr val="CC33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1" name="Google Shape;281;p12"/>
            <p:cNvSpPr txBox="1"/>
            <p:nvPr/>
          </p:nvSpPr>
          <p:spPr>
            <a:xfrm>
              <a:off x="1925638" y="5580063"/>
              <a:ext cx="7265987" cy="585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rPr b="0" i="0" lang="en-US" sz="3200" u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Cómo muestro el resultado</a:t>
              </a:r>
              <a:endParaRPr/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1263650" y="5557838"/>
              <a:ext cx="471488" cy="527050"/>
            </a:xfrm>
            <a:prstGeom prst="ellipse">
              <a:avLst/>
            </a:prstGeom>
            <a:solidFill>
              <a:srgbClr val="CC3399"/>
            </a:solidFill>
            <a:ln cap="flat" cmpd="sng" w="12700">
              <a:solidFill>
                <a:srgbClr val="CC33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283" name="Google Shape;283;p12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Teoría 1-6</a:t>
            </a:r>
            <a:endParaRPr/>
          </a:p>
        </p:txBody>
      </p:sp>
      <p:sp>
        <p:nvSpPr>
          <p:cNvPr id="284" name="Google Shape;284;p12"/>
          <p:cNvSpPr txBox="1"/>
          <p:nvPr/>
        </p:nvSpPr>
        <p:spPr>
          <a:xfrm>
            <a:off x="1500187" y="1290637"/>
            <a:ext cx="10487025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Realizar un programa que lea códigos de productos hasta leer un código igual a 30. Al finalizar informe la cantidad de productos con código par. El último producto debe procesarse.</a:t>
            </a:r>
            <a:endParaRPr/>
          </a:p>
        </p:txBody>
      </p:sp>
      <p:sp>
        <p:nvSpPr>
          <p:cNvPr id="285" name="Google Shape;285;p12"/>
          <p:cNvSpPr txBox="1"/>
          <p:nvPr/>
        </p:nvSpPr>
        <p:spPr>
          <a:xfrm>
            <a:off x="8091487" y="2892425"/>
            <a:ext cx="792162" cy="213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35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70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86" name="Google Shape;286;p12"/>
          <p:cNvGrpSpPr/>
          <p:nvPr/>
        </p:nvGrpSpPr>
        <p:grpSpPr>
          <a:xfrm>
            <a:off x="8812212" y="3348037"/>
            <a:ext cx="1473200" cy="1149350"/>
            <a:chOff x="4608325" y="3212976"/>
            <a:chExt cx="1473629" cy="1149601"/>
          </a:xfrm>
        </p:grpSpPr>
        <p:sp>
          <p:nvSpPr>
            <p:cNvPr id="287" name="Google Shape;287;p12"/>
            <p:cNvSpPr/>
            <p:nvPr/>
          </p:nvSpPr>
          <p:spPr>
            <a:xfrm>
              <a:off x="4783001" y="3212976"/>
              <a:ext cx="817800" cy="711355"/>
            </a:xfrm>
            <a:prstGeom prst="chevron">
              <a:avLst>
                <a:gd fmla="val 12206" name="adj"/>
              </a:avLst>
            </a:prstGeom>
            <a:solidFill>
              <a:srgbClr val="FFC000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8" name="Google Shape;288;p12"/>
            <p:cNvSpPr txBox="1"/>
            <p:nvPr/>
          </p:nvSpPr>
          <p:spPr>
            <a:xfrm>
              <a:off x="4608325" y="4003724"/>
              <a:ext cx="1473629" cy="3588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en-US" sz="22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informa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9" name="Google Shape;289;p12"/>
          <p:cNvSpPr txBox="1"/>
          <p:nvPr/>
        </p:nvSpPr>
        <p:spPr>
          <a:xfrm>
            <a:off x="9917112" y="3440112"/>
            <a:ext cx="1257300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000"/>
              <a:buFont typeface="Consolas"/>
              <a:buNone/>
            </a:pPr>
            <a:r>
              <a:rPr b="1" i="0" lang="en-US" sz="3000" u="none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1" i="0" sz="3000" u="none">
              <a:solidFill>
                <a:srgbClr val="2E75B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>
              <a:solidFill>
                <a:srgbClr val="2E75B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3"/>
          <p:cNvSpPr txBox="1"/>
          <p:nvPr/>
        </p:nvSpPr>
        <p:spPr>
          <a:xfrm>
            <a:off x="3175000" y="879475"/>
            <a:ext cx="4681537" cy="5848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635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 uno;</a:t>
            </a:r>
            <a:endParaRPr/>
          </a:p>
          <a:p>
            <a:pPr indent="635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/>
          </a:p>
          <a:p>
            <a:pPr indent="635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prod:integer;</a:t>
            </a:r>
            <a:endParaRPr/>
          </a:p>
          <a:p>
            <a:pPr indent="635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total:integer;</a:t>
            </a:r>
            <a:endParaRPr/>
          </a:p>
          <a:p>
            <a:pPr indent="635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begin</a:t>
            </a:r>
            <a:endParaRPr/>
          </a:p>
          <a:p>
            <a:pPr indent="635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total:=0; </a:t>
            </a:r>
            <a:endParaRPr/>
          </a:p>
          <a:p>
            <a:pPr indent="635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read(prod);</a:t>
            </a:r>
            <a:endParaRPr/>
          </a:p>
          <a:p>
            <a:pPr indent="635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(prod &lt;&gt; 30)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endParaRPr/>
          </a:p>
          <a:p>
            <a:pPr indent="635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indent="635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1" i="0" lang="en-US" sz="22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if (prod MOD 2 = 0)then</a:t>
            </a:r>
            <a:endParaRPr/>
          </a:p>
          <a:p>
            <a:pPr indent="635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Consolas"/>
              <a:buNone/>
            </a:pPr>
            <a:r>
              <a:rPr b="1" i="0" lang="en-US" sz="22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       total:= total + 1;</a:t>
            </a:r>
            <a:endParaRPr/>
          </a:p>
          <a:p>
            <a:pPr indent="635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read(prod);</a:t>
            </a:r>
            <a:endParaRPr/>
          </a:p>
          <a:p>
            <a:pPr indent="635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635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i="0" lang="en-US" sz="22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if (prod MOD 2 = 0)then</a:t>
            </a:r>
            <a:endParaRPr/>
          </a:p>
          <a:p>
            <a:pPr indent="635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Consolas"/>
              <a:buNone/>
            </a:pPr>
            <a:r>
              <a:rPr b="1" i="0" lang="en-US" sz="22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       total:= total + 1;</a:t>
            </a:r>
            <a:endParaRPr/>
          </a:p>
          <a:p>
            <a:pPr indent="635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write (total);</a:t>
            </a:r>
            <a:endParaRPr/>
          </a:p>
          <a:p>
            <a:pPr indent="635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/>
          </a:p>
        </p:txBody>
      </p:sp>
      <p:sp>
        <p:nvSpPr>
          <p:cNvPr id="296" name="Google Shape;296;p13"/>
          <p:cNvSpPr txBox="1"/>
          <p:nvPr/>
        </p:nvSpPr>
        <p:spPr>
          <a:xfrm>
            <a:off x="82550" y="1816100"/>
            <a:ext cx="33289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Sino existiera el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repeat until</a:t>
            </a:r>
            <a:endParaRPr/>
          </a:p>
        </p:txBody>
      </p:sp>
      <p:sp>
        <p:nvSpPr>
          <p:cNvPr id="297" name="Google Shape;297;p13"/>
          <p:cNvSpPr txBox="1"/>
          <p:nvPr/>
        </p:nvSpPr>
        <p:spPr>
          <a:xfrm>
            <a:off x="119062" y="130175"/>
            <a:ext cx="8929687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b="1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ESTRUCTURAS DE CONTROL</a:t>
            </a:r>
            <a:endParaRPr/>
          </a:p>
        </p:txBody>
      </p:sp>
      <p:grpSp>
        <p:nvGrpSpPr>
          <p:cNvPr id="298" name="Google Shape;298;p13"/>
          <p:cNvGrpSpPr/>
          <p:nvPr/>
        </p:nvGrpSpPr>
        <p:grpSpPr>
          <a:xfrm>
            <a:off x="10242550" y="128587"/>
            <a:ext cx="1609725" cy="1033462"/>
            <a:chOff x="10241948" y="127933"/>
            <a:chExt cx="1609655" cy="1033732"/>
          </a:xfrm>
        </p:grpSpPr>
        <p:pic>
          <p:nvPicPr>
            <p:cNvPr id="299" name="Google Shape;299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241948" y="203635"/>
              <a:ext cx="572108" cy="548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848528" y="127933"/>
              <a:ext cx="1003075" cy="5150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111417" y="687602"/>
              <a:ext cx="477296" cy="4740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2" name="Google Shape;302;p13"/>
          <p:cNvSpPr txBox="1"/>
          <p:nvPr/>
        </p:nvSpPr>
        <p:spPr>
          <a:xfrm>
            <a:off x="7974012" y="106362"/>
            <a:ext cx="252095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b="1" i="0" lang="en-US" sz="360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ITERACION</a:t>
            </a:r>
            <a:endParaRPr/>
          </a:p>
        </p:txBody>
      </p:sp>
      <p:pic>
        <p:nvPicPr>
          <p:cNvPr descr="Imagen que contiene dibujo, plato, señal&#10;&#10;Descripción generada automáticamente" id="303" name="Google Shape;303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1787" y="638175"/>
            <a:ext cx="962025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3"/>
          <p:cNvSpPr txBox="1"/>
          <p:nvPr/>
        </p:nvSpPr>
        <p:spPr>
          <a:xfrm rot="-540000">
            <a:off x="8450262" y="1120775"/>
            <a:ext cx="3024187" cy="893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600"/>
              <a:buFont typeface="Consolas"/>
              <a:buNone/>
            </a:pPr>
            <a:r>
              <a:rPr b="1" i="0" lang="en-US" sz="2600" u="non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Cuál es el problema?</a:t>
            </a:r>
            <a:endParaRPr/>
          </a:p>
        </p:txBody>
      </p:sp>
      <p:sp>
        <p:nvSpPr>
          <p:cNvPr id="305" name="Google Shape;305;p13"/>
          <p:cNvSpPr txBox="1"/>
          <p:nvPr/>
        </p:nvSpPr>
        <p:spPr>
          <a:xfrm>
            <a:off x="7321550" y="2062162"/>
            <a:ext cx="4681537" cy="156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Todo el procesamiento sobre la variable total se debe repetir dentro y fuera del while</a:t>
            </a:r>
            <a:endParaRPr/>
          </a:p>
        </p:txBody>
      </p:sp>
      <p:sp>
        <p:nvSpPr>
          <p:cNvPr id="306" name="Google Shape;306;p13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Teoría 1-6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4"/>
          <p:cNvSpPr txBox="1"/>
          <p:nvPr/>
        </p:nvSpPr>
        <p:spPr>
          <a:xfrm>
            <a:off x="2252662" y="849312"/>
            <a:ext cx="5616575" cy="569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635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 correcto;</a:t>
            </a:r>
            <a:endParaRPr/>
          </a:p>
          <a:p>
            <a:pPr indent="635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/>
          </a:p>
          <a:p>
            <a:pPr indent="635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prod:integer;</a:t>
            </a:r>
            <a:endParaRPr/>
          </a:p>
          <a:p>
            <a:pPr indent="635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total:integer;</a:t>
            </a:r>
            <a:endParaRPr/>
          </a:p>
          <a:p>
            <a:pPr indent="635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635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indent="635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total:=0;</a:t>
            </a:r>
            <a:endParaRPr/>
          </a:p>
          <a:p>
            <a:pPr indent="635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repeat</a:t>
            </a:r>
            <a:endParaRPr/>
          </a:p>
          <a:p>
            <a:pPr indent="635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read (prod); </a:t>
            </a:r>
            <a:endParaRPr/>
          </a:p>
          <a:p>
            <a:pPr indent="635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if (prod MOD 2 = 0)then</a:t>
            </a:r>
            <a:endParaRPr/>
          </a:p>
          <a:p>
            <a:pPr indent="635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total:= total + 1;</a:t>
            </a:r>
            <a:endParaRPr/>
          </a:p>
          <a:p>
            <a:pPr indent="635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until (prod = 30)</a:t>
            </a:r>
            <a:endParaRPr/>
          </a:p>
          <a:p>
            <a:pPr indent="635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write (total);</a:t>
            </a:r>
            <a:endParaRPr/>
          </a:p>
          <a:p>
            <a:pPr indent="635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/>
          </a:p>
        </p:txBody>
      </p:sp>
      <p:cxnSp>
        <p:nvCxnSpPr>
          <p:cNvPr id="312" name="Google Shape;312;p14"/>
          <p:cNvCxnSpPr/>
          <p:nvPr/>
        </p:nvCxnSpPr>
        <p:spPr>
          <a:xfrm>
            <a:off x="6273800" y="5489575"/>
            <a:ext cx="277495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13" name="Google Shape;313;p14"/>
          <p:cNvSpPr txBox="1"/>
          <p:nvPr/>
        </p:nvSpPr>
        <p:spPr>
          <a:xfrm>
            <a:off x="8915400" y="4889500"/>
            <a:ext cx="3159125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 ejecuta cuando la condición es falsa</a:t>
            </a:r>
            <a:endParaRPr/>
          </a:p>
        </p:txBody>
      </p:sp>
      <p:sp>
        <p:nvSpPr>
          <p:cNvPr id="314" name="Google Shape;314;p14"/>
          <p:cNvSpPr txBox="1"/>
          <p:nvPr/>
        </p:nvSpPr>
        <p:spPr>
          <a:xfrm>
            <a:off x="119062" y="130175"/>
            <a:ext cx="8929687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b="1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ESTRUCTURAS DE CONTROL</a:t>
            </a:r>
            <a:endParaRPr/>
          </a:p>
        </p:txBody>
      </p:sp>
      <p:grpSp>
        <p:nvGrpSpPr>
          <p:cNvPr id="315" name="Google Shape;315;p14"/>
          <p:cNvGrpSpPr/>
          <p:nvPr/>
        </p:nvGrpSpPr>
        <p:grpSpPr>
          <a:xfrm>
            <a:off x="10242550" y="128587"/>
            <a:ext cx="1609725" cy="1033462"/>
            <a:chOff x="10241948" y="127933"/>
            <a:chExt cx="1609655" cy="1033732"/>
          </a:xfrm>
        </p:grpSpPr>
        <p:pic>
          <p:nvPicPr>
            <p:cNvPr id="316" name="Google Shape;316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241948" y="203635"/>
              <a:ext cx="572108" cy="548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7" name="Google Shape;317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848528" y="127933"/>
              <a:ext cx="1003075" cy="5150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" name="Google Shape;318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111417" y="687602"/>
              <a:ext cx="477296" cy="4740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9" name="Google Shape;319;p14"/>
          <p:cNvSpPr txBox="1"/>
          <p:nvPr/>
        </p:nvSpPr>
        <p:spPr>
          <a:xfrm>
            <a:off x="7974012" y="106362"/>
            <a:ext cx="252095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b="1" i="0" lang="en-US" sz="360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ITERACION</a:t>
            </a:r>
            <a:endParaRPr/>
          </a:p>
        </p:txBody>
      </p:sp>
      <p:pic>
        <p:nvPicPr>
          <p:cNvPr descr="Imagen que contiene dibujo, plato, señal&#10;&#10;Descripción generada automáticamente" id="320" name="Google Shape;320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1787" y="638175"/>
            <a:ext cx="962025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4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Teoría 1-6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5"/>
          <p:cNvSpPr txBox="1"/>
          <p:nvPr/>
        </p:nvSpPr>
        <p:spPr>
          <a:xfrm>
            <a:off x="2470150" y="1747837"/>
            <a:ext cx="9204325" cy="18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1" i="0" lang="en-US" sz="2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Evalúa la condición y en caso de ser verdadera, ejecuta las acciones.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1" i="0" lang="en-US" sz="2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repite mientras la condición es verdadera.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1" i="0" lang="en-US" sz="2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Puede ejecutarse 0, 1 o más veces.</a:t>
            </a:r>
            <a:endParaRPr/>
          </a:p>
        </p:txBody>
      </p:sp>
      <p:sp>
        <p:nvSpPr>
          <p:cNvPr id="328" name="Google Shape;328;p15"/>
          <p:cNvSpPr txBox="1"/>
          <p:nvPr>
            <p:ph type="title"/>
          </p:nvPr>
        </p:nvSpPr>
        <p:spPr>
          <a:xfrm>
            <a:off x="119062" y="130175"/>
            <a:ext cx="7129462" cy="695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b="1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Estructuras de control</a:t>
            </a:r>
            <a:endParaRPr/>
          </a:p>
        </p:txBody>
      </p:sp>
      <p:pic>
        <p:nvPicPr>
          <p:cNvPr descr="Un dibujo de una cara feliz&#10;&#10;Descripción generada automáticamente con confianza media" id="329" name="Google Shape;32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62" y="973137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5"/>
          <p:cNvSpPr txBox="1"/>
          <p:nvPr/>
        </p:nvSpPr>
        <p:spPr>
          <a:xfrm>
            <a:off x="2470150" y="1138237"/>
            <a:ext cx="427355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b="1" i="0" lang="en-US" sz="360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PRE CONDICONALES</a:t>
            </a:r>
            <a:endParaRPr/>
          </a:p>
        </p:txBody>
      </p:sp>
      <p:sp>
        <p:nvSpPr>
          <p:cNvPr id="331" name="Google Shape;331;p15"/>
          <p:cNvSpPr txBox="1"/>
          <p:nvPr/>
        </p:nvSpPr>
        <p:spPr>
          <a:xfrm>
            <a:off x="2466975" y="4611687"/>
            <a:ext cx="9204325" cy="1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1" i="0" lang="en-US" sz="2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Ejecuta las acciones y luego evalúa la condición.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1" i="0" lang="en-US" sz="2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repite mientras la condición es falsa.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1" i="0" lang="en-US" sz="2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Puede ejecutarse  1 o más veces.</a:t>
            </a:r>
            <a:endParaRPr/>
          </a:p>
        </p:txBody>
      </p:sp>
      <p:pic>
        <p:nvPicPr>
          <p:cNvPr descr="Un dibujo de una cara feliz&#10;&#10;Descripción generada automáticamente con confianza media" id="332" name="Google Shape;33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887" y="3836987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5"/>
          <p:cNvSpPr txBox="1"/>
          <p:nvPr/>
        </p:nvSpPr>
        <p:spPr>
          <a:xfrm>
            <a:off x="2466975" y="4002087"/>
            <a:ext cx="456565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b="1" i="0" lang="en-US" sz="360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POST CONDICIONALES</a:t>
            </a:r>
            <a:endParaRPr/>
          </a:p>
        </p:txBody>
      </p:sp>
      <p:grpSp>
        <p:nvGrpSpPr>
          <p:cNvPr id="334" name="Google Shape;334;p15"/>
          <p:cNvGrpSpPr/>
          <p:nvPr/>
        </p:nvGrpSpPr>
        <p:grpSpPr>
          <a:xfrm>
            <a:off x="10242550" y="128587"/>
            <a:ext cx="1609725" cy="1033462"/>
            <a:chOff x="10241948" y="127933"/>
            <a:chExt cx="1609655" cy="1033732"/>
          </a:xfrm>
        </p:grpSpPr>
        <p:pic>
          <p:nvPicPr>
            <p:cNvPr id="335" name="Google Shape;335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241948" y="203635"/>
              <a:ext cx="572108" cy="548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Google Shape;336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848528" y="127933"/>
              <a:ext cx="1003075" cy="5150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7" name="Google Shape;337;p1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111417" y="687602"/>
              <a:ext cx="477296" cy="4740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8" name="Google Shape;338;p15"/>
          <p:cNvSpPr txBox="1"/>
          <p:nvPr/>
        </p:nvSpPr>
        <p:spPr>
          <a:xfrm>
            <a:off x="7974012" y="106362"/>
            <a:ext cx="252095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b="1" i="0" lang="en-US" sz="360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ITERACION</a:t>
            </a:r>
            <a:endParaRPr/>
          </a:p>
        </p:txBody>
      </p:sp>
      <p:sp>
        <p:nvSpPr>
          <p:cNvPr id="339" name="Google Shape;339;p15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Teoría 1-6</a:t>
            </a:r>
            <a:endParaRPr/>
          </a:p>
        </p:txBody>
      </p:sp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6"/>
          <p:cNvSpPr txBox="1"/>
          <p:nvPr/>
        </p:nvSpPr>
        <p:spPr>
          <a:xfrm>
            <a:off x="1481137" y="1320800"/>
            <a:ext cx="10290175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Mirando estos enunciados que estructuras de control usarías?</a:t>
            </a:r>
            <a:endParaRPr/>
          </a:p>
        </p:txBody>
      </p:sp>
      <p:sp>
        <p:nvSpPr>
          <p:cNvPr id="346" name="Google Shape;346;p16"/>
          <p:cNvSpPr txBox="1"/>
          <p:nvPr/>
        </p:nvSpPr>
        <p:spPr>
          <a:xfrm>
            <a:off x="1055687" y="2395537"/>
            <a:ext cx="108727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Realizar un programa que lea un número e informe si el número es par o impar</a:t>
            </a:r>
            <a:endParaRPr/>
          </a:p>
        </p:txBody>
      </p:sp>
      <p:sp>
        <p:nvSpPr>
          <p:cNvPr id="347" name="Google Shape;347;p16"/>
          <p:cNvSpPr txBox="1"/>
          <p:nvPr/>
        </p:nvSpPr>
        <p:spPr>
          <a:xfrm>
            <a:off x="1055687" y="3386137"/>
            <a:ext cx="10872787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Realizar un programa que lea un letras hasta leer la letra “@” la cual debe procesarse e informe la cantidad de letras ‘á’ leídas. </a:t>
            </a:r>
            <a:endParaRPr/>
          </a:p>
        </p:txBody>
      </p:sp>
      <p:sp>
        <p:nvSpPr>
          <p:cNvPr id="348" name="Google Shape;348;p16"/>
          <p:cNvSpPr txBox="1"/>
          <p:nvPr/>
        </p:nvSpPr>
        <p:spPr>
          <a:xfrm>
            <a:off x="1076325" y="4754562"/>
            <a:ext cx="10872787" cy="831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Realizar un programa que lea un letras hasta leer la letra “@” e informe la cantidad de letras ‘á’ leídas. </a:t>
            </a:r>
            <a:endParaRPr/>
          </a:p>
        </p:txBody>
      </p:sp>
      <p:sp>
        <p:nvSpPr>
          <p:cNvPr id="349" name="Google Shape;349;p16"/>
          <p:cNvSpPr txBox="1"/>
          <p:nvPr>
            <p:ph type="title"/>
          </p:nvPr>
        </p:nvSpPr>
        <p:spPr>
          <a:xfrm>
            <a:off x="119062" y="130175"/>
            <a:ext cx="8929687" cy="695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b="1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ESTRUCTURAS DE CONTROL</a:t>
            </a:r>
            <a:endParaRPr/>
          </a:p>
        </p:txBody>
      </p:sp>
      <p:grpSp>
        <p:nvGrpSpPr>
          <p:cNvPr id="350" name="Google Shape;350;p16"/>
          <p:cNvGrpSpPr/>
          <p:nvPr/>
        </p:nvGrpSpPr>
        <p:grpSpPr>
          <a:xfrm>
            <a:off x="10242550" y="128587"/>
            <a:ext cx="1609725" cy="1033462"/>
            <a:chOff x="10241948" y="127933"/>
            <a:chExt cx="1609655" cy="1033732"/>
          </a:xfrm>
        </p:grpSpPr>
        <p:pic>
          <p:nvPicPr>
            <p:cNvPr id="351" name="Google Shape;351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241948" y="203635"/>
              <a:ext cx="572108" cy="548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2" name="Google Shape;352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848528" y="127933"/>
              <a:ext cx="1003075" cy="5150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111417" y="687602"/>
              <a:ext cx="477296" cy="47406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Logotipo, Icono&#10;&#10;Descripción generada automáticamente" id="354" name="Google Shape;354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3362" y="1031875"/>
            <a:ext cx="1282700" cy="1281112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16"/>
          <p:cNvSpPr/>
          <p:nvPr/>
        </p:nvSpPr>
        <p:spPr>
          <a:xfrm>
            <a:off x="407987" y="2443162"/>
            <a:ext cx="471487" cy="527050"/>
          </a:xfrm>
          <a:prstGeom prst="ellipse">
            <a:avLst/>
          </a:prstGeom>
          <a:solidFill>
            <a:srgbClr val="CC3399"/>
          </a:solidFill>
          <a:ln cap="flat" cmpd="sng" w="12700">
            <a:solidFill>
              <a:srgbClr val="CC33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6" name="Google Shape;356;p16"/>
          <p:cNvSpPr/>
          <p:nvPr/>
        </p:nvSpPr>
        <p:spPr>
          <a:xfrm>
            <a:off x="407987" y="3694112"/>
            <a:ext cx="471487" cy="527050"/>
          </a:xfrm>
          <a:prstGeom prst="ellipse">
            <a:avLst/>
          </a:prstGeom>
          <a:solidFill>
            <a:srgbClr val="CC3399"/>
          </a:solidFill>
          <a:ln cap="flat" cmpd="sng" w="12700">
            <a:solidFill>
              <a:srgbClr val="CC33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7" name="Google Shape;357;p16"/>
          <p:cNvSpPr/>
          <p:nvPr/>
        </p:nvSpPr>
        <p:spPr>
          <a:xfrm>
            <a:off x="407987" y="4989512"/>
            <a:ext cx="471487" cy="527050"/>
          </a:xfrm>
          <a:prstGeom prst="ellipse">
            <a:avLst/>
          </a:prstGeom>
          <a:solidFill>
            <a:srgbClr val="CC3399"/>
          </a:solidFill>
          <a:ln cap="flat" cmpd="sng" w="12700">
            <a:solidFill>
              <a:srgbClr val="CC33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8" name="Google Shape;358;p16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Teoría 1-6</a:t>
            </a:r>
            <a:endParaRPr/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>
            <p:ph type="title"/>
          </p:nvPr>
        </p:nvSpPr>
        <p:spPr>
          <a:xfrm>
            <a:off x="119062" y="130175"/>
            <a:ext cx="8488362" cy="695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b="1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TEMAS</a:t>
            </a:r>
            <a:endParaRPr/>
          </a:p>
        </p:txBody>
      </p:sp>
      <p:sp>
        <p:nvSpPr>
          <p:cNvPr id="67" name="Google Shape;67;p2"/>
          <p:cNvSpPr txBox="1"/>
          <p:nvPr/>
        </p:nvSpPr>
        <p:spPr>
          <a:xfrm>
            <a:off x="1127125" y="2117725"/>
            <a:ext cx="7265987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Estructura de control</a:t>
            </a:r>
            <a:endParaRPr/>
          </a:p>
        </p:txBody>
      </p:sp>
      <p:sp>
        <p:nvSpPr>
          <p:cNvPr id="68" name="Google Shape;68;p2"/>
          <p:cNvSpPr txBox="1"/>
          <p:nvPr/>
        </p:nvSpPr>
        <p:spPr>
          <a:xfrm>
            <a:off x="1127125" y="3189287"/>
            <a:ext cx="7265987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Estructura de iteración</a:t>
            </a:r>
            <a:endParaRPr/>
          </a:p>
        </p:txBody>
      </p:sp>
      <p:pic>
        <p:nvPicPr>
          <p:cNvPr descr="Icono&#10;&#10;Descripción generada automáticamente" id="69" name="Google Shape;6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7175" y="104775"/>
            <a:ext cx="1406525" cy="14065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"/>
          <p:cNvSpPr/>
          <p:nvPr/>
        </p:nvSpPr>
        <p:spPr>
          <a:xfrm>
            <a:off x="465137" y="2101850"/>
            <a:ext cx="471487" cy="527050"/>
          </a:xfrm>
          <a:prstGeom prst="ellipse">
            <a:avLst/>
          </a:prstGeom>
          <a:solidFill>
            <a:srgbClr val="70AD47"/>
          </a:solidFill>
          <a:ln cap="flat" cmpd="sng" w="12700">
            <a:solidFill>
              <a:srgbClr val="70AD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1" name="Google Shape;71;p2"/>
          <p:cNvSpPr/>
          <p:nvPr/>
        </p:nvSpPr>
        <p:spPr>
          <a:xfrm>
            <a:off x="465137" y="3197225"/>
            <a:ext cx="471487" cy="527050"/>
          </a:xfrm>
          <a:prstGeom prst="ellipse">
            <a:avLst/>
          </a:prstGeom>
          <a:solidFill>
            <a:srgbClr val="70AD47"/>
          </a:solidFill>
          <a:ln cap="flat" cmpd="sng" w="12700">
            <a:solidFill>
              <a:srgbClr val="70AD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1141412" y="4284662"/>
            <a:ext cx="8488362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Estructura de control  WHILE y REPEAT UNTIL</a:t>
            </a: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479425" y="4292600"/>
            <a:ext cx="471487" cy="527050"/>
          </a:xfrm>
          <a:prstGeom prst="ellipse">
            <a:avLst/>
          </a:prstGeom>
          <a:solidFill>
            <a:srgbClr val="70AD47"/>
          </a:solidFill>
          <a:ln cap="flat" cmpd="sng" w="12700">
            <a:solidFill>
              <a:srgbClr val="70AD4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Teoría 1-6</a:t>
            </a:r>
            <a:endParaRPr/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>
            <p:ph type="title"/>
          </p:nvPr>
        </p:nvSpPr>
        <p:spPr>
          <a:xfrm>
            <a:off x="119062" y="130175"/>
            <a:ext cx="8929687" cy="695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b="1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ESTRUCTURAS DE CONTROL</a:t>
            </a:r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10242550" y="128587"/>
            <a:ext cx="1609725" cy="1033462"/>
            <a:chOff x="10241948" y="127933"/>
            <a:chExt cx="1609655" cy="1033732"/>
          </a:xfrm>
        </p:grpSpPr>
        <p:pic>
          <p:nvPicPr>
            <p:cNvPr id="82" name="Google Shape;82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241948" y="203635"/>
              <a:ext cx="572108" cy="548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848528" y="127933"/>
              <a:ext cx="1003075" cy="5150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111417" y="687602"/>
              <a:ext cx="477296" cy="47406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Un dibujo de una cara feliz&#10;&#10;Descripción generada automáticamente con confianza media" id="85" name="Google Shape;85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0862" y="914400"/>
            <a:ext cx="1657350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3"/>
          <p:cNvSpPr txBox="1"/>
          <p:nvPr/>
        </p:nvSpPr>
        <p:spPr>
          <a:xfrm>
            <a:off x="2230437" y="1341437"/>
            <a:ext cx="9698037" cy="156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Todos los lenguajes de programación tienen un conjunto mínimo de instrucciones que permiten especificar el control del algoritmo que se quiere implementar.  Como mínimo deben contener: secuencia, decisión e iteración.</a:t>
            </a:r>
            <a:endParaRPr/>
          </a:p>
        </p:txBody>
      </p:sp>
      <p:pic>
        <p:nvPicPr>
          <p:cNvPr id="87" name="Google Shape;87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95600" y="2779712"/>
            <a:ext cx="7596187" cy="36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Teoría 1-6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"/>
          <p:cNvSpPr txBox="1"/>
          <p:nvPr>
            <p:ph type="title"/>
          </p:nvPr>
        </p:nvSpPr>
        <p:spPr>
          <a:xfrm>
            <a:off x="119062" y="130175"/>
            <a:ext cx="8929687" cy="695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b="1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ESTRUCTURAS DE CONTROL</a:t>
            </a:r>
            <a:endParaRPr/>
          </a:p>
        </p:txBody>
      </p:sp>
      <p:grpSp>
        <p:nvGrpSpPr>
          <p:cNvPr id="95" name="Google Shape;95;p4"/>
          <p:cNvGrpSpPr/>
          <p:nvPr/>
        </p:nvGrpSpPr>
        <p:grpSpPr>
          <a:xfrm>
            <a:off x="10242550" y="128587"/>
            <a:ext cx="1609725" cy="1033462"/>
            <a:chOff x="10241948" y="127933"/>
            <a:chExt cx="1609655" cy="1033732"/>
          </a:xfrm>
        </p:grpSpPr>
        <p:pic>
          <p:nvPicPr>
            <p:cNvPr id="96" name="Google Shape;96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241948" y="203635"/>
              <a:ext cx="572108" cy="548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848528" y="127933"/>
              <a:ext cx="1003075" cy="5150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111417" y="687602"/>
              <a:ext cx="477296" cy="47406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Un dibujo de una cara feliz&#10;&#10;Descripción generada automáticamente con confianza media" id="99" name="Google Shape;99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0862" y="914400"/>
            <a:ext cx="1657350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4"/>
          <p:cNvSpPr txBox="1"/>
          <p:nvPr/>
        </p:nvSpPr>
        <p:spPr>
          <a:xfrm>
            <a:off x="2219325" y="2060575"/>
            <a:ext cx="9698037" cy="3786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Puede ocurrir que se desee ejecutar un bloque de instrucciones desconociendo el número exacto de veces que se ejecutan.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estos casos existen en la mayoría de los lenguajes de programación estructurada las estructuras de control iterativas condicionales.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Como su nombre lo indica las acciones se ejecutan dependiendo de la evaluación de la condición.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Estas estructuras se clasifican en </a:t>
            </a:r>
            <a:r>
              <a:rPr b="1" i="0" lang="en-US" sz="240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pre-condicionales y post-condicionales.</a:t>
            </a:r>
            <a:endParaRPr/>
          </a:p>
        </p:txBody>
      </p:sp>
      <p:sp>
        <p:nvSpPr>
          <p:cNvPr id="101" name="Google Shape;101;p4"/>
          <p:cNvSpPr txBox="1"/>
          <p:nvPr/>
        </p:nvSpPr>
        <p:spPr>
          <a:xfrm>
            <a:off x="2208212" y="1379537"/>
            <a:ext cx="2519362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b="1" i="0" lang="en-US" sz="360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ITERACION</a:t>
            </a:r>
            <a:endParaRPr/>
          </a:p>
        </p:txBody>
      </p:sp>
      <p:sp>
        <p:nvSpPr>
          <p:cNvPr id="102" name="Google Shape;102;p4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Teoría 1-6</a:t>
            </a:r>
            <a:endParaRPr/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119062" y="130175"/>
            <a:ext cx="8929687" cy="695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b="1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ESTRUCTURAS DE CONTROL</a:t>
            </a:r>
            <a:endParaRPr/>
          </a:p>
        </p:txBody>
      </p:sp>
      <p:grpSp>
        <p:nvGrpSpPr>
          <p:cNvPr id="109" name="Google Shape;109;p5"/>
          <p:cNvGrpSpPr/>
          <p:nvPr/>
        </p:nvGrpSpPr>
        <p:grpSpPr>
          <a:xfrm>
            <a:off x="10242550" y="128587"/>
            <a:ext cx="1609725" cy="1033462"/>
            <a:chOff x="10241948" y="127933"/>
            <a:chExt cx="1609655" cy="1033732"/>
          </a:xfrm>
        </p:grpSpPr>
        <p:pic>
          <p:nvPicPr>
            <p:cNvPr id="110" name="Google Shape;110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241948" y="203635"/>
              <a:ext cx="572108" cy="548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848528" y="127933"/>
              <a:ext cx="1003075" cy="5150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111417" y="687602"/>
              <a:ext cx="477296" cy="47406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Un dibujo de una cara feliz&#10;&#10;Descripción generada automáticamente con confianza media" id="113" name="Google Shape;113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0862" y="914400"/>
            <a:ext cx="1657350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5"/>
          <p:cNvSpPr txBox="1"/>
          <p:nvPr/>
        </p:nvSpPr>
        <p:spPr>
          <a:xfrm>
            <a:off x="2219325" y="1662112"/>
            <a:ext cx="9698037" cy="1939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Evalúan la condición y si es verdadera se ejecuta el bloque de acciones.  Dicho bloque se pueda ejecutar 0, 1 ó más veces.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Importante: el valor inicial de la condición debe ser conocido o evaluable antes de la evaluación de la condición.</a:t>
            </a:r>
            <a:endParaRPr/>
          </a:p>
        </p:txBody>
      </p:sp>
      <p:sp>
        <p:nvSpPr>
          <p:cNvPr id="115" name="Google Shape;115;p5"/>
          <p:cNvSpPr txBox="1"/>
          <p:nvPr/>
        </p:nvSpPr>
        <p:spPr>
          <a:xfrm>
            <a:off x="2208212" y="981075"/>
            <a:ext cx="6551612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b="1" i="0" lang="en-US" sz="360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ITERACION - PRECONDICIONAL</a:t>
            </a:r>
            <a:endParaRPr/>
          </a:p>
        </p:txBody>
      </p:sp>
      <p:sp>
        <p:nvSpPr>
          <p:cNvPr id="116" name="Google Shape;116;p5"/>
          <p:cNvSpPr/>
          <p:nvPr/>
        </p:nvSpPr>
        <p:spPr>
          <a:xfrm>
            <a:off x="4122737" y="3716337"/>
            <a:ext cx="2546350" cy="431800"/>
          </a:xfrm>
          <a:prstGeom prst="roundRect">
            <a:avLst>
              <a:gd fmla="val 16667" name="adj"/>
            </a:avLst>
          </a:prstGeom>
          <a:solidFill>
            <a:srgbClr val="9DC3E6"/>
          </a:solidFill>
          <a:ln cap="flat" cmpd="sng" w="9525">
            <a:solidFill>
              <a:srgbClr val="9DC3E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Código anterior</a:t>
            </a:r>
            <a:endParaRPr/>
          </a:p>
        </p:txBody>
      </p:sp>
      <p:grpSp>
        <p:nvGrpSpPr>
          <p:cNvPr id="117" name="Google Shape;117;p5"/>
          <p:cNvGrpSpPr/>
          <p:nvPr/>
        </p:nvGrpSpPr>
        <p:grpSpPr>
          <a:xfrm>
            <a:off x="4092575" y="4133850"/>
            <a:ext cx="2714625" cy="1874837"/>
            <a:chOff x="3441551" y="3321225"/>
            <a:chExt cx="2714625" cy="1874663"/>
          </a:xfrm>
        </p:grpSpPr>
        <p:cxnSp>
          <p:nvCxnSpPr>
            <p:cNvPr id="118" name="Google Shape;118;p5"/>
            <p:cNvCxnSpPr/>
            <p:nvPr/>
          </p:nvCxnSpPr>
          <p:spPr>
            <a:xfrm>
              <a:off x="4790926" y="3321225"/>
              <a:ext cx="7938" cy="612718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19" name="Google Shape;119;p5"/>
            <p:cNvSpPr/>
            <p:nvPr/>
          </p:nvSpPr>
          <p:spPr>
            <a:xfrm>
              <a:off x="3441551" y="3933943"/>
              <a:ext cx="2714625" cy="1261945"/>
            </a:xfrm>
            <a:prstGeom prst="diamond">
              <a:avLst/>
            </a:prstGeom>
            <a:noFill/>
            <a:ln cap="flat" cmpd="sng" w="12700">
              <a:solidFill>
                <a:srgbClr val="4472C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Condición</a:t>
              </a:r>
              <a:endParaRPr/>
            </a:p>
          </p:txBody>
        </p:sp>
      </p:grpSp>
      <p:sp>
        <p:nvSpPr>
          <p:cNvPr id="120" name="Google Shape;120;p5"/>
          <p:cNvSpPr/>
          <p:nvPr/>
        </p:nvSpPr>
        <p:spPr>
          <a:xfrm>
            <a:off x="1992312" y="6221412"/>
            <a:ext cx="2546350" cy="431800"/>
          </a:xfrm>
          <a:prstGeom prst="roundRect">
            <a:avLst>
              <a:gd fmla="val 16667" name="adj"/>
            </a:avLst>
          </a:prstGeom>
          <a:solidFill>
            <a:srgbClr val="4472C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Acciones </a:t>
            </a:r>
            <a:endParaRPr/>
          </a:p>
        </p:txBody>
      </p:sp>
      <p:sp>
        <p:nvSpPr>
          <p:cNvPr id="121" name="Google Shape;121;p5"/>
          <p:cNvSpPr/>
          <p:nvPr/>
        </p:nvSpPr>
        <p:spPr>
          <a:xfrm>
            <a:off x="6230937" y="6221412"/>
            <a:ext cx="2546350" cy="431800"/>
          </a:xfrm>
          <a:prstGeom prst="roundRect">
            <a:avLst>
              <a:gd fmla="val 16667" name="adj"/>
            </a:avLst>
          </a:prstGeom>
          <a:solidFill>
            <a:srgbClr val="4472C4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Acciones </a:t>
            </a:r>
            <a:endParaRPr/>
          </a:p>
        </p:txBody>
      </p:sp>
      <p:sp>
        <p:nvSpPr>
          <p:cNvPr id="122" name="Google Shape;122;p5"/>
          <p:cNvSpPr txBox="1"/>
          <p:nvPr/>
        </p:nvSpPr>
        <p:spPr>
          <a:xfrm>
            <a:off x="2630487" y="5126037"/>
            <a:ext cx="1363662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Verdadera</a:t>
            </a:r>
            <a:endParaRPr/>
          </a:p>
        </p:txBody>
      </p:sp>
      <p:grpSp>
        <p:nvGrpSpPr>
          <p:cNvPr id="123" name="Google Shape;123;p5"/>
          <p:cNvGrpSpPr/>
          <p:nvPr/>
        </p:nvGrpSpPr>
        <p:grpSpPr>
          <a:xfrm>
            <a:off x="6986587" y="5192712"/>
            <a:ext cx="750887" cy="955675"/>
            <a:chOff x="6335713" y="4242222"/>
            <a:chExt cx="750975" cy="955923"/>
          </a:xfrm>
        </p:grpSpPr>
        <p:cxnSp>
          <p:nvCxnSpPr>
            <p:cNvPr id="124" name="Google Shape;124;p5"/>
            <p:cNvCxnSpPr/>
            <p:nvPr/>
          </p:nvCxnSpPr>
          <p:spPr>
            <a:xfrm>
              <a:off x="6719933" y="4674134"/>
              <a:ext cx="0" cy="524011"/>
            </a:xfrm>
            <a:prstGeom prst="straightConnector1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25" name="Google Shape;125;p5"/>
            <p:cNvSpPr txBox="1"/>
            <p:nvPr/>
          </p:nvSpPr>
          <p:spPr>
            <a:xfrm>
              <a:off x="6335713" y="4242222"/>
              <a:ext cx="750975" cy="4303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en-US" sz="22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Falsa</a:t>
              </a:r>
              <a:endParaRPr/>
            </a:p>
          </p:txBody>
        </p:sp>
      </p:grpSp>
      <p:cxnSp>
        <p:nvCxnSpPr>
          <p:cNvPr id="126" name="Google Shape;126;p5"/>
          <p:cNvCxnSpPr/>
          <p:nvPr/>
        </p:nvCxnSpPr>
        <p:spPr>
          <a:xfrm>
            <a:off x="3278187" y="5500687"/>
            <a:ext cx="0" cy="720725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7" name="Google Shape;127;p5"/>
          <p:cNvCxnSpPr/>
          <p:nvPr/>
        </p:nvCxnSpPr>
        <p:spPr>
          <a:xfrm rot="10800000">
            <a:off x="4549775" y="6510337"/>
            <a:ext cx="892175" cy="1587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8" name="Google Shape;128;p5"/>
          <p:cNvCxnSpPr/>
          <p:nvPr/>
        </p:nvCxnSpPr>
        <p:spPr>
          <a:xfrm>
            <a:off x="5459412" y="6035675"/>
            <a:ext cx="6350" cy="50165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129" name="Google Shape;129;p5"/>
          <p:cNvGrpSpPr/>
          <p:nvPr/>
        </p:nvGrpSpPr>
        <p:grpSpPr>
          <a:xfrm>
            <a:off x="8288337" y="3468687"/>
            <a:ext cx="3697287" cy="1446212"/>
            <a:chOff x="8377152" y="3349625"/>
            <a:chExt cx="3695786" cy="1446213"/>
          </a:xfrm>
        </p:grpSpPr>
        <p:pic>
          <p:nvPicPr>
            <p:cNvPr descr="Logotipo, Icono&#10;&#10;Descripción generada automáticamente" id="130" name="Google Shape;130;p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377152" y="3613095"/>
              <a:ext cx="941387" cy="9413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5"/>
            <p:cNvSpPr txBox="1"/>
            <p:nvPr/>
          </p:nvSpPr>
          <p:spPr>
            <a:xfrm>
              <a:off x="9234488" y="3349625"/>
              <a:ext cx="2838450" cy="1446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Consolas"/>
                <a:buNone/>
              </a:pPr>
              <a:r>
                <a:rPr b="1" i="0" lang="en-US" sz="2200" u="non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A qué estructura de control vista en el entorno del robot se parece?.</a:t>
              </a:r>
              <a:endParaRPr/>
            </a:p>
          </p:txBody>
        </p:sp>
      </p:grpSp>
      <p:sp>
        <p:nvSpPr>
          <p:cNvPr id="132" name="Google Shape;132;p5"/>
          <p:cNvSpPr txBox="1"/>
          <p:nvPr/>
        </p:nvSpPr>
        <p:spPr>
          <a:xfrm rot="-1080000">
            <a:off x="9001125" y="5368925"/>
            <a:ext cx="3024187" cy="892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2600"/>
              <a:buFont typeface="Consolas"/>
              <a:buNone/>
            </a:pPr>
            <a:r>
              <a:rPr b="1" i="0" lang="en-US" sz="2600" u="none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Cómo es la sintaxis?</a:t>
            </a:r>
            <a:endParaRPr/>
          </a:p>
        </p:txBody>
      </p:sp>
      <p:sp>
        <p:nvSpPr>
          <p:cNvPr id="133" name="Google Shape;133;p5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Teoría 1-6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type="title"/>
          </p:nvPr>
        </p:nvSpPr>
        <p:spPr>
          <a:xfrm>
            <a:off x="119062" y="130175"/>
            <a:ext cx="8929687" cy="695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b="1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ESTRUCTURAS DE CONTROL</a:t>
            </a:r>
            <a:endParaRPr/>
          </a:p>
        </p:txBody>
      </p:sp>
      <p:grpSp>
        <p:nvGrpSpPr>
          <p:cNvPr id="140" name="Google Shape;140;p6"/>
          <p:cNvGrpSpPr/>
          <p:nvPr/>
        </p:nvGrpSpPr>
        <p:grpSpPr>
          <a:xfrm>
            <a:off x="10242550" y="128587"/>
            <a:ext cx="1609725" cy="1033462"/>
            <a:chOff x="10241948" y="127933"/>
            <a:chExt cx="1609655" cy="1033732"/>
          </a:xfrm>
        </p:grpSpPr>
        <p:pic>
          <p:nvPicPr>
            <p:cNvPr id="141" name="Google Shape;141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241948" y="203635"/>
              <a:ext cx="572108" cy="548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848528" y="127933"/>
              <a:ext cx="1003075" cy="5150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111417" y="687602"/>
              <a:ext cx="477296" cy="4740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4" name="Google Shape;144;p6"/>
          <p:cNvSpPr txBox="1"/>
          <p:nvPr/>
        </p:nvSpPr>
        <p:spPr>
          <a:xfrm>
            <a:off x="7974012" y="106362"/>
            <a:ext cx="252095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b="1" i="0" lang="en-US" sz="360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ITERACION</a:t>
            </a:r>
            <a:endParaRPr/>
          </a:p>
        </p:txBody>
      </p:sp>
      <p:sp>
        <p:nvSpPr>
          <p:cNvPr id="145" name="Google Shape;145;p6"/>
          <p:cNvSpPr txBox="1"/>
          <p:nvPr/>
        </p:nvSpPr>
        <p:spPr>
          <a:xfrm>
            <a:off x="530225" y="3038475"/>
            <a:ext cx="4032250" cy="1008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1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(condición) </a:t>
            </a:r>
            <a:r>
              <a:rPr b="1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accion;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ahoma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8101012" y="2897187"/>
            <a:ext cx="3730625" cy="2422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1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(condición) </a:t>
            </a:r>
            <a:r>
              <a:rPr b="1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1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begin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acción 1;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acción 2;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nsolas"/>
              <a:buNone/>
            </a:pPr>
            <a:r>
              <a:rPr b="0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6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6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47" name="Google Shape;147;p6"/>
          <p:cNvGrpSpPr/>
          <p:nvPr/>
        </p:nvGrpSpPr>
        <p:grpSpPr>
          <a:xfrm>
            <a:off x="4583112" y="2897187"/>
            <a:ext cx="2979737" cy="1149350"/>
            <a:chOff x="2528441" y="2996952"/>
            <a:chExt cx="2979663" cy="1149601"/>
          </a:xfrm>
        </p:grpSpPr>
        <p:sp>
          <p:nvSpPr>
            <p:cNvPr id="148" name="Google Shape;148;p6"/>
            <p:cNvSpPr/>
            <p:nvPr/>
          </p:nvSpPr>
          <p:spPr>
            <a:xfrm>
              <a:off x="3838095" y="2996952"/>
              <a:ext cx="817543" cy="711355"/>
            </a:xfrm>
            <a:prstGeom prst="chevron">
              <a:avLst>
                <a:gd fmla="val 12203" name="adj"/>
              </a:avLst>
            </a:prstGeom>
            <a:solidFill>
              <a:srgbClr val="FFC000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9" name="Google Shape;149;p6"/>
            <p:cNvSpPr txBox="1"/>
            <p:nvPr/>
          </p:nvSpPr>
          <p:spPr>
            <a:xfrm>
              <a:off x="2528441" y="3787700"/>
              <a:ext cx="2979663" cy="3588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</a:pPr>
              <a:r>
                <a:rPr b="0" i="0" lang="en-US" sz="22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más de una acción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50" name="Google Shape;150;p6"/>
          <p:cNvSpPr txBox="1"/>
          <p:nvPr/>
        </p:nvSpPr>
        <p:spPr>
          <a:xfrm>
            <a:off x="192087" y="1270000"/>
            <a:ext cx="6551612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b="1" i="0" lang="en-US" sz="360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ITERACION - PRECONDICIONAL</a:t>
            </a:r>
            <a:endParaRPr/>
          </a:p>
        </p:txBody>
      </p:sp>
      <p:sp>
        <p:nvSpPr>
          <p:cNvPr id="151" name="Google Shape;151;p6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Teoría 1-6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/>
          <p:nvPr>
            <p:ph type="title"/>
          </p:nvPr>
        </p:nvSpPr>
        <p:spPr>
          <a:xfrm>
            <a:off x="119062" y="130175"/>
            <a:ext cx="8929687" cy="695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b="1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ESTRUCTURAS DE CONTROL</a:t>
            </a:r>
            <a:endParaRPr/>
          </a:p>
        </p:txBody>
      </p:sp>
      <p:grpSp>
        <p:nvGrpSpPr>
          <p:cNvPr id="158" name="Google Shape;158;p7"/>
          <p:cNvGrpSpPr/>
          <p:nvPr/>
        </p:nvGrpSpPr>
        <p:grpSpPr>
          <a:xfrm>
            <a:off x="10242550" y="128587"/>
            <a:ext cx="1609725" cy="1033462"/>
            <a:chOff x="10241948" y="127933"/>
            <a:chExt cx="1609655" cy="1033732"/>
          </a:xfrm>
        </p:grpSpPr>
        <p:pic>
          <p:nvPicPr>
            <p:cNvPr id="159" name="Google Shape;159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241948" y="203635"/>
              <a:ext cx="572108" cy="548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848528" y="127933"/>
              <a:ext cx="1003075" cy="5150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1111417" y="687602"/>
              <a:ext cx="477296" cy="4740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2" name="Google Shape;162;p7"/>
          <p:cNvSpPr txBox="1"/>
          <p:nvPr/>
        </p:nvSpPr>
        <p:spPr>
          <a:xfrm>
            <a:off x="7974012" y="106362"/>
            <a:ext cx="252095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b="1" i="0" lang="en-US" sz="360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ITERACION</a:t>
            </a:r>
            <a:endParaRPr/>
          </a:p>
        </p:txBody>
      </p:sp>
      <p:pic>
        <p:nvPicPr>
          <p:cNvPr descr="Imagen que contiene dibujo, plato, señal&#10;&#10;Descripción generada automáticamente" id="163" name="Google Shape;163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4012" y="1266825"/>
            <a:ext cx="958850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 txBox="1"/>
          <p:nvPr/>
        </p:nvSpPr>
        <p:spPr>
          <a:xfrm>
            <a:off x="1500187" y="1290637"/>
            <a:ext cx="10487025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Realizar un programa que lea códigos de productos hasta leer un código igual a 30. Al finalizar informe la cantidad de productos con código par.</a:t>
            </a:r>
            <a:endParaRPr/>
          </a:p>
        </p:txBody>
      </p:sp>
      <p:sp>
        <p:nvSpPr>
          <p:cNvPr id="165" name="Google Shape;165;p7"/>
          <p:cNvSpPr txBox="1"/>
          <p:nvPr/>
        </p:nvSpPr>
        <p:spPr>
          <a:xfrm>
            <a:off x="1925637" y="3055937"/>
            <a:ext cx="7265987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Cómo leo un código</a:t>
            </a:r>
            <a:endParaRPr/>
          </a:p>
        </p:txBody>
      </p:sp>
      <p:sp>
        <p:nvSpPr>
          <p:cNvPr id="166" name="Google Shape;166;p7"/>
          <p:cNvSpPr txBox="1"/>
          <p:nvPr/>
        </p:nvSpPr>
        <p:spPr>
          <a:xfrm>
            <a:off x="1925637" y="3838575"/>
            <a:ext cx="7265987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Cómo veo si es par</a:t>
            </a:r>
            <a:endParaRPr/>
          </a:p>
        </p:txBody>
      </p:sp>
      <p:sp>
        <p:nvSpPr>
          <p:cNvPr id="167" name="Google Shape;167;p7"/>
          <p:cNvSpPr txBox="1"/>
          <p:nvPr/>
        </p:nvSpPr>
        <p:spPr>
          <a:xfrm>
            <a:off x="1925637" y="4724400"/>
            <a:ext cx="7265987" cy="58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Cuál es la condición de fin</a:t>
            </a: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1263650" y="3090862"/>
            <a:ext cx="471487" cy="527050"/>
          </a:xfrm>
          <a:prstGeom prst="ellipse">
            <a:avLst/>
          </a:prstGeom>
          <a:solidFill>
            <a:srgbClr val="CC3399"/>
          </a:solidFill>
          <a:ln cap="flat" cmpd="sng" w="12700">
            <a:solidFill>
              <a:srgbClr val="CC33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9" name="Google Shape;169;p7"/>
          <p:cNvSpPr/>
          <p:nvPr/>
        </p:nvSpPr>
        <p:spPr>
          <a:xfrm>
            <a:off x="1263650" y="3868737"/>
            <a:ext cx="471487" cy="527050"/>
          </a:xfrm>
          <a:prstGeom prst="ellipse">
            <a:avLst/>
          </a:prstGeom>
          <a:solidFill>
            <a:srgbClr val="CC3399"/>
          </a:solidFill>
          <a:ln cap="flat" cmpd="sng" w="12700">
            <a:solidFill>
              <a:srgbClr val="CC33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" name="Google Shape;170;p7"/>
          <p:cNvSpPr/>
          <p:nvPr/>
        </p:nvSpPr>
        <p:spPr>
          <a:xfrm>
            <a:off x="1263650" y="4702175"/>
            <a:ext cx="471487" cy="527050"/>
          </a:xfrm>
          <a:prstGeom prst="ellipse">
            <a:avLst/>
          </a:prstGeom>
          <a:solidFill>
            <a:srgbClr val="CC3399"/>
          </a:solidFill>
          <a:ln cap="flat" cmpd="sng" w="12700">
            <a:solidFill>
              <a:srgbClr val="CC33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1" name="Google Shape;171;p7"/>
          <p:cNvSpPr txBox="1"/>
          <p:nvPr/>
        </p:nvSpPr>
        <p:spPr>
          <a:xfrm>
            <a:off x="1925637" y="5580062"/>
            <a:ext cx="7265987" cy="585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0" i="0" lang="en-US" sz="3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Cómo muestro el resultado</a:t>
            </a: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1263650" y="5557837"/>
            <a:ext cx="471487" cy="527050"/>
          </a:xfrm>
          <a:prstGeom prst="ellipse">
            <a:avLst/>
          </a:prstGeom>
          <a:solidFill>
            <a:srgbClr val="CC3399"/>
          </a:solidFill>
          <a:ln cap="flat" cmpd="sng" w="12700">
            <a:solidFill>
              <a:srgbClr val="CC33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3" name="Google Shape;173;p7"/>
          <p:cNvSpPr txBox="1"/>
          <p:nvPr/>
        </p:nvSpPr>
        <p:spPr>
          <a:xfrm>
            <a:off x="8091487" y="2892425"/>
            <a:ext cx="792162" cy="213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35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70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1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74" name="Google Shape;174;p7"/>
          <p:cNvGrpSpPr/>
          <p:nvPr/>
        </p:nvGrpSpPr>
        <p:grpSpPr>
          <a:xfrm>
            <a:off x="8812212" y="3348037"/>
            <a:ext cx="1473200" cy="1149350"/>
            <a:chOff x="4608325" y="3212976"/>
            <a:chExt cx="1473629" cy="1149601"/>
          </a:xfrm>
        </p:grpSpPr>
        <p:sp>
          <p:nvSpPr>
            <p:cNvPr id="175" name="Google Shape;175;p7"/>
            <p:cNvSpPr/>
            <p:nvPr/>
          </p:nvSpPr>
          <p:spPr>
            <a:xfrm>
              <a:off x="4783001" y="3212976"/>
              <a:ext cx="817800" cy="711355"/>
            </a:xfrm>
            <a:prstGeom prst="chevron">
              <a:avLst>
                <a:gd fmla="val 12206" name="adj"/>
              </a:avLst>
            </a:prstGeom>
            <a:solidFill>
              <a:srgbClr val="FFC000"/>
            </a:solidFill>
            <a:ln cap="flat" cmpd="sng" w="12700">
              <a:solidFill>
                <a:srgbClr val="FFC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6" name="Google Shape;176;p7"/>
            <p:cNvSpPr txBox="1"/>
            <p:nvPr/>
          </p:nvSpPr>
          <p:spPr>
            <a:xfrm>
              <a:off x="4608325" y="4003724"/>
              <a:ext cx="1473629" cy="3588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en-US" sz="220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informa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7"/>
          <p:cNvSpPr txBox="1"/>
          <p:nvPr/>
        </p:nvSpPr>
        <p:spPr>
          <a:xfrm>
            <a:off x="9917112" y="3440112"/>
            <a:ext cx="1257300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000"/>
              <a:buFont typeface="Consolas"/>
              <a:buNone/>
            </a:pPr>
            <a:r>
              <a:rPr b="1" i="0" lang="en-US" sz="3000" u="none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1" i="0" sz="3000" u="none">
              <a:solidFill>
                <a:srgbClr val="2E75B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>
              <a:solidFill>
                <a:srgbClr val="2E75B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7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Teoría 1-6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 txBox="1"/>
          <p:nvPr/>
        </p:nvSpPr>
        <p:spPr>
          <a:xfrm>
            <a:off x="6672262" y="1050925"/>
            <a:ext cx="4916487" cy="5846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635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 dos;</a:t>
            </a:r>
            <a:endParaRPr/>
          </a:p>
          <a:p>
            <a:pPr indent="635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/>
          </a:p>
          <a:p>
            <a:pPr indent="635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prod,resto:integer;</a:t>
            </a:r>
            <a:endParaRPr/>
          </a:p>
          <a:p>
            <a:pPr indent="635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total:integer;</a:t>
            </a:r>
            <a:endParaRPr/>
          </a:p>
          <a:p>
            <a:pPr indent="635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635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indent="635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total:=0;</a:t>
            </a:r>
            <a:endParaRPr/>
          </a:p>
          <a:p>
            <a:pPr indent="635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   read (prod); </a:t>
            </a:r>
            <a:endParaRPr b="0" i="0" sz="2200" u="none" cap="none" strike="noStrike">
              <a:solidFill>
                <a:srgbClr val="2E75B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35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while (prod &lt;&gt; 30)do</a:t>
            </a:r>
            <a:endParaRPr/>
          </a:p>
          <a:p>
            <a:pPr indent="635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indent="635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resto:= prod MOD 2; </a:t>
            </a:r>
            <a:endParaRPr/>
          </a:p>
          <a:p>
            <a:pPr indent="635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if (resto = 0)then</a:t>
            </a:r>
            <a:endParaRPr/>
          </a:p>
          <a:p>
            <a:pPr indent="635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total:= total + 1;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35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     read (prod);</a:t>
            </a:r>
            <a:endParaRPr b="0" i="0" sz="2200" u="none" cap="none" strike="noStrike">
              <a:solidFill>
                <a:srgbClr val="2E75B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35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635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write (total);</a:t>
            </a:r>
            <a:endParaRPr/>
          </a:p>
          <a:p>
            <a:pPr indent="635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/>
          </a:p>
        </p:txBody>
      </p:sp>
      <p:grpSp>
        <p:nvGrpSpPr>
          <p:cNvPr id="184" name="Google Shape;184;p8"/>
          <p:cNvGrpSpPr/>
          <p:nvPr/>
        </p:nvGrpSpPr>
        <p:grpSpPr>
          <a:xfrm>
            <a:off x="1357312" y="989012"/>
            <a:ext cx="4321175" cy="5478462"/>
            <a:chOff x="1357313" y="989013"/>
            <a:chExt cx="4321175" cy="5478462"/>
          </a:xfrm>
        </p:grpSpPr>
        <p:sp>
          <p:nvSpPr>
            <p:cNvPr id="185" name="Google Shape;185;p8"/>
            <p:cNvSpPr txBox="1"/>
            <p:nvPr/>
          </p:nvSpPr>
          <p:spPr>
            <a:xfrm>
              <a:off x="1357313" y="989013"/>
              <a:ext cx="4321175" cy="5478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6350" lvl="1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Program uno;</a:t>
              </a:r>
              <a:endParaRPr/>
            </a:p>
            <a:p>
              <a:pPr indent="6350" lvl="1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var</a:t>
              </a:r>
              <a:endParaRPr/>
            </a:p>
            <a:p>
              <a:pPr indent="6350" lvl="1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resto,prod:integer;</a:t>
              </a:r>
              <a:endParaRPr/>
            </a:p>
            <a:p>
              <a:pPr indent="6350" lvl="1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total:integer;</a:t>
              </a:r>
              <a:endParaRPr/>
            </a:p>
            <a:p>
              <a:pPr indent="6350" lvl="1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6350" lvl="1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endParaRPr/>
            </a:p>
            <a:p>
              <a:pPr indent="6350" lvl="1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begin</a:t>
              </a:r>
              <a:endParaRPr/>
            </a:p>
            <a:p>
              <a:pPr indent="6350" lvl="1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total:=0;</a:t>
              </a:r>
              <a:endParaRPr/>
            </a:p>
            <a:p>
              <a:pPr indent="6350" lvl="1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while (prod &lt;&gt; 30)do</a:t>
              </a:r>
              <a:endParaRPr/>
            </a:p>
            <a:p>
              <a:pPr indent="6350" lvl="1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begin</a:t>
              </a:r>
              <a:endParaRPr/>
            </a:p>
            <a:p>
              <a:pPr indent="6350" lvl="1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  read(prod);</a:t>
              </a:r>
              <a:endParaRPr/>
            </a:p>
            <a:p>
              <a:pPr indent="6350" lvl="1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6350" lvl="1" marL="0" marR="0" rtl="0" algn="just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  if (resto = 0)then</a:t>
              </a:r>
              <a:endParaRPr/>
            </a:p>
            <a:p>
              <a:pPr indent="6350" lvl="1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    total:= total + 1;</a:t>
              </a:r>
              <a:endParaRPr/>
            </a:p>
            <a:p>
              <a:pPr indent="6350" lvl="1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end;</a:t>
              </a:r>
              <a:endParaRPr/>
            </a:p>
            <a:p>
              <a:pPr indent="6350" lvl="1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write (total);</a:t>
              </a:r>
              <a:endParaRPr/>
            </a:p>
            <a:p>
              <a:pPr indent="6350" lvl="1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nsolas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end.</a:t>
              </a:r>
              <a:endParaRPr/>
            </a:p>
          </p:txBody>
        </p:sp>
        <p:sp>
          <p:nvSpPr>
            <p:cNvPr id="186" name="Google Shape;186;p8"/>
            <p:cNvSpPr txBox="1"/>
            <p:nvPr/>
          </p:nvSpPr>
          <p:spPr>
            <a:xfrm>
              <a:off x="2238762" y="4424363"/>
              <a:ext cx="30059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1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E75B6"/>
                </a:buClr>
                <a:buSzPts val="2000"/>
                <a:buFont typeface="Consolas"/>
                <a:buNone/>
              </a:pPr>
              <a:r>
                <a:rPr b="1" i="0" lang="en-US" sz="2000" u="none" cap="none" strike="noStrike">
                  <a:solidFill>
                    <a:srgbClr val="2E75B6"/>
                  </a:solidFill>
                  <a:latin typeface="Consolas"/>
                  <a:ea typeface="Consolas"/>
                  <a:cs typeface="Consolas"/>
                  <a:sym typeface="Consolas"/>
                </a:rPr>
                <a:t>resto:= prod MOD 2; </a:t>
              </a:r>
              <a:endParaRPr/>
            </a:p>
          </p:txBody>
        </p:sp>
      </p:grpSp>
      <p:sp>
        <p:nvSpPr>
          <p:cNvPr id="187" name="Google Shape;187;p8"/>
          <p:cNvSpPr txBox="1"/>
          <p:nvPr/>
        </p:nvSpPr>
        <p:spPr>
          <a:xfrm>
            <a:off x="119062" y="130175"/>
            <a:ext cx="8929687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b="1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ESTRUCTURAS DE CONTROL</a:t>
            </a:r>
            <a:endParaRPr/>
          </a:p>
        </p:txBody>
      </p:sp>
      <p:pic>
        <p:nvPicPr>
          <p:cNvPr descr="Imagen que contiene dibujo, plato, señal&#10;&#10;Descripción generada automáticamente" id="188" name="Google Shape;18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00" y="709612"/>
            <a:ext cx="962025" cy="9604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8"/>
          <p:cNvGrpSpPr/>
          <p:nvPr/>
        </p:nvGrpSpPr>
        <p:grpSpPr>
          <a:xfrm>
            <a:off x="10242550" y="128587"/>
            <a:ext cx="1609725" cy="1033462"/>
            <a:chOff x="10241948" y="127933"/>
            <a:chExt cx="1609655" cy="1033732"/>
          </a:xfrm>
        </p:grpSpPr>
        <p:pic>
          <p:nvPicPr>
            <p:cNvPr id="190" name="Google Shape;190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241948" y="203635"/>
              <a:ext cx="572108" cy="548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848528" y="127933"/>
              <a:ext cx="1003075" cy="5150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111417" y="687602"/>
              <a:ext cx="477296" cy="4740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3" name="Google Shape;193;p8"/>
          <p:cNvSpPr txBox="1"/>
          <p:nvPr/>
        </p:nvSpPr>
        <p:spPr>
          <a:xfrm>
            <a:off x="7974012" y="106362"/>
            <a:ext cx="252095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b="1" i="0" lang="en-US" sz="360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ITERACION</a:t>
            </a:r>
            <a:endParaRPr/>
          </a:p>
        </p:txBody>
      </p:sp>
      <p:sp>
        <p:nvSpPr>
          <p:cNvPr id="194" name="Google Shape;194;p8"/>
          <p:cNvSpPr txBox="1"/>
          <p:nvPr/>
        </p:nvSpPr>
        <p:spPr>
          <a:xfrm rot="-1080000">
            <a:off x="4071937" y="2105025"/>
            <a:ext cx="3024187" cy="892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2600"/>
              <a:buFont typeface="Consolas"/>
              <a:buNone/>
            </a:pPr>
            <a:r>
              <a:rPr b="1" i="0" lang="en-US" sz="2600" u="none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Cuál es el error?</a:t>
            </a:r>
            <a:endParaRPr/>
          </a:p>
        </p:txBody>
      </p:sp>
      <p:sp>
        <p:nvSpPr>
          <p:cNvPr id="195" name="Google Shape;195;p8"/>
          <p:cNvSpPr txBox="1"/>
          <p:nvPr/>
        </p:nvSpPr>
        <p:spPr>
          <a:xfrm rot="-1080000">
            <a:off x="9336087" y="5564187"/>
            <a:ext cx="3024187" cy="892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2600"/>
              <a:buFont typeface="Consolas"/>
              <a:buNone/>
            </a:pPr>
            <a:r>
              <a:rPr b="1" i="0" lang="en-US" sz="2600" u="none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Otra alternativa?</a:t>
            </a:r>
            <a:endParaRPr/>
          </a:p>
        </p:txBody>
      </p:sp>
      <p:sp>
        <p:nvSpPr>
          <p:cNvPr id="196" name="Google Shape;196;p8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Teoría 1-6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"/>
          <p:cNvSpPr txBox="1"/>
          <p:nvPr/>
        </p:nvSpPr>
        <p:spPr>
          <a:xfrm>
            <a:off x="3057525" y="995362"/>
            <a:ext cx="4916487" cy="551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635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 dos;</a:t>
            </a:r>
            <a:endParaRPr/>
          </a:p>
          <a:p>
            <a:pPr indent="635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/>
          </a:p>
          <a:p>
            <a:pPr indent="635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prod:integer;</a:t>
            </a:r>
            <a:endParaRPr/>
          </a:p>
          <a:p>
            <a:pPr indent="635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total:integer;</a:t>
            </a:r>
            <a:endParaRPr/>
          </a:p>
          <a:p>
            <a:pPr indent="635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635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indent="635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total:=0;</a:t>
            </a:r>
            <a:endParaRPr/>
          </a:p>
          <a:p>
            <a:pPr indent="635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read (prod); </a:t>
            </a:r>
            <a:endParaRPr/>
          </a:p>
          <a:p>
            <a:pPr indent="635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while (prod &lt;&gt; 30)do</a:t>
            </a:r>
            <a:endParaRPr/>
          </a:p>
          <a:p>
            <a:pPr indent="635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indent="635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if </a:t>
            </a:r>
            <a:r>
              <a:rPr b="1" i="0" lang="en-US" sz="2200" u="none" cap="none" strike="noStrike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(prod MOD 2 = 0</a:t>
            </a:r>
            <a:r>
              <a:rPr b="0" i="0" lang="en-US" sz="2200" u="none" cap="none" strike="noStrike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endParaRPr/>
          </a:p>
          <a:p>
            <a:pPr indent="635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total:= total + 1;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35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read (prod);</a:t>
            </a:r>
            <a:endParaRPr/>
          </a:p>
          <a:p>
            <a:pPr indent="635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635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write (total);</a:t>
            </a:r>
            <a:endParaRPr/>
          </a:p>
          <a:p>
            <a:pPr indent="6350" lvl="1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/>
          </a:p>
        </p:txBody>
      </p:sp>
      <p:sp>
        <p:nvSpPr>
          <p:cNvPr id="202" name="Google Shape;202;p9"/>
          <p:cNvSpPr txBox="1"/>
          <p:nvPr/>
        </p:nvSpPr>
        <p:spPr>
          <a:xfrm>
            <a:off x="119062" y="130175"/>
            <a:ext cx="8929687" cy="69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CADP – </a:t>
            </a:r>
            <a:r>
              <a:rPr b="1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ESTRUCTURAS DE CONTROL</a:t>
            </a:r>
            <a:endParaRPr/>
          </a:p>
        </p:txBody>
      </p:sp>
      <p:pic>
        <p:nvPicPr>
          <p:cNvPr descr="Imagen que contiene dibujo, plato, señal&#10;&#10;Descripción generada automáticamente" id="203" name="Google Shape;20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00" y="709612"/>
            <a:ext cx="962025" cy="9604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4" name="Google Shape;204;p9"/>
          <p:cNvGrpSpPr/>
          <p:nvPr/>
        </p:nvGrpSpPr>
        <p:grpSpPr>
          <a:xfrm>
            <a:off x="10242550" y="128587"/>
            <a:ext cx="1609725" cy="1033462"/>
            <a:chOff x="10241948" y="127933"/>
            <a:chExt cx="1609655" cy="1033732"/>
          </a:xfrm>
        </p:grpSpPr>
        <p:pic>
          <p:nvPicPr>
            <p:cNvPr id="205" name="Google Shape;205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241948" y="203635"/>
              <a:ext cx="572108" cy="548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Google Shape;206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848528" y="127933"/>
              <a:ext cx="1003075" cy="5150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111417" y="687602"/>
              <a:ext cx="477296" cy="4740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8" name="Google Shape;208;p9"/>
          <p:cNvSpPr txBox="1"/>
          <p:nvPr/>
        </p:nvSpPr>
        <p:spPr>
          <a:xfrm>
            <a:off x="7974012" y="106362"/>
            <a:ext cx="252095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600"/>
              <a:buFont typeface="Calibri"/>
              <a:buNone/>
            </a:pPr>
            <a:r>
              <a:rPr b="1" i="0" lang="en-US" sz="3600" u="none">
                <a:solidFill>
                  <a:srgbClr val="2E75B6"/>
                </a:solidFill>
                <a:latin typeface="Calibri"/>
                <a:ea typeface="Calibri"/>
                <a:cs typeface="Calibri"/>
                <a:sym typeface="Calibri"/>
              </a:rPr>
              <a:t>ITERACION</a:t>
            </a:r>
            <a:endParaRPr/>
          </a:p>
        </p:txBody>
      </p:sp>
      <p:sp>
        <p:nvSpPr>
          <p:cNvPr id="209" name="Google Shape;209;p9"/>
          <p:cNvSpPr txBox="1"/>
          <p:nvPr/>
        </p:nvSpPr>
        <p:spPr>
          <a:xfrm>
            <a:off x="7974012" y="2716212"/>
            <a:ext cx="3024187" cy="147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D47"/>
              </a:buClr>
              <a:buSzPts val="3000"/>
              <a:buFont typeface="Consolas"/>
              <a:buNone/>
            </a:pPr>
            <a:r>
              <a:rPr b="1" i="0" lang="en-US" sz="3000" u="none">
                <a:solidFill>
                  <a:srgbClr val="70AD47"/>
                </a:solidFill>
                <a:latin typeface="Consolas"/>
                <a:ea typeface="Consolas"/>
                <a:cs typeface="Consolas"/>
                <a:sym typeface="Consolas"/>
              </a:rPr>
              <a:t>No se utiliza la variable resto</a:t>
            </a:r>
            <a:endParaRPr/>
          </a:p>
        </p:txBody>
      </p:sp>
      <p:sp>
        <p:nvSpPr>
          <p:cNvPr id="210" name="Google Shape;210;p9"/>
          <p:cNvSpPr txBox="1"/>
          <p:nvPr/>
        </p:nvSpPr>
        <p:spPr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</a:pPr>
            <a:r>
              <a:rPr b="0" i="0" lang="en-US" sz="1200" u="none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rPr>
              <a:t>Teoría 1-6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6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2004-03-08T16:29:06Z</dcterms:created>
  <dc:creator>Cecilia Verónica Sanz</dc:creator>
</cp:coreProperties>
</file>